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359" r:id="rId2"/>
    <p:sldId id="456" r:id="rId3"/>
    <p:sldId id="513" r:id="rId4"/>
    <p:sldId id="518" r:id="rId5"/>
    <p:sldId id="477" r:id="rId6"/>
    <p:sldId id="519" r:id="rId7"/>
    <p:sldId id="408" r:id="rId8"/>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393" autoAdjust="0"/>
    <p:restoredTop sz="94622" autoAdjust="0"/>
  </p:normalViewPr>
  <p:slideViewPr>
    <p:cSldViewPr>
      <p:cViewPr varScale="1">
        <p:scale>
          <a:sx n="112" d="100"/>
          <a:sy n="112" d="100"/>
        </p:scale>
        <p:origin x="-636"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9AF68F-FF9C-4BFF-A634-0E48D5C4D894}" type="datetimeFigureOut">
              <a:rPr lang="ru-RU" smtClean="0"/>
              <a:t>08.12.2022</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9B2C2F-E7EE-4946-9AB6-3B876948DCB6}" type="slidenum">
              <a:rPr lang="ru-RU" smtClean="0"/>
              <a:t>‹#›</a:t>
            </a:fld>
            <a:endParaRPr lang="ru-RU"/>
          </a:p>
        </p:txBody>
      </p:sp>
    </p:spTree>
    <p:extLst>
      <p:ext uri="{BB962C8B-B14F-4D97-AF65-F5344CB8AC3E}">
        <p14:creationId xmlns:p14="http://schemas.microsoft.com/office/powerpoint/2010/main" val="4245005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ru-RU" altLang="zh-CN" smtClean="0"/>
              <a:t>Образец заголовка</a:t>
            </a:r>
            <a:endParaRPr lang="zh-CN" alt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ltLang="zh-CN" smtClean="0"/>
              <a:t>Образец подзаголовка</a:t>
            </a:r>
            <a:endParaRPr lang="zh-CN" altLang="en-US"/>
          </a:p>
        </p:txBody>
      </p:sp>
      <p:sp>
        <p:nvSpPr>
          <p:cNvPr id="4" name="Date Placeholder 3"/>
          <p:cNvSpPr>
            <a:spLocks noGrp="1"/>
          </p:cNvSpPr>
          <p:nvPr>
            <p:ph type="dt" sz="half" idx="10"/>
          </p:nvPr>
        </p:nvSpPr>
        <p:spPr/>
        <p:txBody>
          <a:bodyPr/>
          <a:lstStyle>
            <a:lvl1pPr>
              <a:defRPr/>
            </a:lvl1pPr>
          </a:lstStyle>
          <a:p>
            <a:fld id="{ABF0BD9D-1D35-4C56-9AB8-7E7688AFE135}" type="datetimeFigureOut">
              <a:rPr lang="zh-CN" altLang="en-US"/>
              <a:pPr/>
              <a:t>2022/12/8</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7FBBE1F9-ABD2-4A88-92C1-559DA34C442F}" type="slidenum">
              <a:rPr lang="zh-CN" altLang="en-US"/>
              <a:pPr/>
              <a:t>‹#›</a:t>
            </a:fld>
            <a:endParaRPr lang="zh-CN" altLang="en-US"/>
          </a:p>
        </p:txBody>
      </p:sp>
    </p:spTree>
    <p:extLst>
      <p:ext uri="{BB962C8B-B14F-4D97-AF65-F5344CB8AC3E}">
        <p14:creationId xmlns:p14="http://schemas.microsoft.com/office/powerpoint/2010/main" val="18967148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Vertical Text Placeholder 2"/>
          <p:cNvSpPr>
            <a:spLocks noGrp="1"/>
          </p:cNvSpPr>
          <p:nvPr>
            <p:ph type="body" orient="vert" idx="1"/>
          </p:nvPr>
        </p:nvSpPr>
        <p:spPr/>
        <p:txBody>
          <a:bodyPr vert="eaVert"/>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Date Placeholder 3"/>
          <p:cNvSpPr>
            <a:spLocks noGrp="1"/>
          </p:cNvSpPr>
          <p:nvPr>
            <p:ph type="dt" sz="half" idx="10"/>
          </p:nvPr>
        </p:nvSpPr>
        <p:spPr/>
        <p:txBody>
          <a:bodyPr/>
          <a:lstStyle>
            <a:lvl1pPr>
              <a:defRPr/>
            </a:lvl1pPr>
          </a:lstStyle>
          <a:p>
            <a:fld id="{CAAE8B92-AAAB-4ADF-9CF6-506FD513D3A3}" type="datetimeFigureOut">
              <a:rPr lang="zh-CN" altLang="en-US"/>
              <a:pPr/>
              <a:t>2022/12/8</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C59BE1FE-9536-4FA0-9D6B-CE29FB5A14F8}" type="slidenum">
              <a:rPr lang="zh-CN" altLang="en-US"/>
              <a:pPr/>
              <a:t>‹#›</a:t>
            </a:fld>
            <a:endParaRPr lang="zh-CN" altLang="en-US"/>
          </a:p>
        </p:txBody>
      </p:sp>
    </p:spTree>
    <p:extLst>
      <p:ext uri="{BB962C8B-B14F-4D97-AF65-F5344CB8AC3E}">
        <p14:creationId xmlns:p14="http://schemas.microsoft.com/office/powerpoint/2010/main" val="36476693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altLang="zh-CN" smtClean="0"/>
              <a:t>Образец заголовка</a:t>
            </a:r>
            <a:endParaRPr lang="zh-CN" alt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Date Placeholder 3"/>
          <p:cNvSpPr>
            <a:spLocks noGrp="1"/>
          </p:cNvSpPr>
          <p:nvPr>
            <p:ph type="dt" sz="half" idx="10"/>
          </p:nvPr>
        </p:nvSpPr>
        <p:spPr/>
        <p:txBody>
          <a:bodyPr/>
          <a:lstStyle>
            <a:lvl1pPr>
              <a:defRPr/>
            </a:lvl1pPr>
          </a:lstStyle>
          <a:p>
            <a:fld id="{C6CAD756-FAA3-4E6D-9771-C001A126AA8A}" type="datetimeFigureOut">
              <a:rPr lang="zh-CN" altLang="en-US"/>
              <a:pPr/>
              <a:t>2022/12/8</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C1CB4115-9ACB-4AF0-8A0E-CB77F64E609F}" type="slidenum">
              <a:rPr lang="zh-CN" altLang="en-US"/>
              <a:pPr/>
              <a:t>‹#›</a:t>
            </a:fld>
            <a:endParaRPr lang="zh-CN" altLang="en-US"/>
          </a:p>
        </p:txBody>
      </p:sp>
    </p:spTree>
    <p:extLst>
      <p:ext uri="{BB962C8B-B14F-4D97-AF65-F5344CB8AC3E}">
        <p14:creationId xmlns:p14="http://schemas.microsoft.com/office/powerpoint/2010/main" val="21288636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Content Placeholder 2"/>
          <p:cNvSpPr>
            <a:spLocks noGrp="1"/>
          </p:cNvSpPr>
          <p:nvPr>
            <p:ph idx="1"/>
          </p:nvPr>
        </p:nvSpPr>
        <p:spPr/>
        <p:txBody>
          <a:body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Date Placeholder 3"/>
          <p:cNvSpPr>
            <a:spLocks noGrp="1"/>
          </p:cNvSpPr>
          <p:nvPr>
            <p:ph type="dt" sz="half" idx="10"/>
          </p:nvPr>
        </p:nvSpPr>
        <p:spPr/>
        <p:txBody>
          <a:bodyPr/>
          <a:lstStyle>
            <a:lvl1pPr>
              <a:defRPr/>
            </a:lvl1pPr>
          </a:lstStyle>
          <a:p>
            <a:fld id="{06B1B3F5-80B3-49BF-8B51-689393BC1BFE}" type="datetimeFigureOut">
              <a:rPr lang="zh-CN" altLang="en-US"/>
              <a:pPr/>
              <a:t>2022/12/8</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7FA87EE4-EBF3-4D7D-BC18-3046287B5350}" type="slidenum">
              <a:rPr lang="zh-CN" altLang="en-US"/>
              <a:pPr/>
              <a:t>‹#›</a:t>
            </a:fld>
            <a:endParaRPr lang="zh-CN" altLang="en-US"/>
          </a:p>
        </p:txBody>
      </p:sp>
    </p:spTree>
    <p:extLst>
      <p:ext uri="{BB962C8B-B14F-4D97-AF65-F5344CB8AC3E}">
        <p14:creationId xmlns:p14="http://schemas.microsoft.com/office/powerpoint/2010/main" val="39718630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ru-RU" altLang="zh-CN" smtClean="0"/>
              <a:t>Образец заголовка</a:t>
            </a:r>
            <a:endParaRPr lang="zh-CN" alt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ltLang="zh-CN" smtClean="0"/>
              <a:t>Образец текста</a:t>
            </a:r>
          </a:p>
        </p:txBody>
      </p:sp>
      <p:sp>
        <p:nvSpPr>
          <p:cNvPr id="4" name="Date Placeholder 3"/>
          <p:cNvSpPr>
            <a:spLocks noGrp="1"/>
          </p:cNvSpPr>
          <p:nvPr>
            <p:ph type="dt" sz="half" idx="10"/>
          </p:nvPr>
        </p:nvSpPr>
        <p:spPr/>
        <p:txBody>
          <a:bodyPr/>
          <a:lstStyle>
            <a:lvl1pPr>
              <a:defRPr/>
            </a:lvl1pPr>
          </a:lstStyle>
          <a:p>
            <a:fld id="{CB71EF49-1761-4F5A-912C-A17B3FBFD72F}" type="datetimeFigureOut">
              <a:rPr lang="zh-CN" altLang="en-US"/>
              <a:pPr/>
              <a:t>2022/12/8</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FF193B39-3831-43E2-A9CE-6BCABE4F4D0D}" type="slidenum">
              <a:rPr lang="zh-CN" altLang="en-US"/>
              <a:pPr/>
              <a:t>‹#›</a:t>
            </a:fld>
            <a:endParaRPr lang="zh-CN" altLang="en-US"/>
          </a:p>
        </p:txBody>
      </p:sp>
    </p:spTree>
    <p:extLst>
      <p:ext uri="{BB962C8B-B14F-4D97-AF65-F5344CB8AC3E}">
        <p14:creationId xmlns:p14="http://schemas.microsoft.com/office/powerpoint/2010/main" val="4230662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5" name="Date Placeholder 3"/>
          <p:cNvSpPr>
            <a:spLocks noGrp="1"/>
          </p:cNvSpPr>
          <p:nvPr>
            <p:ph type="dt" sz="half" idx="10"/>
          </p:nvPr>
        </p:nvSpPr>
        <p:spPr/>
        <p:txBody>
          <a:bodyPr/>
          <a:lstStyle>
            <a:lvl1pPr>
              <a:defRPr/>
            </a:lvl1pPr>
          </a:lstStyle>
          <a:p>
            <a:fld id="{02DD12DA-0065-46F0-A4AD-4987262FC37E}" type="datetimeFigureOut">
              <a:rPr lang="zh-CN" altLang="en-US"/>
              <a:pPr/>
              <a:t>2022/12/8</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3DB5DD4-6DF2-4DD4-9A46-D6F424279BB1}" type="slidenum">
              <a:rPr lang="zh-CN" altLang="en-US"/>
              <a:pPr/>
              <a:t>‹#›</a:t>
            </a:fld>
            <a:endParaRPr lang="zh-CN" altLang="en-US"/>
          </a:p>
        </p:txBody>
      </p:sp>
    </p:spTree>
    <p:extLst>
      <p:ext uri="{BB962C8B-B14F-4D97-AF65-F5344CB8AC3E}">
        <p14:creationId xmlns:p14="http://schemas.microsoft.com/office/powerpoint/2010/main" val="21847526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ltLang="zh-CN" smtClean="0"/>
              <a:t>Образец заголовка</a:t>
            </a:r>
            <a:endParaRPr lang="zh-CN" alt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ltLang="zh-CN" smtClean="0"/>
              <a:t>Образец текста</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ltLang="zh-CN" smtClean="0"/>
              <a:t>Образец текста</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7" name="Date Placeholder 3"/>
          <p:cNvSpPr>
            <a:spLocks noGrp="1"/>
          </p:cNvSpPr>
          <p:nvPr>
            <p:ph type="dt" sz="half" idx="10"/>
          </p:nvPr>
        </p:nvSpPr>
        <p:spPr/>
        <p:txBody>
          <a:bodyPr/>
          <a:lstStyle>
            <a:lvl1pPr>
              <a:defRPr/>
            </a:lvl1pPr>
          </a:lstStyle>
          <a:p>
            <a:fld id="{81DD59B4-176D-4B46-8B1B-712C5AFEDCD0}" type="datetimeFigureOut">
              <a:rPr lang="zh-CN" altLang="en-US"/>
              <a:pPr/>
              <a:t>2022/12/8</a:t>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61547630-1B7B-4F98-8D07-146548D9CE02}" type="slidenum">
              <a:rPr lang="zh-CN" altLang="en-US"/>
              <a:pPr/>
              <a:t>‹#›</a:t>
            </a:fld>
            <a:endParaRPr lang="zh-CN" altLang="en-US"/>
          </a:p>
        </p:txBody>
      </p:sp>
    </p:spTree>
    <p:extLst>
      <p:ext uri="{BB962C8B-B14F-4D97-AF65-F5344CB8AC3E}">
        <p14:creationId xmlns:p14="http://schemas.microsoft.com/office/powerpoint/2010/main" val="5059462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Date Placeholder 3"/>
          <p:cNvSpPr>
            <a:spLocks noGrp="1"/>
          </p:cNvSpPr>
          <p:nvPr>
            <p:ph type="dt" sz="half" idx="10"/>
          </p:nvPr>
        </p:nvSpPr>
        <p:spPr/>
        <p:txBody>
          <a:bodyPr/>
          <a:lstStyle>
            <a:lvl1pPr>
              <a:defRPr/>
            </a:lvl1pPr>
          </a:lstStyle>
          <a:p>
            <a:fld id="{830C79F7-804B-4A4C-B9CC-4A02D2F71701}" type="datetimeFigureOut">
              <a:rPr lang="zh-CN" altLang="en-US"/>
              <a:pPr/>
              <a:t>2022/12/8</a:t>
            </a:fld>
            <a:endParaRPr lang="zh-CN" altLang="en-US"/>
          </a:p>
        </p:txBody>
      </p:sp>
      <p:sp>
        <p:nvSpPr>
          <p:cNvPr id="4" name="Footer Placeholder 4"/>
          <p:cNvSpPr>
            <a:spLocks noGrp="1"/>
          </p:cNvSpPr>
          <p:nvPr>
            <p:ph type="ftr" sz="quarter" idx="11"/>
          </p:nvPr>
        </p:nvSpPr>
        <p:spPr/>
        <p:txBody>
          <a:bodyPr/>
          <a:lstStyle>
            <a:lvl1pPr>
              <a:defRPr/>
            </a:lvl1pPr>
          </a:lstStyle>
          <a:p>
            <a:endParaRPr lang="zh-CN" altLang="en-US"/>
          </a:p>
        </p:txBody>
      </p:sp>
      <p:sp>
        <p:nvSpPr>
          <p:cNvPr id="5" name="Slide Number Placeholder 5"/>
          <p:cNvSpPr>
            <a:spLocks noGrp="1"/>
          </p:cNvSpPr>
          <p:nvPr>
            <p:ph type="sldNum" sz="quarter" idx="12"/>
          </p:nvPr>
        </p:nvSpPr>
        <p:spPr/>
        <p:txBody>
          <a:bodyPr/>
          <a:lstStyle>
            <a:lvl1pPr>
              <a:defRPr/>
            </a:lvl1pPr>
          </a:lstStyle>
          <a:p>
            <a:fld id="{9B63D278-2FE8-496B-BBF9-8C33D363E7FE}" type="slidenum">
              <a:rPr lang="zh-CN" altLang="en-US"/>
              <a:pPr/>
              <a:t>‹#›</a:t>
            </a:fld>
            <a:endParaRPr lang="zh-CN" altLang="en-US"/>
          </a:p>
        </p:txBody>
      </p:sp>
    </p:spTree>
    <p:extLst>
      <p:ext uri="{BB962C8B-B14F-4D97-AF65-F5344CB8AC3E}">
        <p14:creationId xmlns:p14="http://schemas.microsoft.com/office/powerpoint/2010/main" val="35510984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938AFE3-94DF-40B0-B86D-2CFA60301D3A}" type="datetimeFigureOut">
              <a:rPr lang="zh-CN" altLang="en-US"/>
              <a:pPr/>
              <a:t>2022/12/8</a:t>
            </a:fld>
            <a:endParaRPr lang="zh-CN" altLang="en-US"/>
          </a:p>
        </p:txBody>
      </p:sp>
      <p:sp>
        <p:nvSpPr>
          <p:cNvPr id="3" name="Footer Placeholder 4"/>
          <p:cNvSpPr>
            <a:spLocks noGrp="1"/>
          </p:cNvSpPr>
          <p:nvPr>
            <p:ph type="ftr" sz="quarter" idx="11"/>
          </p:nvPr>
        </p:nvSpPr>
        <p:spPr/>
        <p:txBody>
          <a:bodyPr/>
          <a:lstStyle>
            <a:lvl1pPr>
              <a:defRPr/>
            </a:lvl1pPr>
          </a:lstStyle>
          <a:p>
            <a:endParaRPr lang="zh-CN" altLang="en-US"/>
          </a:p>
        </p:txBody>
      </p:sp>
      <p:sp>
        <p:nvSpPr>
          <p:cNvPr id="4" name="Slide Number Placeholder 5"/>
          <p:cNvSpPr>
            <a:spLocks noGrp="1"/>
          </p:cNvSpPr>
          <p:nvPr>
            <p:ph type="sldNum" sz="quarter" idx="12"/>
          </p:nvPr>
        </p:nvSpPr>
        <p:spPr/>
        <p:txBody>
          <a:bodyPr/>
          <a:lstStyle>
            <a:lvl1pPr>
              <a:defRPr/>
            </a:lvl1pPr>
          </a:lstStyle>
          <a:p>
            <a:fld id="{6631AF7D-FFDD-49F4-A181-6A84E8353111}" type="slidenum">
              <a:rPr lang="zh-CN" altLang="en-US"/>
              <a:pPr/>
              <a:t>‹#›</a:t>
            </a:fld>
            <a:endParaRPr lang="zh-CN" altLang="en-US"/>
          </a:p>
        </p:txBody>
      </p:sp>
    </p:spTree>
    <p:extLst>
      <p:ext uri="{BB962C8B-B14F-4D97-AF65-F5344CB8AC3E}">
        <p14:creationId xmlns:p14="http://schemas.microsoft.com/office/powerpoint/2010/main" val="12250975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ru-RU" altLang="zh-CN" smtClean="0"/>
              <a:t>Образец заголовка</a:t>
            </a:r>
            <a:endParaRPr lang="zh-CN" alt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ltLang="zh-CN" smtClean="0"/>
              <a:t>Образец текста</a:t>
            </a:r>
          </a:p>
        </p:txBody>
      </p:sp>
      <p:sp>
        <p:nvSpPr>
          <p:cNvPr id="5" name="Date Placeholder 3"/>
          <p:cNvSpPr>
            <a:spLocks noGrp="1"/>
          </p:cNvSpPr>
          <p:nvPr>
            <p:ph type="dt" sz="half" idx="10"/>
          </p:nvPr>
        </p:nvSpPr>
        <p:spPr/>
        <p:txBody>
          <a:bodyPr/>
          <a:lstStyle>
            <a:lvl1pPr>
              <a:defRPr/>
            </a:lvl1pPr>
          </a:lstStyle>
          <a:p>
            <a:fld id="{21C0E2B8-F511-48E9-850B-8259339FC294}" type="datetimeFigureOut">
              <a:rPr lang="zh-CN" altLang="en-US"/>
              <a:pPr/>
              <a:t>2022/12/8</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1D90FFDB-4B59-423F-8652-19F84D4889D1}" type="slidenum">
              <a:rPr lang="zh-CN" altLang="en-US"/>
              <a:pPr/>
              <a:t>‹#›</a:t>
            </a:fld>
            <a:endParaRPr lang="zh-CN" altLang="en-US"/>
          </a:p>
        </p:txBody>
      </p:sp>
    </p:spTree>
    <p:extLst>
      <p:ext uri="{BB962C8B-B14F-4D97-AF65-F5344CB8AC3E}">
        <p14:creationId xmlns:p14="http://schemas.microsoft.com/office/powerpoint/2010/main" val="9366721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ru-RU" altLang="zh-CN" smtClean="0"/>
              <a:t>Образец заголовка</a:t>
            </a:r>
            <a:endParaRPr lang="zh-CN" alt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altLang="zh-CN" noProof="0" smtClean="0"/>
              <a:t>Вставка рисунка</a:t>
            </a:r>
            <a:endParaRPr lang="zh-CN" alt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ltLang="zh-CN" smtClean="0"/>
              <a:t>Образец текста</a:t>
            </a:r>
          </a:p>
        </p:txBody>
      </p:sp>
      <p:sp>
        <p:nvSpPr>
          <p:cNvPr id="5" name="Date Placeholder 3"/>
          <p:cNvSpPr>
            <a:spLocks noGrp="1"/>
          </p:cNvSpPr>
          <p:nvPr>
            <p:ph type="dt" sz="half" idx="10"/>
          </p:nvPr>
        </p:nvSpPr>
        <p:spPr/>
        <p:txBody>
          <a:bodyPr/>
          <a:lstStyle>
            <a:lvl1pPr>
              <a:defRPr/>
            </a:lvl1pPr>
          </a:lstStyle>
          <a:p>
            <a:fld id="{DF41E6B5-7205-45B2-B7BB-69B69D259A15}" type="datetimeFigureOut">
              <a:rPr lang="zh-CN" altLang="en-US"/>
              <a:pPr/>
              <a:t>2022/12/8</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299206F9-C7F8-4FC5-B1E6-98222F65A3FC}" type="slidenum">
              <a:rPr lang="zh-CN" altLang="en-US"/>
              <a:pPr/>
              <a:t>‹#›</a:t>
            </a:fld>
            <a:endParaRPr lang="zh-CN" altLang="en-US"/>
          </a:p>
        </p:txBody>
      </p:sp>
    </p:spTree>
    <p:extLst>
      <p:ext uri="{BB962C8B-B14F-4D97-AF65-F5344CB8AC3E}">
        <p14:creationId xmlns:p14="http://schemas.microsoft.com/office/powerpoint/2010/main" val="23990929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zh-CN" smtClean="0"/>
              <a:t>Образец заголовка</a:t>
            </a:r>
            <a:endParaRPr lang="zh-CN" altLang="en-US" smtClean="0"/>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61A94936-063F-439B-B200-B1B7DDB20420}" type="datetimeFigureOut">
              <a:rPr lang="zh-CN" altLang="en-US"/>
              <a:pPr/>
              <a:t>2022/12/8</a:t>
            </a:fld>
            <a:endParaRPr lang="zh-CN" alt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endParaRPr lang="zh-CN" alt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00B70EA7-ADB1-456E-84C8-26C0400C868C}"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
        <p:nvSpPr>
          <p:cNvPr id="9" name="Заголовок 1"/>
          <p:cNvSpPr txBox="1">
            <a:spLocks/>
          </p:cNvSpPr>
          <p:nvPr/>
        </p:nvSpPr>
        <p:spPr bwMode="auto">
          <a:xfrm>
            <a:off x="3240491" y="267591"/>
            <a:ext cx="8229600" cy="1143000"/>
          </a:xfrm>
          <a:prstGeom prst="rect">
            <a:avLst/>
          </a:prstGeom>
          <a:noFill/>
          <a:ln w="9525">
            <a:noFill/>
            <a:miter lim="800000"/>
            <a:headEnd/>
            <a:tailEnd/>
          </a:ln>
        </p:spPr>
        <p:txBody>
          <a:bodyPr anchor="ctr"/>
          <a:lstStyle/>
          <a:p>
            <a:pPr algn="ctr" eaLnBrk="0" hangingPunct="0">
              <a:defRPr/>
            </a:pPr>
            <a:r>
              <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Домашняя работа</a:t>
            </a:r>
          </a:p>
        </p:txBody>
      </p:sp>
      <p:sp>
        <p:nvSpPr>
          <p:cNvPr id="2" name="Прямоугольник 1"/>
          <p:cNvSpPr/>
          <p:nvPr/>
        </p:nvSpPr>
        <p:spPr>
          <a:xfrm>
            <a:off x="4799856" y="1603834"/>
            <a:ext cx="5400600" cy="1754326"/>
          </a:xfrm>
          <a:prstGeom prst="rect">
            <a:avLst/>
          </a:prstGeom>
        </p:spPr>
        <p:txBody>
          <a:bodyPr wrap="square">
            <a:spAutoFit/>
          </a:bodyPr>
          <a:lstStyle/>
          <a:p>
            <a:r>
              <a:rPr lang="ru-RU" sz="3600" b="1" dirty="0" smtClean="0">
                <a:noFill/>
                <a:latin typeface="Times New Roman" panose="02020603050405020304" pitchFamily="18" charset="0"/>
                <a:cs typeface="Times New Roman" pitchFamily="18" charset="0"/>
              </a:rPr>
              <a:t>§2, вопросы 1-2 (записать и выучить), </a:t>
            </a:r>
            <a:r>
              <a:rPr lang="ru-RU" sz="3600" b="1" dirty="0" smtClean="0">
                <a:latin typeface="Times New Roman" panose="02020603050405020304" pitchFamily="18" charset="0"/>
                <a:cs typeface="Times New Roman" pitchFamily="18" charset="0"/>
              </a:rPr>
              <a:t>№52(1,3,5), 54</a:t>
            </a:r>
            <a:endParaRPr lang="en-US" sz="3600" b="1" dirty="0">
              <a:latin typeface="Times New Roman" panose="02020603050405020304" pitchFamily="18" charset="0"/>
              <a:cs typeface="Times New Roman"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400" y="1052736"/>
            <a:ext cx="3024336" cy="2856523"/>
          </a:xfrm>
          <a:prstGeom prst="rect">
            <a:avLst/>
          </a:prstGeom>
        </p:spPr>
      </p:pic>
    </p:spTree>
    <p:extLst>
      <p:ext uri="{BB962C8B-B14F-4D97-AF65-F5344CB8AC3E}">
        <p14:creationId xmlns:p14="http://schemas.microsoft.com/office/powerpoint/2010/main" val="7096931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43338" y="734416"/>
            <a:ext cx="11905323" cy="822376"/>
          </a:xfrm>
        </p:spPr>
        <p:txBody>
          <a:bodyPr/>
          <a:lstStyle/>
          <a:p>
            <a:pPr algn="l"/>
            <a:r>
              <a:rPr lang="ru-RU" sz="6400" b="1" dirty="0" smtClean="0">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rPr>
              <a:t>		Классная работа 		  28.09</a:t>
            </a:r>
            <a:endParaRPr lang="ru-RU" sz="6400" b="1" dirty="0">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
        <p:nvSpPr>
          <p:cNvPr id="5" name="Title 1"/>
          <p:cNvSpPr txBox="1">
            <a:spLocks/>
          </p:cNvSpPr>
          <p:nvPr/>
        </p:nvSpPr>
        <p:spPr bwMode="auto">
          <a:xfrm>
            <a:off x="527381" y="1916832"/>
            <a:ext cx="11233248" cy="194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ru-RU" sz="6600" b="1" dirty="0" smtClean="0">
                <a:solidFill>
                  <a:srgbClr val="0070C0"/>
                </a:solidFill>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rPr>
              <a:t>Линейное уравнение </a:t>
            </a:r>
          </a:p>
          <a:p>
            <a:r>
              <a:rPr lang="ru-RU" sz="6600" b="1" dirty="0" smtClean="0">
                <a:solidFill>
                  <a:srgbClr val="0070C0"/>
                </a:solidFill>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rPr>
              <a:t>с одной переменной</a:t>
            </a:r>
          </a:p>
        </p:txBody>
      </p:sp>
    </p:spTree>
    <p:extLst>
      <p:ext uri="{BB962C8B-B14F-4D97-AF65-F5344CB8AC3E}">
        <p14:creationId xmlns:p14="http://schemas.microsoft.com/office/powerpoint/2010/main" val="31360555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ln w="76200" cmpd="tri">
            <a:solidFill>
              <a:srgbClr val="FF9999"/>
            </a:solidFill>
            <a:miter lim="800000"/>
            <a:headEnd/>
            <a:tailEnd/>
          </a:ln>
        </p:spPr>
        <p:txBody>
          <a:bodyPr/>
          <a:lstStyle/>
          <a:p>
            <a:pPr eaLnBrk="1" hangingPunct="1"/>
            <a:r>
              <a:rPr lang="ru-RU" altLang="ru-RU" smtClean="0">
                <a:solidFill>
                  <a:srgbClr val="993300"/>
                </a:solidFill>
                <a:latin typeface="Times New Roman" pitchFamily="18" charset="0"/>
                <a:cs typeface="Times New Roman" pitchFamily="18" charset="0"/>
              </a:rPr>
              <a:t>Примеры решения уравнений</a:t>
            </a:r>
          </a:p>
        </p:txBody>
      </p:sp>
      <mc:AlternateContent xmlns:mc="http://schemas.openxmlformats.org/markup-compatibility/2006" xmlns:a14="http://schemas.microsoft.com/office/drawing/2010/main">
        <mc:Choice Requires="a14">
          <p:sp>
            <p:nvSpPr>
              <p:cNvPr id="10243" name="Rectangle 3"/>
              <p:cNvSpPr>
                <a:spLocks noGrp="1" noChangeArrowheads="1"/>
              </p:cNvSpPr>
              <p:nvPr>
                <p:ph type="body" idx="1"/>
              </p:nvPr>
            </p:nvSpPr>
            <p:spPr>
              <a:ln w="76200" cmpd="tri">
                <a:solidFill>
                  <a:srgbClr val="FF9999"/>
                </a:solidFill>
                <a:miter lim="800000"/>
                <a:headEnd/>
                <a:tailEnd/>
              </a:ln>
            </p:spPr>
            <p:txBody>
              <a:bodyPr/>
              <a:lstStyle/>
              <a:p>
                <a:pPr eaLnBrk="1" hangingPunct="1">
                  <a:buFontTx/>
                  <a:buNone/>
                </a:pPr>
                <a:r>
                  <a:rPr lang="en-US" altLang="ru-RU" sz="5400" dirty="0">
                    <a:latin typeface="Times New Roman" pitchFamily="18" charset="0"/>
                    <a:cs typeface="Times New Roman" pitchFamily="18" charset="0"/>
                  </a:rPr>
                  <a:t>	</a:t>
                </a:r>
                <a:r>
                  <a:rPr lang="en-US" altLang="ru-RU" sz="5400" dirty="0" smtClean="0">
                    <a:latin typeface="Times New Roman" pitchFamily="18" charset="0"/>
                    <a:cs typeface="Times New Roman" pitchFamily="18" charset="0"/>
                  </a:rPr>
                  <a:t>	</a:t>
                </a:r>
                <a14:m>
                  <m:oMath xmlns:m="http://schemas.openxmlformats.org/officeDocument/2006/math">
                    <m:d>
                      <m:dPr>
                        <m:begChr m:val="|"/>
                        <m:endChr m:val="|"/>
                        <m:ctrlPr>
                          <a:rPr lang="en-US" altLang="ru-RU" sz="5400" i="1" smtClean="0">
                            <a:latin typeface="Cambria Math"/>
                            <a:cs typeface="Times New Roman" pitchFamily="18" charset="0"/>
                          </a:rPr>
                        </m:ctrlPr>
                      </m:dPr>
                      <m:e>
                        <m:r>
                          <a:rPr lang="en-US" altLang="ru-RU" sz="5400" b="0" i="1" smtClean="0">
                            <a:latin typeface="Cambria Math"/>
                            <a:cs typeface="Times New Roman" pitchFamily="18" charset="0"/>
                          </a:rPr>
                          <m:t>𝑥</m:t>
                        </m:r>
                      </m:e>
                    </m:d>
                    <m:r>
                      <a:rPr lang="en-US" altLang="ru-RU" sz="5400" b="0" i="1" smtClean="0">
                        <a:latin typeface="Cambria Math"/>
                        <a:cs typeface="Times New Roman" pitchFamily="18" charset="0"/>
                      </a:rPr>
                      <m:t>+1=7</m:t>
                    </m:r>
                  </m:oMath>
                </a14:m>
                <a:endParaRPr lang="ru-RU" altLang="ru-RU" sz="5400" dirty="0" smtClean="0">
                  <a:latin typeface="Times New Roman" pitchFamily="18" charset="0"/>
                  <a:cs typeface="Times New Roman" pitchFamily="18" charset="0"/>
                </a:endParaRPr>
              </a:p>
              <a:p>
                <a:pPr lvl="1">
                  <a:buNone/>
                </a:pPr>
                <a:r>
                  <a:rPr lang="ru-RU" altLang="ru-RU" sz="4800" dirty="0" smtClean="0">
                    <a:latin typeface="Times New Roman" pitchFamily="18" charset="0"/>
                    <a:cs typeface="Times New Roman" pitchFamily="18" charset="0"/>
                  </a:rPr>
                  <a:t>	</a:t>
                </a:r>
                <a:r>
                  <a:rPr lang="en-US" altLang="ru-RU" sz="4800" dirty="0" smtClean="0">
                    <a:latin typeface="Times New Roman" pitchFamily="18" charset="0"/>
                    <a:cs typeface="Times New Roman" pitchFamily="18" charset="0"/>
                  </a:rPr>
                  <a:t>	</a:t>
                </a:r>
                <a14:m>
                  <m:oMath xmlns:m="http://schemas.openxmlformats.org/officeDocument/2006/math">
                    <m:d>
                      <m:dPr>
                        <m:begChr m:val="|"/>
                        <m:endChr m:val="|"/>
                        <m:ctrlPr>
                          <a:rPr lang="en-US" altLang="ru-RU" sz="4800" i="1">
                            <a:latin typeface="Cambria Math"/>
                            <a:cs typeface="Times New Roman" pitchFamily="18" charset="0"/>
                          </a:rPr>
                        </m:ctrlPr>
                      </m:dPr>
                      <m:e>
                        <m:r>
                          <a:rPr lang="en-US" altLang="ru-RU" sz="4800" i="1">
                            <a:latin typeface="Cambria Math"/>
                            <a:cs typeface="Times New Roman" pitchFamily="18" charset="0"/>
                          </a:rPr>
                          <m:t>𝑥</m:t>
                        </m:r>
                        <m:r>
                          <a:rPr lang="en-US" altLang="ru-RU" sz="4800" b="0" i="1" smtClean="0">
                            <a:latin typeface="Cambria Math"/>
                            <a:cs typeface="Times New Roman" pitchFamily="18" charset="0"/>
                          </a:rPr>
                          <m:t>−3</m:t>
                        </m:r>
                      </m:e>
                    </m:d>
                    <m:r>
                      <a:rPr lang="en-US" altLang="ru-RU" sz="4800" i="1">
                        <a:latin typeface="Cambria Math"/>
                        <a:cs typeface="Times New Roman" pitchFamily="18" charset="0"/>
                      </a:rPr>
                      <m:t>=</m:t>
                    </m:r>
                  </m:oMath>
                </a14:m>
                <a:r>
                  <a:rPr lang="en-US" altLang="ru-RU" sz="4800" dirty="0" smtClean="0">
                    <a:latin typeface="Times New Roman" pitchFamily="18" charset="0"/>
                    <a:cs typeface="Times New Roman" pitchFamily="18" charset="0"/>
                  </a:rPr>
                  <a:t>2</a:t>
                </a:r>
                <a:endParaRPr lang="ru-RU" altLang="ru-RU" sz="4800" dirty="0">
                  <a:latin typeface="Times New Roman" pitchFamily="18" charset="0"/>
                  <a:cs typeface="Times New Roman" pitchFamily="18" charset="0"/>
                </a:endParaRPr>
              </a:p>
              <a:p>
                <a:pPr lvl="1">
                  <a:buNone/>
                </a:pPr>
                <a:r>
                  <a:rPr lang="en-US" altLang="ru-RU" sz="4800" dirty="0" smtClean="0">
                    <a:cs typeface="Times New Roman" pitchFamily="18" charset="0"/>
                  </a:rPr>
                  <a:t>		</a:t>
                </a:r>
                <a14:m>
                  <m:oMath xmlns:m="http://schemas.openxmlformats.org/officeDocument/2006/math">
                    <m:d>
                      <m:dPr>
                        <m:begChr m:val="|"/>
                        <m:endChr m:val="|"/>
                        <m:ctrlPr>
                          <a:rPr lang="en-US" altLang="ru-RU" sz="4800" i="1">
                            <a:latin typeface="Cambria Math"/>
                            <a:cs typeface="Times New Roman" pitchFamily="18" charset="0"/>
                          </a:rPr>
                        </m:ctrlPr>
                      </m:dPr>
                      <m:e>
                        <m:r>
                          <a:rPr lang="en-US" altLang="ru-RU" sz="4800" b="0" i="1" smtClean="0">
                            <a:latin typeface="Cambria Math"/>
                            <a:cs typeface="Times New Roman" pitchFamily="18" charset="0"/>
                          </a:rPr>
                          <m:t>2</m:t>
                        </m:r>
                        <m:r>
                          <a:rPr lang="en-US" altLang="ru-RU" sz="4800" i="1">
                            <a:latin typeface="Cambria Math"/>
                            <a:cs typeface="Times New Roman" pitchFamily="18" charset="0"/>
                          </a:rPr>
                          <m:t>𝑥</m:t>
                        </m:r>
                        <m:r>
                          <a:rPr lang="en-US" altLang="ru-RU" sz="4800" b="0" i="1" smtClean="0">
                            <a:latin typeface="Cambria Math"/>
                            <a:cs typeface="Times New Roman" pitchFamily="18" charset="0"/>
                          </a:rPr>
                          <m:t>−1</m:t>
                        </m:r>
                      </m:e>
                    </m:d>
                    <m:r>
                      <a:rPr lang="en-US" altLang="ru-RU" sz="4800" i="1">
                        <a:latin typeface="Cambria Math"/>
                        <a:cs typeface="Times New Roman" pitchFamily="18" charset="0"/>
                      </a:rPr>
                      <m:t>+</m:t>
                    </m:r>
                    <m:r>
                      <a:rPr lang="en-US" altLang="ru-RU" sz="4800" b="0" i="1" smtClean="0">
                        <a:latin typeface="Cambria Math"/>
                        <a:cs typeface="Times New Roman" pitchFamily="18" charset="0"/>
                      </a:rPr>
                      <m:t>7</m:t>
                    </m:r>
                    <m:r>
                      <a:rPr lang="en-US" altLang="ru-RU" sz="4800" i="1">
                        <a:latin typeface="Cambria Math"/>
                        <a:cs typeface="Times New Roman" pitchFamily="18" charset="0"/>
                      </a:rPr>
                      <m:t>=</m:t>
                    </m:r>
                    <m:r>
                      <a:rPr lang="en-US" altLang="ru-RU" sz="4800" b="0" i="1" smtClean="0">
                        <a:latin typeface="Cambria Math"/>
                        <a:cs typeface="Times New Roman" pitchFamily="18" charset="0"/>
                      </a:rPr>
                      <m:t>8</m:t>
                    </m:r>
                  </m:oMath>
                </a14:m>
                <a:endParaRPr lang="ru-RU" altLang="ru-RU" sz="4800" dirty="0">
                  <a:latin typeface="Times New Roman" pitchFamily="18" charset="0"/>
                  <a:cs typeface="Times New Roman" pitchFamily="18" charset="0"/>
                </a:endParaRPr>
              </a:p>
              <a:p>
                <a:pPr lvl="1" eaLnBrk="1" hangingPunct="1">
                  <a:buFontTx/>
                  <a:buNone/>
                </a:pPr>
                <a:endParaRPr lang="ru-RU" altLang="ru-RU" sz="4800" u="sng" dirty="0" smtClean="0">
                  <a:latin typeface="Times New Roman" pitchFamily="18" charset="0"/>
                  <a:cs typeface="Times New Roman" pitchFamily="18" charset="0"/>
                </a:endParaRPr>
              </a:p>
            </p:txBody>
          </p:sp>
        </mc:Choice>
        <mc:Fallback xmlns="">
          <p:sp>
            <p:nvSpPr>
              <p:cNvPr id="10243" name="Rectangle 3"/>
              <p:cNvSpPr>
                <a:spLocks noGrp="1" noRot="1" noChangeAspect="1" noMove="1" noResize="1" noEditPoints="1" noAdjustHandles="1" noChangeArrowheads="1" noChangeShapeType="1" noTextEdit="1"/>
              </p:cNvSpPr>
              <p:nvPr>
                <p:ph type="body" idx="1"/>
              </p:nvPr>
            </p:nvSpPr>
            <p:spPr>
              <a:blipFill rotWithShape="1">
                <a:blip r:embed="rId2"/>
                <a:stretch>
                  <a:fillRect/>
                </a:stretch>
              </a:blipFill>
              <a:ln w="76200" cmpd="tri">
                <a:solidFill>
                  <a:srgbClr val="FF9999"/>
                </a:solidFill>
                <a:miter lim="800000"/>
                <a:headEnd/>
                <a:tailEnd/>
              </a:ln>
            </p:spPr>
            <p:txBody>
              <a:bodyPr/>
              <a:lstStyle/>
              <a:p>
                <a:r>
                  <a:rPr lang="ru-RU">
                    <a:noFill/>
                  </a:rPr>
                  <a:t> </a:t>
                </a:r>
              </a:p>
            </p:txBody>
          </p:sp>
        </mc:Fallback>
      </mc:AlternateContent>
      <p:pic>
        <p:nvPicPr>
          <p:cNvPr id="10244"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16800" y="3505200"/>
            <a:ext cx="29464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Tree>
    <p:extLst>
      <p:ext uri="{BB962C8B-B14F-4D97-AF65-F5344CB8AC3E}">
        <p14:creationId xmlns:p14="http://schemas.microsoft.com/office/powerpoint/2010/main" val="14756145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fade">
                                      <p:cBhvr>
                                        <p:cTn id="7" dur="500"/>
                                        <p:tgtEl>
                                          <p:spTgt spid="102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43">
                                            <p:txEl>
                                              <p:pRg st="2" end="2"/>
                                            </p:txEl>
                                          </p:spTgt>
                                        </p:tgtEl>
                                        <p:attrNameLst>
                                          <p:attrName>style.visibility</p:attrName>
                                        </p:attrNameLst>
                                      </p:cBhvr>
                                      <p:to>
                                        <p:strVal val="visible"/>
                                      </p:to>
                                    </p:set>
                                    <p:animEffect transition="in" filter="fade">
                                      <p:cBhvr>
                                        <p:cTn id="12" dur="500"/>
                                        <p:tgtEl>
                                          <p:spTgt spid="10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ln w="76200" cmpd="tri">
            <a:solidFill>
              <a:srgbClr val="FF9999"/>
            </a:solidFill>
            <a:miter lim="800000"/>
            <a:headEnd/>
            <a:tailEnd/>
          </a:ln>
        </p:spPr>
        <p:txBody>
          <a:bodyPr/>
          <a:lstStyle/>
          <a:p>
            <a:pPr eaLnBrk="1" hangingPunct="1"/>
            <a:r>
              <a:rPr lang="ru-RU" altLang="ru-RU" smtClean="0">
                <a:solidFill>
                  <a:srgbClr val="993300"/>
                </a:solidFill>
                <a:latin typeface="Times New Roman" pitchFamily="18" charset="0"/>
                <a:cs typeface="Times New Roman" pitchFamily="18" charset="0"/>
              </a:rPr>
              <a:t>Примеры решения уравнений</a:t>
            </a:r>
          </a:p>
        </p:txBody>
      </p:sp>
      <mc:AlternateContent xmlns:mc="http://schemas.openxmlformats.org/markup-compatibility/2006" xmlns:a14="http://schemas.microsoft.com/office/drawing/2010/main">
        <mc:Choice Requires="a14">
          <p:sp>
            <p:nvSpPr>
              <p:cNvPr id="10243" name="Rectangle 3"/>
              <p:cNvSpPr>
                <a:spLocks noGrp="1" noChangeArrowheads="1"/>
              </p:cNvSpPr>
              <p:nvPr>
                <p:ph type="body" idx="1"/>
              </p:nvPr>
            </p:nvSpPr>
            <p:spPr>
              <a:ln w="76200" cmpd="tri">
                <a:solidFill>
                  <a:srgbClr val="FF9999"/>
                </a:solidFill>
                <a:miter lim="800000"/>
                <a:headEnd/>
                <a:tailEnd/>
              </a:ln>
            </p:spPr>
            <p:txBody>
              <a:bodyPr/>
              <a:lstStyle/>
              <a:p>
                <a:pPr eaLnBrk="1" hangingPunct="1">
                  <a:buFontTx/>
                  <a:buNone/>
                </a:pPr>
                <a:r>
                  <a:rPr lang="en-US" altLang="ru-RU" dirty="0" smtClean="0">
                    <a:latin typeface="Times New Roman" pitchFamily="18" charset="0"/>
                    <a:cs typeface="Times New Roman" pitchFamily="18" charset="0"/>
                  </a:rPr>
                  <a:t>       </a:t>
                </a:r>
                <a:r>
                  <a:rPr lang="ru-RU" altLang="ru-RU" dirty="0" smtClean="0">
                    <a:latin typeface="Times New Roman" pitchFamily="18" charset="0"/>
                    <a:cs typeface="Times New Roman" pitchFamily="18" charset="0"/>
                  </a:rPr>
                  <a:t>При каком значении</a:t>
                </a:r>
                <a:r>
                  <a:rPr lang="en-US" altLang="ru-RU" dirty="0" smtClean="0">
                    <a:latin typeface="Times New Roman" pitchFamily="18" charset="0"/>
                    <a:cs typeface="Times New Roman" pitchFamily="18" charset="0"/>
                  </a:rPr>
                  <a:t> </a:t>
                </a:r>
                <a14:m>
                  <m:oMath xmlns:m="http://schemas.openxmlformats.org/officeDocument/2006/math">
                    <m:r>
                      <a:rPr lang="en-US" altLang="ru-RU" b="0" i="1" smtClean="0">
                        <a:latin typeface="Cambria Math"/>
                        <a:cs typeface="Times New Roman" pitchFamily="18" charset="0"/>
                      </a:rPr>
                      <m:t>𝑎</m:t>
                    </m:r>
                  </m:oMath>
                </a14:m>
                <a:r>
                  <a:rPr lang="ru-RU" altLang="ru-RU" dirty="0" smtClean="0">
                    <a:latin typeface="Times New Roman" pitchFamily="18" charset="0"/>
                    <a:cs typeface="Times New Roman" pitchFamily="18" charset="0"/>
                  </a:rPr>
                  <a:t> уравнение </a:t>
                </a:r>
                <a14:m>
                  <m:oMath xmlns:m="http://schemas.openxmlformats.org/officeDocument/2006/math">
                    <m:r>
                      <a:rPr lang="en-US" altLang="ru-RU" b="0" i="1" smtClean="0">
                        <a:latin typeface="Cambria Math"/>
                        <a:cs typeface="Times New Roman" pitchFamily="18" charset="0"/>
                      </a:rPr>
                      <m:t>3</m:t>
                    </m:r>
                    <m:r>
                      <a:rPr lang="en-US" altLang="ru-RU" b="0" i="1" smtClean="0">
                        <a:latin typeface="Cambria Math"/>
                        <a:cs typeface="Times New Roman" pitchFamily="18" charset="0"/>
                      </a:rPr>
                      <m:t>𝑎𝑥</m:t>
                    </m:r>
                    <m:r>
                      <a:rPr lang="en-US" altLang="ru-RU" b="0" i="1" smtClean="0">
                        <a:latin typeface="Cambria Math"/>
                        <a:cs typeface="Times New Roman" pitchFamily="18" charset="0"/>
                      </a:rPr>
                      <m:t>=42</m:t>
                    </m:r>
                  </m:oMath>
                </a14:m>
                <a:r>
                  <a:rPr lang="ru-RU" altLang="ru-RU" dirty="0" smtClean="0">
                    <a:latin typeface="Times New Roman" pitchFamily="18" charset="0"/>
                    <a:cs typeface="Times New Roman" pitchFamily="18" charset="0"/>
                  </a:rPr>
                  <a:t> имеет корень, равный числу 7.</a:t>
                </a:r>
              </a:p>
              <a:p>
                <a:pPr lvl="1" eaLnBrk="1" hangingPunct="1">
                  <a:buFontTx/>
                  <a:buNone/>
                </a:pPr>
                <a:r>
                  <a:rPr lang="ru-RU" altLang="ru-RU" dirty="0" smtClean="0">
                    <a:latin typeface="Times New Roman" pitchFamily="18" charset="0"/>
                    <a:cs typeface="Times New Roman" pitchFamily="18" charset="0"/>
                  </a:rPr>
                  <a:t>	</a:t>
                </a:r>
                <a:endParaRPr lang="en-US" altLang="ru-RU" dirty="0" smtClean="0">
                  <a:latin typeface="Times New Roman" pitchFamily="18" charset="0"/>
                  <a:cs typeface="Times New Roman" pitchFamily="18" charset="0"/>
                </a:endParaRPr>
              </a:p>
            </p:txBody>
          </p:sp>
        </mc:Choice>
        <mc:Fallback xmlns="">
          <p:sp>
            <p:nvSpPr>
              <p:cNvPr id="10243" name="Rectangle 3"/>
              <p:cNvSpPr>
                <a:spLocks noGrp="1" noRot="1" noChangeAspect="1" noMove="1" noResize="1" noEditPoints="1" noAdjustHandles="1" noChangeArrowheads="1" noChangeShapeType="1" noTextEdit="1"/>
              </p:cNvSpPr>
              <p:nvPr>
                <p:ph type="body" idx="1"/>
              </p:nvPr>
            </p:nvSpPr>
            <p:spPr>
              <a:blipFill rotWithShape="1">
                <a:blip r:embed="rId2"/>
                <a:stretch>
                  <a:fillRect t="-1060" r="-993"/>
                </a:stretch>
              </a:blipFill>
              <a:ln w="76200" cmpd="tri">
                <a:solidFill>
                  <a:srgbClr val="FF9999"/>
                </a:solidFill>
                <a:miter lim="800000"/>
                <a:headEnd/>
                <a:tailEnd/>
              </a:ln>
            </p:spPr>
            <p:txBody>
              <a:bodyPr/>
              <a:lstStyle/>
              <a:p>
                <a:r>
                  <a:rPr lang="ru-RU">
                    <a:noFill/>
                  </a:rPr>
                  <a:t> </a:t>
                </a:r>
              </a:p>
            </p:txBody>
          </p:sp>
        </mc:Fallback>
      </mc:AlternateContent>
      <p:pic>
        <p:nvPicPr>
          <p:cNvPr id="10244"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16800" y="3505200"/>
            <a:ext cx="29464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Tree>
    <p:extLst>
      <p:ext uri="{BB962C8B-B14F-4D97-AF65-F5344CB8AC3E}">
        <p14:creationId xmlns:p14="http://schemas.microsoft.com/office/powerpoint/2010/main" val="38151107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
        <p:nvSpPr>
          <p:cNvPr id="9" name="Заголовок 1"/>
          <p:cNvSpPr txBox="1">
            <a:spLocks/>
          </p:cNvSpPr>
          <p:nvPr/>
        </p:nvSpPr>
        <p:spPr bwMode="auto">
          <a:xfrm>
            <a:off x="762000" y="214313"/>
            <a:ext cx="10972800" cy="1143000"/>
          </a:xfrm>
          <a:prstGeom prst="rect">
            <a:avLst/>
          </a:prstGeom>
          <a:noFill/>
          <a:ln w="9525">
            <a:noFill/>
            <a:miter lim="800000"/>
            <a:headEnd/>
            <a:tailEnd/>
          </a:ln>
        </p:spPr>
        <p:txBody>
          <a:bodyPr anchor="ctr"/>
          <a:lstStyle/>
          <a:p>
            <a:pPr algn="ctr" eaLnBrk="0" hangingPunct="0">
              <a:defRPr/>
            </a:pPr>
            <a:r>
              <a:rPr lang="ru-RU" sz="4400" b="1" dirty="0" smtClean="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Работа с классом</a:t>
            </a:r>
            <a:endPar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endParaRPr>
          </a:p>
        </p:txBody>
      </p:sp>
      <p:sp>
        <p:nvSpPr>
          <p:cNvPr id="58" name="Прямоугольник 57"/>
          <p:cNvSpPr/>
          <p:nvPr/>
        </p:nvSpPr>
        <p:spPr>
          <a:xfrm>
            <a:off x="5159896" y="2221067"/>
            <a:ext cx="6574904" cy="729430"/>
          </a:xfrm>
          <a:prstGeom prst="rect">
            <a:avLst/>
          </a:prstGeom>
        </p:spPr>
        <p:txBody>
          <a:bodyPr wrap="square">
            <a:spAutoFit/>
          </a:bodyPr>
          <a:lstStyle/>
          <a:p>
            <a:pPr>
              <a:lnSpc>
                <a:spcPct val="115000"/>
              </a:lnSpc>
              <a:spcAft>
                <a:spcPts val="0"/>
              </a:spcAft>
              <a:tabLst>
                <a:tab pos="838200" algn="l"/>
              </a:tabLst>
            </a:pPr>
            <a:r>
              <a:rPr lang="ru-RU" sz="3600" b="1" dirty="0" smtClean="0">
                <a:latin typeface="Times New Roman" panose="02020603050405020304" pitchFamily="18" charset="0"/>
                <a:ea typeface="Times New Roman" panose="02020603050405020304" pitchFamily="18" charset="0"/>
              </a:rPr>
              <a:t>№</a:t>
            </a:r>
            <a:r>
              <a:rPr lang="en-US" sz="3600" b="1" dirty="0" smtClean="0">
                <a:latin typeface="Times New Roman" panose="02020603050405020304" pitchFamily="18" charset="0"/>
                <a:ea typeface="Times New Roman" panose="02020603050405020304" pitchFamily="18" charset="0"/>
              </a:rPr>
              <a:t>51(1,4,7), 53(1)</a:t>
            </a:r>
            <a:endParaRPr lang="ru-RU" sz="3600" b="1" dirty="0" smtClean="0">
              <a:latin typeface="Times New Roman" panose="02020603050405020304" pitchFamily="18" charset="0"/>
              <a:ea typeface="Times New Roman" panose="02020603050405020304" pitchFamily="18"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687" y="1359024"/>
            <a:ext cx="4317178" cy="4457143"/>
          </a:xfrm>
          <a:prstGeom prst="rect">
            <a:avLst/>
          </a:prstGeom>
        </p:spPr>
      </p:pic>
    </p:spTree>
    <p:extLst>
      <p:ext uri="{BB962C8B-B14F-4D97-AF65-F5344CB8AC3E}">
        <p14:creationId xmlns:p14="http://schemas.microsoft.com/office/powerpoint/2010/main" val="40621332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
        <p:nvSpPr>
          <p:cNvPr id="9" name="Заголовок 1"/>
          <p:cNvSpPr txBox="1">
            <a:spLocks/>
          </p:cNvSpPr>
          <p:nvPr/>
        </p:nvSpPr>
        <p:spPr bwMode="auto">
          <a:xfrm>
            <a:off x="407368" y="4221088"/>
            <a:ext cx="11332840" cy="1143000"/>
          </a:xfrm>
          <a:prstGeom prst="rect">
            <a:avLst/>
          </a:prstGeom>
          <a:noFill/>
          <a:ln w="9525">
            <a:noFill/>
            <a:miter lim="800000"/>
            <a:headEnd/>
            <a:tailEnd/>
          </a:ln>
        </p:spPr>
        <p:txBody>
          <a:bodyPr anchor="ctr"/>
          <a:lstStyle/>
          <a:p>
            <a:pPr algn="ctr" eaLnBrk="0" hangingPunct="0">
              <a:defRPr/>
            </a:pPr>
            <a:r>
              <a:rPr lang="ru-RU" sz="4400" b="1" dirty="0" smtClean="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Самостоятельная работа</a:t>
            </a:r>
            <a:endPar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0416479" y="5157193"/>
            <a:ext cx="1671912" cy="1617391"/>
          </a:xfrm>
          <a:prstGeom prst="rect">
            <a:avLst/>
          </a:prstGeom>
        </p:spPr>
      </p:pic>
      <mc:AlternateContent xmlns:mc="http://schemas.openxmlformats.org/markup-compatibility/2006" xmlns:a14="http://schemas.microsoft.com/office/drawing/2010/main">
        <mc:Choice Requires="a14">
          <p:graphicFrame>
            <p:nvGraphicFramePr>
              <p:cNvPr id="4" name="Таблица 3"/>
              <p:cNvGraphicFramePr>
                <a:graphicFrameLocks noGrp="1"/>
              </p:cNvGraphicFramePr>
              <p:nvPr>
                <p:extLst>
                  <p:ext uri="{D42A27DB-BD31-4B8C-83A1-F6EECF244321}">
                    <p14:modId xmlns:p14="http://schemas.microsoft.com/office/powerpoint/2010/main" val="2315486648"/>
                  </p:ext>
                </p:extLst>
              </p:nvPr>
            </p:nvGraphicFramePr>
            <p:xfrm>
              <a:off x="119334" y="116632"/>
              <a:ext cx="11969056" cy="4104456"/>
            </p:xfrm>
            <a:graphic>
              <a:graphicData uri="http://schemas.openxmlformats.org/drawingml/2006/table">
                <a:tbl>
                  <a:tblPr firstRow="1" bandRow="1">
                    <a:tableStyleId>{5C22544A-7EE6-4342-B048-85BDC9FD1C3A}</a:tableStyleId>
                  </a:tblPr>
                  <a:tblGrid>
                    <a:gridCol w="6120682"/>
                    <a:gridCol w="5848374"/>
                  </a:tblGrid>
                  <a:tr h="690316">
                    <a:tc>
                      <a:txBody>
                        <a:bodyPr/>
                        <a:lstStyle/>
                        <a:p>
                          <a:pPr algn="ctr"/>
                          <a:r>
                            <a:rPr lang="ru-RU" sz="3600" dirty="0" smtClean="0">
                              <a:latin typeface="Times New Roman" pitchFamily="18" charset="0"/>
                              <a:cs typeface="Times New Roman" pitchFamily="18" charset="0"/>
                            </a:rPr>
                            <a:t>1 вариант</a:t>
                          </a:r>
                          <a:endParaRPr lang="ru-RU" sz="3600" dirty="0">
                            <a:latin typeface="Times New Roman" pitchFamily="18" charset="0"/>
                            <a:cs typeface="Times New Roman" pitchFamily="18" charset="0"/>
                          </a:endParaRPr>
                        </a:p>
                      </a:txBody>
                      <a:tcPr anchor="ctr"/>
                    </a:tc>
                    <a:tc>
                      <a:txBody>
                        <a:bodyPr/>
                        <a:lstStyle/>
                        <a:p>
                          <a:pPr algn="ctr"/>
                          <a:r>
                            <a:rPr lang="ru-RU" sz="3600" dirty="0" smtClean="0">
                              <a:latin typeface="Times New Roman" pitchFamily="18" charset="0"/>
                              <a:cs typeface="Times New Roman" pitchFamily="18" charset="0"/>
                            </a:rPr>
                            <a:t>2 вариант</a:t>
                          </a:r>
                          <a:endParaRPr lang="ru-RU" sz="3600" dirty="0">
                            <a:latin typeface="Times New Roman" pitchFamily="18" charset="0"/>
                            <a:cs typeface="Times New Roman" pitchFamily="18" charset="0"/>
                          </a:endParaRPr>
                        </a:p>
                      </a:txBody>
                      <a:tcPr anchor="ctr"/>
                    </a:tc>
                  </a:tr>
                  <a:tr h="3414140">
                    <a:tc>
                      <a:txBody>
                        <a:bodyPr/>
                        <a:lstStyle/>
                        <a:p>
                          <a:pPr marL="177800" marR="0" indent="0" algn="l" defTabSz="914400" rtl="0" eaLnBrk="1" fontAlgn="auto" latinLnBrk="0" hangingPunct="1">
                            <a:lnSpc>
                              <a:spcPct val="150000"/>
                            </a:lnSpc>
                            <a:spcBef>
                              <a:spcPts val="0"/>
                            </a:spcBef>
                            <a:spcAft>
                              <a:spcPts val="0"/>
                            </a:spcAft>
                            <a:buClrTx/>
                            <a:buSzTx/>
                            <a:buFont typeface="+mj-lt"/>
                            <a:buNone/>
                            <a:tabLst/>
                            <a:defRPr/>
                          </a:pPr>
                          <a14:m>
                            <m:oMathPara xmlns:m="http://schemas.openxmlformats.org/officeDocument/2006/math">
                              <m:oMathParaPr>
                                <m:jc m:val="left"/>
                              </m:oMathParaPr>
                              <m:oMath xmlns:m="http://schemas.openxmlformats.org/officeDocument/2006/math">
                                <m:r>
                                  <a:rPr lang="en-US" sz="3600" b="0" i="0" smtClean="0">
                                    <a:latin typeface="Cambria Math"/>
                                  </a:rPr>
                                  <m:t>13</m:t>
                                </m:r>
                                <m:r>
                                  <m:rPr>
                                    <m:sty m:val="p"/>
                                  </m:rPr>
                                  <a:rPr lang="en-US" sz="3600" b="0" i="0" smtClean="0">
                                    <a:latin typeface="Cambria Math"/>
                                  </a:rPr>
                                  <m:t>x</m:t>
                                </m:r>
                                <m:r>
                                  <a:rPr lang="en-US" sz="3600" b="0" i="0" smtClean="0">
                                    <a:latin typeface="Cambria Math"/>
                                  </a:rPr>
                                  <m:t>−10=7</m:t>
                                </m:r>
                                <m:r>
                                  <m:rPr>
                                    <m:sty m:val="p"/>
                                  </m:rPr>
                                  <a:rPr lang="en-US" sz="3600" b="0" i="0" smtClean="0">
                                    <a:latin typeface="Cambria Math"/>
                                  </a:rPr>
                                  <m:t>x</m:t>
                                </m:r>
                                <m:r>
                                  <a:rPr lang="en-US" sz="3600" b="0" i="0" smtClean="0">
                                    <a:latin typeface="Cambria Math"/>
                                  </a:rPr>
                                  <m:t>+2</m:t>
                                </m:r>
                              </m:oMath>
                            </m:oMathPara>
                          </a14:m>
                          <a:endParaRPr lang="en-US" sz="3600" b="0" i="0" dirty="0" smtClean="0">
                            <a:latin typeface="Times New Roman" pitchFamily="18" charset="0"/>
                            <a:cs typeface="Times New Roman" pitchFamily="18" charset="0"/>
                          </a:endParaRPr>
                        </a:p>
                        <a:p>
                          <a:pPr marL="177800" marR="0" indent="0" algn="l" defTabSz="914400" rtl="0" eaLnBrk="1" fontAlgn="auto" latinLnBrk="0" hangingPunct="1">
                            <a:lnSpc>
                              <a:spcPct val="150000"/>
                            </a:lnSpc>
                            <a:spcBef>
                              <a:spcPts val="0"/>
                            </a:spcBef>
                            <a:spcAft>
                              <a:spcPts val="0"/>
                            </a:spcAft>
                            <a:buClrTx/>
                            <a:buSzTx/>
                            <a:buFont typeface="+mj-lt"/>
                            <a:buNone/>
                            <a:tabLst>
                              <a:tab pos="177800" algn="l"/>
                            </a:tabLst>
                            <a:defRPr/>
                          </a:pPr>
                          <a14:m>
                            <m:oMathPara xmlns:m="http://schemas.openxmlformats.org/officeDocument/2006/math">
                              <m:oMathParaPr>
                                <m:jc m:val="left"/>
                              </m:oMathParaPr>
                              <m:oMath xmlns:m="http://schemas.openxmlformats.org/officeDocument/2006/math">
                                <m:r>
                                  <a:rPr lang="en-US" sz="3600" b="0" i="0" smtClean="0">
                                    <a:latin typeface="Cambria Math"/>
                                    <a:cs typeface="Times New Roman" pitchFamily="18" charset="0"/>
                                  </a:rPr>
                                  <m:t>17−1</m:t>
                                </m:r>
                                <m:r>
                                  <a:rPr lang="en-US" sz="3600" b="0" i="1" smtClean="0">
                                    <a:latin typeface="Cambria Math"/>
                                    <a:cs typeface="Times New Roman" pitchFamily="18" charset="0"/>
                                  </a:rPr>
                                  <m:t>2</m:t>
                                </m:r>
                                <m:d>
                                  <m:dPr>
                                    <m:ctrlPr>
                                      <a:rPr lang="en-US" sz="3600" b="0" i="1" smtClean="0">
                                        <a:latin typeface="Cambria Math"/>
                                        <a:cs typeface="Times New Roman" pitchFamily="18" charset="0"/>
                                      </a:rPr>
                                    </m:ctrlPr>
                                  </m:dPr>
                                  <m:e>
                                    <m:r>
                                      <m:rPr>
                                        <m:sty m:val="p"/>
                                      </m:rPr>
                                      <a:rPr lang="en-US" sz="3600" b="0" i="0" smtClean="0">
                                        <a:latin typeface="Cambria Math"/>
                                        <a:cs typeface="Times New Roman" pitchFamily="18" charset="0"/>
                                      </a:rPr>
                                      <m:t>x</m:t>
                                    </m:r>
                                    <m:r>
                                      <a:rPr lang="en-US" sz="3600" b="0" i="0" smtClean="0">
                                        <a:latin typeface="Cambria Math"/>
                                        <a:cs typeface="Times New Roman" pitchFamily="18" charset="0"/>
                                      </a:rPr>
                                      <m:t>−2</m:t>
                                    </m:r>
                                  </m:e>
                                </m:d>
                                <m:r>
                                  <a:rPr lang="en-US" sz="3600" b="0" i="0" smtClean="0">
                                    <a:latin typeface="Cambria Math"/>
                                    <a:cs typeface="Times New Roman" pitchFamily="18" charset="0"/>
                                  </a:rPr>
                                  <m:t>=14−3</m:t>
                                </m:r>
                                <m:r>
                                  <m:rPr>
                                    <m:sty m:val="p"/>
                                  </m:rPr>
                                  <a:rPr lang="en-US" sz="3600" b="0" i="0" smtClean="0">
                                    <a:latin typeface="Cambria Math"/>
                                    <a:cs typeface="Times New Roman" pitchFamily="18" charset="0"/>
                                  </a:rPr>
                                  <m:t>x</m:t>
                                </m:r>
                              </m:oMath>
                            </m:oMathPara>
                          </a14:m>
                          <a:endParaRPr lang="en-US" sz="1800" i="0" dirty="0" smtClean="0">
                            <a:latin typeface="Times New Roman" pitchFamily="18" charset="0"/>
                            <a:cs typeface="Times New Roman" pitchFamily="18" charset="0"/>
                          </a:endParaRPr>
                        </a:p>
                        <a:p>
                          <a:pPr marL="177800" marR="0" indent="0" algn="l" defTabSz="914400" rtl="0" eaLnBrk="1" fontAlgn="auto" latinLnBrk="0" hangingPunct="1">
                            <a:lnSpc>
                              <a:spcPct val="150000"/>
                            </a:lnSpc>
                            <a:spcBef>
                              <a:spcPts val="0"/>
                            </a:spcBef>
                            <a:spcAft>
                              <a:spcPts val="0"/>
                            </a:spcAft>
                            <a:buClrTx/>
                            <a:buSzTx/>
                            <a:buFont typeface="+mj-lt"/>
                            <a:buNone/>
                            <a:tabLst>
                              <a:tab pos="177800" algn="l"/>
                            </a:tabLst>
                            <a:defRPr/>
                          </a:pPr>
                          <a14:m>
                            <m:oMathPara xmlns:m="http://schemas.openxmlformats.org/officeDocument/2006/math">
                              <m:oMathParaPr>
                                <m:jc m:val="left"/>
                              </m:oMathParaPr>
                              <m:oMath xmlns:m="http://schemas.openxmlformats.org/officeDocument/2006/math">
                                <m:d>
                                  <m:dPr>
                                    <m:ctrlPr>
                                      <a:rPr lang="en-US" sz="3600" b="0" i="1" smtClean="0">
                                        <a:latin typeface="Cambria Math"/>
                                        <a:cs typeface="Times New Roman" pitchFamily="18" charset="0"/>
                                      </a:rPr>
                                    </m:ctrlPr>
                                  </m:dPr>
                                  <m:e>
                                    <m:r>
                                      <a:rPr lang="en-US" sz="3600" b="0" i="0" smtClean="0">
                                        <a:latin typeface="Cambria Math"/>
                                        <a:cs typeface="Times New Roman" pitchFamily="18" charset="0"/>
                                      </a:rPr>
                                      <m:t>7</m:t>
                                    </m:r>
                                    <m:r>
                                      <m:rPr>
                                        <m:sty m:val="p"/>
                                      </m:rPr>
                                      <a:rPr lang="en-US" sz="3600" b="0" i="0" smtClean="0">
                                        <a:latin typeface="Cambria Math"/>
                                        <a:cs typeface="Times New Roman" pitchFamily="18" charset="0"/>
                                      </a:rPr>
                                      <m:t>y</m:t>
                                    </m:r>
                                    <m:r>
                                      <a:rPr lang="en-US" sz="3600" b="0" i="0" smtClean="0">
                                        <a:latin typeface="Cambria Math"/>
                                        <a:cs typeface="Times New Roman" pitchFamily="18" charset="0"/>
                                      </a:rPr>
                                      <m:t>+1</m:t>
                                    </m:r>
                                  </m:e>
                                </m:d>
                                <m:r>
                                  <a:rPr lang="en-US" sz="3600" b="0" i="0" smtClean="0">
                                    <a:latin typeface="Cambria Math"/>
                                    <a:cs typeface="Times New Roman" pitchFamily="18" charset="0"/>
                                  </a:rPr>
                                  <m:t>−</m:t>
                                </m:r>
                                <m:d>
                                  <m:dPr>
                                    <m:ctrlPr>
                                      <a:rPr lang="en-US" sz="3600" b="0" i="1" smtClean="0">
                                        <a:latin typeface="Cambria Math"/>
                                        <a:cs typeface="Times New Roman" pitchFamily="18" charset="0"/>
                                      </a:rPr>
                                    </m:ctrlPr>
                                  </m:dPr>
                                  <m:e>
                                    <m:r>
                                      <a:rPr lang="en-US" sz="3600" b="0" i="0" smtClean="0">
                                        <a:latin typeface="Cambria Math"/>
                                        <a:cs typeface="Times New Roman" pitchFamily="18" charset="0"/>
                                      </a:rPr>
                                      <m:t>9</m:t>
                                    </m:r>
                                    <m:r>
                                      <m:rPr>
                                        <m:sty m:val="p"/>
                                      </m:rPr>
                                      <a:rPr lang="en-US" sz="3600" b="0" i="0" smtClean="0">
                                        <a:latin typeface="Cambria Math"/>
                                        <a:cs typeface="Times New Roman" pitchFamily="18" charset="0"/>
                                      </a:rPr>
                                      <m:t>y</m:t>
                                    </m:r>
                                    <m:r>
                                      <a:rPr lang="en-US" sz="3600" b="0" i="0" smtClean="0">
                                        <a:latin typeface="Cambria Math"/>
                                        <a:cs typeface="Times New Roman" pitchFamily="18" charset="0"/>
                                      </a:rPr>
                                      <m:t>+3</m:t>
                                    </m:r>
                                  </m:e>
                                </m:d>
                                <m:r>
                                  <a:rPr lang="en-US" sz="3600" b="0" i="0" smtClean="0">
                                    <a:latin typeface="Cambria Math"/>
                                    <a:cs typeface="Times New Roman" pitchFamily="18" charset="0"/>
                                  </a:rPr>
                                  <m:t>=6</m:t>
                                </m:r>
                              </m:oMath>
                            </m:oMathPara>
                          </a14:m>
                          <a:endParaRPr lang="en-US" sz="3600" i="0" dirty="0" smtClean="0">
                            <a:latin typeface="Times New Roman" pitchFamily="18" charset="0"/>
                            <a:cs typeface="Times New Roman" pitchFamily="18" charset="0"/>
                          </a:endParaRPr>
                        </a:p>
                        <a:p>
                          <a:pPr marL="177800" indent="0" algn="l">
                            <a:lnSpc>
                              <a:spcPct val="150000"/>
                            </a:lnSpc>
                            <a:buFont typeface="+mj-lt"/>
                            <a:buNone/>
                          </a:pPr>
                          <a14:m>
                            <m:oMathPara xmlns:m="http://schemas.openxmlformats.org/officeDocument/2006/math">
                              <m:oMathParaPr>
                                <m:jc m:val="left"/>
                              </m:oMathParaPr>
                              <m:oMath xmlns:m="http://schemas.openxmlformats.org/officeDocument/2006/math">
                                <m:d>
                                  <m:dPr>
                                    <m:ctrlPr>
                                      <a:rPr lang="en-US" sz="3600" b="0" i="1" smtClean="0">
                                        <a:latin typeface="Cambria Math"/>
                                        <a:cs typeface="Times New Roman" pitchFamily="18" charset="0"/>
                                      </a:rPr>
                                    </m:ctrlPr>
                                  </m:dPr>
                                  <m:e>
                                    <m:r>
                                      <a:rPr lang="en-US" sz="3600" b="0" i="0" smtClean="0">
                                        <a:latin typeface="Cambria Math"/>
                                        <a:cs typeface="Times New Roman" pitchFamily="18" charset="0"/>
                                      </a:rPr>
                                      <m:t>16</m:t>
                                    </m:r>
                                    <m:r>
                                      <m:rPr>
                                        <m:sty m:val="p"/>
                                      </m:rPr>
                                      <a:rPr lang="en-US" sz="3600" b="0" i="0" smtClean="0">
                                        <a:latin typeface="Cambria Math"/>
                                        <a:cs typeface="Times New Roman" pitchFamily="18" charset="0"/>
                                      </a:rPr>
                                      <m:t>y</m:t>
                                    </m:r>
                                    <m:r>
                                      <a:rPr lang="en-US" sz="3600" b="0" i="0" smtClean="0">
                                        <a:latin typeface="Cambria Math"/>
                                        <a:cs typeface="Times New Roman" pitchFamily="18" charset="0"/>
                                      </a:rPr>
                                      <m:t>−24</m:t>
                                    </m:r>
                                  </m:e>
                                </m:d>
                                <m:d>
                                  <m:dPr>
                                    <m:ctrlPr>
                                      <a:rPr lang="en-US" sz="3600" b="0" i="1" smtClean="0">
                                        <a:latin typeface="Cambria Math"/>
                                        <a:cs typeface="Times New Roman" pitchFamily="18" charset="0"/>
                                      </a:rPr>
                                    </m:ctrlPr>
                                  </m:dPr>
                                  <m:e>
                                    <m:r>
                                      <a:rPr lang="en-US" sz="3600" b="0" i="0" smtClean="0">
                                        <a:latin typeface="Cambria Math"/>
                                        <a:cs typeface="Times New Roman" pitchFamily="18" charset="0"/>
                                      </a:rPr>
                                      <m:t>1,2+0,4</m:t>
                                    </m:r>
                                    <m:r>
                                      <m:rPr>
                                        <m:sty m:val="p"/>
                                      </m:rPr>
                                      <a:rPr lang="en-US" sz="3600" b="0" i="0" smtClean="0">
                                        <a:latin typeface="Cambria Math"/>
                                        <a:cs typeface="Times New Roman" pitchFamily="18" charset="0"/>
                                      </a:rPr>
                                      <m:t>y</m:t>
                                    </m:r>
                                  </m:e>
                                </m:d>
                                <m:r>
                                  <a:rPr lang="en-US" sz="3600" b="0" i="0" smtClean="0">
                                    <a:latin typeface="Cambria Math"/>
                                    <a:cs typeface="Times New Roman" pitchFamily="18" charset="0"/>
                                  </a:rPr>
                                  <m:t>=0</m:t>
                                </m:r>
                              </m:oMath>
                            </m:oMathPara>
                          </a14:m>
                          <a:endParaRPr lang="en-US" sz="3600" i="0" dirty="0" smtClean="0">
                            <a:latin typeface="Times New Roman" pitchFamily="18" charset="0"/>
                            <a:cs typeface="Times New Roman" pitchFamily="18" charset="0"/>
                          </a:endParaRPr>
                        </a:p>
                      </a:txBody>
                      <a:tcPr anchor="ctr"/>
                    </a:tc>
                    <a:tc>
                      <a:txBody>
                        <a:bodyPr/>
                        <a:lstStyle/>
                        <a:p>
                          <a:pPr marL="177800" indent="0" algn="l">
                            <a:lnSpc>
                              <a:spcPct val="150000"/>
                            </a:lnSpc>
                            <a:buFont typeface="+mj-lt"/>
                            <a:buNone/>
                          </a:pPr>
                          <a14:m>
                            <m:oMathPara xmlns:m="http://schemas.openxmlformats.org/officeDocument/2006/math">
                              <m:oMathParaPr>
                                <m:jc m:val="left"/>
                              </m:oMathParaPr>
                              <m:oMath xmlns:m="http://schemas.openxmlformats.org/officeDocument/2006/math">
                                <m:r>
                                  <a:rPr lang="ru-RU" sz="3600" b="0" i="0" smtClean="0">
                                    <a:latin typeface="Cambria Math"/>
                                  </a:rPr>
                                  <m:t>8</m:t>
                                </m:r>
                                <m:r>
                                  <m:rPr>
                                    <m:sty m:val="p"/>
                                  </m:rPr>
                                  <a:rPr lang="en-US" sz="3600" b="0" i="0" smtClean="0">
                                    <a:latin typeface="Cambria Math"/>
                                  </a:rPr>
                                  <m:t>x</m:t>
                                </m:r>
                                <m:r>
                                  <a:rPr lang="en-US" sz="3600" b="0" i="0" smtClean="0">
                                    <a:latin typeface="Cambria Math"/>
                                  </a:rPr>
                                  <m:t>−11=3</m:t>
                                </m:r>
                                <m:r>
                                  <m:rPr>
                                    <m:sty m:val="p"/>
                                  </m:rPr>
                                  <a:rPr lang="en-US" sz="3600" b="0" i="0" smtClean="0">
                                    <a:latin typeface="Cambria Math"/>
                                  </a:rPr>
                                  <m:t>x</m:t>
                                </m:r>
                                <m:r>
                                  <a:rPr lang="en-US" sz="3600" b="0" i="0" smtClean="0">
                                    <a:latin typeface="Cambria Math"/>
                                  </a:rPr>
                                  <m:t>+14</m:t>
                                </m:r>
                              </m:oMath>
                            </m:oMathPara>
                          </a14:m>
                          <a:endParaRPr lang="en-US" sz="3600" i="0" dirty="0" smtClean="0">
                            <a:latin typeface="Times New Roman" pitchFamily="18" charset="0"/>
                            <a:cs typeface="Times New Roman" pitchFamily="18" charset="0"/>
                          </a:endParaRPr>
                        </a:p>
                        <a:p>
                          <a:pPr marL="177800" marR="0" indent="0" algn="l" defTabSz="914400" rtl="0" eaLnBrk="1" fontAlgn="auto" latinLnBrk="0" hangingPunct="1">
                            <a:lnSpc>
                              <a:spcPct val="150000"/>
                            </a:lnSpc>
                            <a:spcBef>
                              <a:spcPts val="0"/>
                            </a:spcBef>
                            <a:spcAft>
                              <a:spcPts val="0"/>
                            </a:spcAft>
                            <a:buClrTx/>
                            <a:buSzTx/>
                            <a:buFont typeface="+mj-lt"/>
                            <a:buNone/>
                            <a:tabLst>
                              <a:tab pos="177800" algn="l"/>
                            </a:tabLst>
                            <a:defRPr/>
                          </a:pPr>
                          <a14:m>
                            <m:oMathPara xmlns:m="http://schemas.openxmlformats.org/officeDocument/2006/math">
                              <m:oMathParaPr>
                                <m:jc m:val="left"/>
                              </m:oMathParaPr>
                              <m:oMath xmlns:m="http://schemas.openxmlformats.org/officeDocument/2006/math">
                                <m:r>
                                  <a:rPr lang="en-US" sz="3600" b="0" i="0" smtClean="0">
                                    <a:latin typeface="Cambria Math"/>
                                    <a:cs typeface="Times New Roman" pitchFamily="18" charset="0"/>
                                  </a:rPr>
                                  <m:t>19−15</m:t>
                                </m:r>
                                <m:d>
                                  <m:dPr>
                                    <m:ctrlPr>
                                      <a:rPr lang="en-US" sz="3600" b="0" i="1" smtClean="0">
                                        <a:latin typeface="Cambria Math"/>
                                        <a:cs typeface="Times New Roman" pitchFamily="18" charset="0"/>
                                      </a:rPr>
                                    </m:ctrlPr>
                                  </m:dPr>
                                  <m:e>
                                    <m:r>
                                      <m:rPr>
                                        <m:sty m:val="p"/>
                                      </m:rPr>
                                      <a:rPr lang="en-US" sz="3600" b="0" i="0" smtClean="0">
                                        <a:latin typeface="Cambria Math"/>
                                        <a:cs typeface="Times New Roman" pitchFamily="18" charset="0"/>
                                      </a:rPr>
                                      <m:t>x</m:t>
                                    </m:r>
                                    <m:r>
                                      <a:rPr lang="en-US" sz="3600" b="0" i="0" smtClean="0">
                                        <a:latin typeface="Cambria Math"/>
                                        <a:cs typeface="Times New Roman" pitchFamily="18" charset="0"/>
                                      </a:rPr>
                                      <m:t>−2</m:t>
                                    </m:r>
                                  </m:e>
                                </m:d>
                                <m:r>
                                  <a:rPr lang="en-US" sz="3600" b="0" i="0" smtClean="0">
                                    <a:latin typeface="Cambria Math"/>
                                    <a:cs typeface="Times New Roman" pitchFamily="18" charset="0"/>
                                  </a:rPr>
                                  <m:t>=28−8</m:t>
                                </m:r>
                                <m:r>
                                  <m:rPr>
                                    <m:sty m:val="p"/>
                                  </m:rPr>
                                  <a:rPr lang="en-US" sz="3600" b="0" i="0" smtClean="0">
                                    <a:latin typeface="Cambria Math"/>
                                    <a:cs typeface="Times New Roman" pitchFamily="18" charset="0"/>
                                  </a:rPr>
                                  <m:t>x</m:t>
                                </m:r>
                              </m:oMath>
                            </m:oMathPara>
                          </a14:m>
                          <a:endParaRPr lang="en-US" sz="3600" i="0" dirty="0" smtClean="0">
                            <a:latin typeface="Times New Roman" pitchFamily="18" charset="0"/>
                            <a:cs typeface="Times New Roman" pitchFamily="18" charset="0"/>
                          </a:endParaRPr>
                        </a:p>
                        <a:p>
                          <a:pPr marL="177800" marR="0" indent="0" algn="l" defTabSz="914400" rtl="0" eaLnBrk="1" fontAlgn="auto" latinLnBrk="0" hangingPunct="1">
                            <a:lnSpc>
                              <a:spcPct val="150000"/>
                            </a:lnSpc>
                            <a:spcBef>
                              <a:spcPts val="0"/>
                            </a:spcBef>
                            <a:spcAft>
                              <a:spcPts val="0"/>
                            </a:spcAft>
                            <a:buClrTx/>
                            <a:buSzTx/>
                            <a:buFont typeface="+mj-lt"/>
                            <a:buNone/>
                            <a:tabLst>
                              <a:tab pos="177800" algn="l"/>
                            </a:tabLst>
                            <a:defRPr/>
                          </a:pPr>
                          <a14:m>
                            <m:oMathPara xmlns:m="http://schemas.openxmlformats.org/officeDocument/2006/math">
                              <m:oMathParaPr>
                                <m:jc m:val="left"/>
                              </m:oMathParaPr>
                              <m:oMath xmlns:m="http://schemas.openxmlformats.org/officeDocument/2006/math">
                                <m:d>
                                  <m:dPr>
                                    <m:ctrlPr>
                                      <a:rPr lang="en-US" sz="3600" b="0" i="1" smtClean="0">
                                        <a:latin typeface="Cambria Math"/>
                                        <a:cs typeface="Times New Roman" pitchFamily="18" charset="0"/>
                                      </a:rPr>
                                    </m:ctrlPr>
                                  </m:dPr>
                                  <m:e>
                                    <m:r>
                                      <a:rPr lang="en-US" sz="3600" b="0" i="0" smtClean="0">
                                        <a:latin typeface="Cambria Math"/>
                                        <a:cs typeface="Times New Roman" pitchFamily="18" charset="0"/>
                                      </a:rPr>
                                      <m:t>5</m:t>
                                    </m:r>
                                    <m:r>
                                      <m:rPr>
                                        <m:sty m:val="p"/>
                                      </m:rPr>
                                      <a:rPr lang="en-US" sz="3600" b="0" i="0" smtClean="0">
                                        <a:latin typeface="Cambria Math"/>
                                        <a:cs typeface="Times New Roman" pitchFamily="18" charset="0"/>
                                      </a:rPr>
                                      <m:t>y</m:t>
                                    </m:r>
                                    <m:r>
                                      <a:rPr lang="en-US" sz="3600" b="0" i="0" smtClean="0">
                                        <a:latin typeface="Cambria Math"/>
                                        <a:cs typeface="Times New Roman" pitchFamily="18" charset="0"/>
                                      </a:rPr>
                                      <m:t>+8</m:t>
                                    </m:r>
                                  </m:e>
                                </m:d>
                                <m:r>
                                  <a:rPr lang="en-US" sz="3600" b="0" i="0" smtClean="0">
                                    <a:latin typeface="Cambria Math"/>
                                    <a:cs typeface="Times New Roman" pitchFamily="18" charset="0"/>
                                  </a:rPr>
                                  <m:t>−</m:t>
                                </m:r>
                                <m:d>
                                  <m:dPr>
                                    <m:ctrlPr>
                                      <a:rPr lang="en-US" sz="3600" b="0" i="1" smtClean="0">
                                        <a:latin typeface="Cambria Math"/>
                                        <a:cs typeface="Times New Roman" pitchFamily="18" charset="0"/>
                                      </a:rPr>
                                    </m:ctrlPr>
                                  </m:dPr>
                                  <m:e>
                                    <m:r>
                                      <a:rPr lang="en-US" sz="3600" b="0" i="0" smtClean="0">
                                        <a:latin typeface="Cambria Math"/>
                                        <a:cs typeface="Times New Roman" pitchFamily="18" charset="0"/>
                                      </a:rPr>
                                      <m:t>8</m:t>
                                    </m:r>
                                    <m:r>
                                      <m:rPr>
                                        <m:sty m:val="p"/>
                                      </m:rPr>
                                      <a:rPr lang="en-US" sz="3600" b="0" i="0" smtClean="0">
                                        <a:latin typeface="Cambria Math"/>
                                        <a:cs typeface="Times New Roman" pitchFamily="18" charset="0"/>
                                      </a:rPr>
                                      <m:t>y</m:t>
                                    </m:r>
                                    <m:r>
                                      <a:rPr lang="en-US" sz="3600" b="0" i="0" smtClean="0">
                                        <a:latin typeface="Cambria Math"/>
                                        <a:cs typeface="Times New Roman" pitchFamily="18" charset="0"/>
                                      </a:rPr>
                                      <m:t>+14</m:t>
                                    </m:r>
                                  </m:e>
                                </m:d>
                                <m:r>
                                  <a:rPr lang="en-US" sz="3600" b="0" i="0" smtClean="0">
                                    <a:latin typeface="Cambria Math"/>
                                    <a:cs typeface="Times New Roman" pitchFamily="18" charset="0"/>
                                  </a:rPr>
                                  <m:t>=9</m:t>
                                </m:r>
                              </m:oMath>
                            </m:oMathPara>
                          </a14:m>
                          <a:endParaRPr lang="en-US" sz="3600" i="0" dirty="0" smtClean="0">
                            <a:latin typeface="Times New Roman" pitchFamily="18" charset="0"/>
                            <a:cs typeface="Times New Roman" pitchFamily="18" charset="0"/>
                          </a:endParaRPr>
                        </a:p>
                        <a:p>
                          <a:pPr marL="177800" indent="0">
                            <a:lnSpc>
                              <a:spcPct val="150000"/>
                            </a:lnSpc>
                            <a:buFont typeface="+mj-lt"/>
                            <a:buNone/>
                            <a:tabLst>
                              <a:tab pos="177800" algn="l"/>
                            </a:tabLst>
                          </a:pPr>
                          <a14:m>
                            <m:oMathPara xmlns:m="http://schemas.openxmlformats.org/officeDocument/2006/math">
                              <m:oMathParaPr>
                                <m:jc m:val="centerGroup"/>
                              </m:oMathParaPr>
                              <m:oMath xmlns:m="http://schemas.openxmlformats.org/officeDocument/2006/math">
                                <m:d>
                                  <m:dPr>
                                    <m:ctrlPr>
                                      <a:rPr lang="en-US" sz="3600" b="0" i="1" smtClean="0">
                                        <a:latin typeface="Cambria Math"/>
                                        <a:cs typeface="Times New Roman" pitchFamily="18" charset="0"/>
                                      </a:rPr>
                                    </m:ctrlPr>
                                  </m:dPr>
                                  <m:e>
                                    <m:r>
                                      <a:rPr lang="en-US" sz="3600" b="0" i="0" smtClean="0">
                                        <a:latin typeface="Cambria Math"/>
                                        <a:cs typeface="Times New Roman" pitchFamily="18" charset="0"/>
                                      </a:rPr>
                                      <m:t>6</m:t>
                                    </m:r>
                                    <m:r>
                                      <m:rPr>
                                        <m:sty m:val="p"/>
                                      </m:rPr>
                                      <a:rPr lang="en-US" sz="3600" b="0" i="0" smtClean="0">
                                        <a:latin typeface="Cambria Math"/>
                                        <a:cs typeface="Times New Roman" pitchFamily="18" charset="0"/>
                                      </a:rPr>
                                      <m:t>y</m:t>
                                    </m:r>
                                    <m:r>
                                      <a:rPr lang="en-US" sz="3600" b="0" i="0" smtClean="0">
                                        <a:latin typeface="Cambria Math"/>
                                        <a:cs typeface="Times New Roman" pitchFamily="18" charset="0"/>
                                      </a:rPr>
                                      <m:t>+15</m:t>
                                    </m:r>
                                  </m:e>
                                </m:d>
                                <m:d>
                                  <m:dPr>
                                    <m:ctrlPr>
                                      <a:rPr lang="en-US" sz="3600" b="0" i="1" smtClean="0">
                                        <a:latin typeface="Cambria Math"/>
                                        <a:cs typeface="Times New Roman" pitchFamily="18" charset="0"/>
                                      </a:rPr>
                                    </m:ctrlPr>
                                  </m:dPr>
                                  <m:e>
                                    <m:r>
                                      <a:rPr lang="en-US" sz="3600" b="0" i="0" smtClean="0">
                                        <a:latin typeface="Cambria Math"/>
                                        <a:cs typeface="Times New Roman" pitchFamily="18" charset="0"/>
                                      </a:rPr>
                                      <m:t>2,4−0,8</m:t>
                                    </m:r>
                                    <m:r>
                                      <m:rPr>
                                        <m:sty m:val="p"/>
                                      </m:rPr>
                                      <a:rPr lang="en-US" sz="3600" b="0" i="0" smtClean="0">
                                        <a:latin typeface="Cambria Math"/>
                                        <a:cs typeface="Times New Roman" pitchFamily="18" charset="0"/>
                                      </a:rPr>
                                      <m:t>y</m:t>
                                    </m:r>
                                  </m:e>
                                </m:d>
                                <m:r>
                                  <a:rPr lang="en-US" sz="3600" b="0" i="0" smtClean="0">
                                    <a:latin typeface="Cambria Math"/>
                                    <a:cs typeface="Times New Roman" pitchFamily="18" charset="0"/>
                                  </a:rPr>
                                  <m:t>=0</m:t>
                                </m:r>
                              </m:oMath>
                            </m:oMathPara>
                          </a14:m>
                          <a:endParaRPr lang="en-US" sz="3600" i="0" dirty="0" smtClean="0">
                            <a:latin typeface="Times New Roman" pitchFamily="18" charset="0"/>
                            <a:cs typeface="Times New Roman" pitchFamily="18" charset="0"/>
                          </a:endParaRPr>
                        </a:p>
                      </a:txBody>
                      <a:tcPr anchor="ctr"/>
                    </a:tc>
                  </a:tr>
                </a:tbl>
              </a:graphicData>
            </a:graphic>
          </p:graphicFrame>
        </mc:Choice>
        <mc:Fallback xmlns="">
          <p:graphicFrame>
            <p:nvGraphicFramePr>
              <p:cNvPr id="4" name="Таблица 3"/>
              <p:cNvGraphicFramePr>
                <a:graphicFrameLocks noGrp="1"/>
              </p:cNvGraphicFramePr>
              <p:nvPr>
                <p:extLst>
                  <p:ext uri="{D42A27DB-BD31-4B8C-83A1-F6EECF244321}">
                    <p14:modId xmlns:p14="http://schemas.microsoft.com/office/powerpoint/2010/main" val="2315486648"/>
                  </p:ext>
                </p:extLst>
              </p:nvPr>
            </p:nvGraphicFramePr>
            <p:xfrm>
              <a:off x="119334" y="116632"/>
              <a:ext cx="11969056" cy="4104456"/>
            </p:xfrm>
            <a:graphic>
              <a:graphicData uri="http://schemas.openxmlformats.org/drawingml/2006/table">
                <a:tbl>
                  <a:tblPr firstRow="1" bandRow="1">
                    <a:tableStyleId>{5C22544A-7EE6-4342-B048-85BDC9FD1C3A}</a:tableStyleId>
                  </a:tblPr>
                  <a:tblGrid>
                    <a:gridCol w="6120682"/>
                    <a:gridCol w="5848374"/>
                  </a:tblGrid>
                  <a:tr h="690316">
                    <a:tc>
                      <a:txBody>
                        <a:bodyPr/>
                        <a:lstStyle/>
                        <a:p>
                          <a:pPr algn="ctr"/>
                          <a:r>
                            <a:rPr lang="ru-RU" sz="3600" dirty="0" smtClean="0">
                              <a:latin typeface="Times New Roman" pitchFamily="18" charset="0"/>
                              <a:cs typeface="Times New Roman" pitchFamily="18" charset="0"/>
                            </a:rPr>
                            <a:t>1 вариант</a:t>
                          </a:r>
                          <a:endParaRPr lang="ru-RU" sz="3600" dirty="0">
                            <a:latin typeface="Times New Roman" pitchFamily="18" charset="0"/>
                            <a:cs typeface="Times New Roman" pitchFamily="18" charset="0"/>
                          </a:endParaRPr>
                        </a:p>
                      </a:txBody>
                      <a:tcPr anchor="ctr"/>
                    </a:tc>
                    <a:tc>
                      <a:txBody>
                        <a:bodyPr/>
                        <a:lstStyle/>
                        <a:p>
                          <a:pPr algn="ctr"/>
                          <a:r>
                            <a:rPr lang="ru-RU" sz="3600" dirty="0" smtClean="0">
                              <a:latin typeface="Times New Roman" pitchFamily="18" charset="0"/>
                              <a:cs typeface="Times New Roman" pitchFamily="18" charset="0"/>
                            </a:rPr>
                            <a:t>2 вариант</a:t>
                          </a:r>
                          <a:endParaRPr lang="ru-RU" sz="3600" dirty="0">
                            <a:latin typeface="Times New Roman" pitchFamily="18" charset="0"/>
                            <a:cs typeface="Times New Roman" pitchFamily="18" charset="0"/>
                          </a:endParaRPr>
                        </a:p>
                      </a:txBody>
                      <a:tcPr anchor="ctr"/>
                    </a:tc>
                  </a:tr>
                  <a:tr h="3414140">
                    <a:tc>
                      <a:txBody>
                        <a:bodyPr/>
                        <a:lstStyle/>
                        <a:p>
                          <a:endParaRPr lang="ru-RU"/>
                        </a:p>
                      </a:txBody>
                      <a:tcPr anchor="ctr">
                        <a:blipFill rotWithShape="1">
                          <a:blip r:embed="rId3"/>
                          <a:stretch>
                            <a:fillRect l="-100" t="-22321" r="-95618" b="-179"/>
                          </a:stretch>
                        </a:blipFill>
                      </a:tcPr>
                    </a:tc>
                    <a:tc>
                      <a:txBody>
                        <a:bodyPr/>
                        <a:lstStyle/>
                        <a:p>
                          <a:endParaRPr lang="ru-RU"/>
                        </a:p>
                      </a:txBody>
                      <a:tcPr anchor="ctr">
                        <a:blipFill rotWithShape="1">
                          <a:blip r:embed="rId3"/>
                          <a:stretch>
                            <a:fillRect l="-104797" t="-22321" r="-104" b="-179"/>
                          </a:stretch>
                        </a:blipFill>
                      </a:tcPr>
                    </a:tc>
                  </a:tr>
                </a:tbl>
              </a:graphicData>
            </a:graphic>
          </p:graphicFrame>
        </mc:Fallback>
      </mc:AlternateContent>
    </p:spTree>
    <p:extLst>
      <p:ext uri="{BB962C8B-B14F-4D97-AF65-F5344CB8AC3E}">
        <p14:creationId xmlns:p14="http://schemas.microsoft.com/office/powerpoint/2010/main" val="34251859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Блок-схема: данные 4"/>
          <p:cNvSpPr/>
          <p:nvPr/>
        </p:nvSpPr>
        <p:spPr>
          <a:xfrm>
            <a:off x="779748" y="1210347"/>
            <a:ext cx="3024336" cy="3672408"/>
          </a:xfrm>
          <a:prstGeom prst="flowChartInputOutpu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latin typeface="Times New Roman" panose="02020603050405020304" pitchFamily="18" charset="0"/>
                <a:cs typeface="Times New Roman" panose="02020603050405020304" pitchFamily="18" charset="0"/>
              </a:rPr>
              <a:t>у меня все получилось</a:t>
            </a:r>
            <a:endParaRPr lang="ru-RU" sz="2000" b="1" dirty="0">
              <a:latin typeface="Times New Roman" panose="02020603050405020304" pitchFamily="18" charset="0"/>
              <a:cs typeface="Times New Roman" panose="02020603050405020304" pitchFamily="18" charset="0"/>
            </a:endParaRPr>
          </a:p>
        </p:txBody>
      </p:sp>
      <p:sp>
        <p:nvSpPr>
          <p:cNvPr id="6" name="Блок-схема: данные 5"/>
          <p:cNvSpPr/>
          <p:nvPr/>
        </p:nvSpPr>
        <p:spPr>
          <a:xfrm>
            <a:off x="4583832" y="1196752"/>
            <a:ext cx="3024336" cy="3672408"/>
          </a:xfrm>
          <a:prstGeom prst="flowChartInputOutpu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chemeClr val="tx2">
                    <a:lumMod val="75000"/>
                  </a:schemeClr>
                </a:solidFill>
                <a:latin typeface="Times New Roman" panose="02020603050405020304" pitchFamily="18" charset="0"/>
                <a:cs typeface="Times New Roman" panose="02020603050405020304" pitchFamily="18" charset="0"/>
              </a:rPr>
              <a:t>мне было трудно</a:t>
            </a:r>
            <a:endParaRPr lang="ru-RU" sz="2000" b="1"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7" name="Блок-схема: данные 6"/>
          <p:cNvSpPr/>
          <p:nvPr/>
        </p:nvSpPr>
        <p:spPr>
          <a:xfrm>
            <a:off x="8374714" y="1205003"/>
            <a:ext cx="3024336" cy="3672408"/>
          </a:xfrm>
          <a:prstGeom prst="flowChartInputOutpu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latin typeface="Times New Roman" panose="02020603050405020304" pitchFamily="18" charset="0"/>
                <a:cs typeface="Times New Roman" panose="02020603050405020304" pitchFamily="18" charset="0"/>
              </a:rPr>
              <a:t>у меня ничего </a:t>
            </a:r>
            <a:r>
              <a:rPr lang="ru-RU" sz="2400" b="1">
                <a:latin typeface="Times New Roman" panose="02020603050405020304" pitchFamily="18" charset="0"/>
                <a:cs typeface="Times New Roman" panose="02020603050405020304" pitchFamily="18" charset="0"/>
              </a:rPr>
              <a:t>не получилось</a:t>
            </a:r>
            <a:endParaRPr lang="ru-RU" sz="2000" b="1"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Tree>
    <p:extLst>
      <p:ext uri="{BB962C8B-B14F-4D97-AF65-F5344CB8AC3E}">
        <p14:creationId xmlns:p14="http://schemas.microsoft.com/office/powerpoint/2010/main" val="8834803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Presentation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Presentation5</Template>
  <TotalTime>7172</TotalTime>
  <Words>131</Words>
  <Application>Microsoft Office PowerPoint</Application>
  <PresentationFormat>Произвольный</PresentationFormat>
  <Paragraphs>28</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Presentation5</vt:lpstr>
      <vt:lpstr>Презентация PowerPoint</vt:lpstr>
      <vt:lpstr>  Классная работа     28.09</vt:lpstr>
      <vt:lpstr>Примеры решения уравнений</vt:lpstr>
      <vt:lpstr>Примеры решения уравнений</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Mathematics 7</dc:title>
  <dc:subject>teachers, education</dc:subject>
  <dc:creator>Аян</dc:creator>
  <cp:keywords>powerpoint templates for teachers, free powerpoint templates for teachers, powerpoint templates teachers, powerpoints for teachers, powerpoint presentations for teachers, free, PowerPoint template, download, PPT template, PowerPoint templates, slideshow template, POT, POTX, Power Point template, slide show template</cp:keywords>
  <dc:description>Made by Leawo Software. To find more free PowerPoint templates, please visit http://www.leawo.com/free-powerpoint-templates/</dc:description>
  <cp:lastModifiedBy>1.50</cp:lastModifiedBy>
  <cp:revision>250</cp:revision>
  <dcterms:created xsi:type="dcterms:W3CDTF">2016-02-14T13:06:29Z</dcterms:created>
  <dcterms:modified xsi:type="dcterms:W3CDTF">2022-12-08T03:33:00Z</dcterms:modified>
  <cp:category>PowerPoint template, education</cp:category>
</cp:coreProperties>
</file>