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24"/>
  </p:notesMasterIdLst>
  <p:sldIdLst>
    <p:sldId id="260" r:id="rId2"/>
    <p:sldId id="279" r:id="rId3"/>
    <p:sldId id="275" r:id="rId4"/>
    <p:sldId id="276" r:id="rId5"/>
    <p:sldId id="277" r:id="rId6"/>
    <p:sldId id="278" r:id="rId7"/>
    <p:sldId id="257" r:id="rId8"/>
    <p:sldId id="256" r:id="rId9"/>
    <p:sldId id="258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8D9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42CA07-5A8F-4058-8E26-4B170B67C33C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9188B6-114F-49C8-9950-157063D70CB1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ru-RU" dirty="0" smtClean="0"/>
            <a:t>Извержение Везувия уничтожило города Помпеи и Геркуланум</a:t>
          </a:r>
          <a:endParaRPr lang="ru-RU" b="1" dirty="0"/>
        </a:p>
      </dgm:t>
    </dgm:pt>
    <dgm:pt modelId="{85B17E65-DE3F-4C8A-BAA7-ECF8814B9298}" type="parTrans" cxnId="{9A020095-9BBE-4F07-BA9D-F08FEFF4BD5B}">
      <dgm:prSet/>
      <dgm:spPr/>
      <dgm:t>
        <a:bodyPr/>
        <a:lstStyle/>
        <a:p>
          <a:endParaRPr lang="ru-RU"/>
        </a:p>
      </dgm:t>
    </dgm:pt>
    <dgm:pt modelId="{97F7F129-A134-47BD-B0B9-4C2DEFD6408A}" type="sibTrans" cxnId="{9A020095-9BBE-4F07-BA9D-F08FEFF4BD5B}">
      <dgm:prSet/>
      <dgm:spPr/>
      <dgm:t>
        <a:bodyPr/>
        <a:lstStyle/>
        <a:p>
          <a:endParaRPr lang="ru-RU"/>
        </a:p>
      </dgm:t>
    </dgm:pt>
    <dgm:pt modelId="{1D40ADC4-43E2-454B-9BDF-B377FC5840B2}" type="pres">
      <dgm:prSet presAssocID="{4D42CA07-5A8F-4058-8E26-4B170B67C33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898902-4154-42D7-B698-5C897229279F}" type="pres">
      <dgm:prSet presAssocID="{129188B6-114F-49C8-9950-157063D70CB1}" presName="composite" presStyleCnt="0"/>
      <dgm:spPr/>
    </dgm:pt>
    <dgm:pt modelId="{8A0F99FB-ABAE-49F9-82F2-F65D360942D9}" type="pres">
      <dgm:prSet presAssocID="{129188B6-114F-49C8-9950-157063D70CB1}" presName="imgShp" presStyleLbl="fgImgPlace1" presStyleIdx="0" presStyleCnt="1" custScaleX="129662" custLinFactX="-58502" custLinFactNeighborX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39D3F3D-C982-4A14-AD89-15E4340310F0}" type="pres">
      <dgm:prSet presAssocID="{129188B6-114F-49C8-9950-157063D70CB1}" presName="txShp" presStyleLbl="node1" presStyleIdx="0" presStyleCnt="1" custLinFactNeighborX="12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7D4D07-DAA6-4EC4-A187-905312FAF94C}" type="presOf" srcId="{4D42CA07-5A8F-4058-8E26-4B170B67C33C}" destId="{1D40ADC4-43E2-454B-9BDF-B377FC5840B2}" srcOrd="0" destOrd="0" presId="urn:microsoft.com/office/officeart/2005/8/layout/vList3#1"/>
    <dgm:cxn modelId="{4D49AB7E-50BC-462F-B7A8-926F98BFBB75}" type="presOf" srcId="{129188B6-114F-49C8-9950-157063D70CB1}" destId="{939D3F3D-C982-4A14-AD89-15E4340310F0}" srcOrd="0" destOrd="0" presId="urn:microsoft.com/office/officeart/2005/8/layout/vList3#1"/>
    <dgm:cxn modelId="{9A020095-9BBE-4F07-BA9D-F08FEFF4BD5B}" srcId="{4D42CA07-5A8F-4058-8E26-4B170B67C33C}" destId="{129188B6-114F-49C8-9950-157063D70CB1}" srcOrd="0" destOrd="0" parTransId="{85B17E65-DE3F-4C8A-BAA7-ECF8814B9298}" sibTransId="{97F7F129-A134-47BD-B0B9-4C2DEFD6408A}"/>
    <dgm:cxn modelId="{C7F0C9CB-11C2-46C6-BEB9-BA72DD4CCA09}" type="presParOf" srcId="{1D40ADC4-43E2-454B-9BDF-B377FC5840B2}" destId="{42898902-4154-42D7-B698-5C897229279F}" srcOrd="0" destOrd="0" presId="urn:microsoft.com/office/officeart/2005/8/layout/vList3#1"/>
    <dgm:cxn modelId="{5DFE16B3-CF05-4170-980D-88F37FA917D7}" type="presParOf" srcId="{42898902-4154-42D7-B698-5C897229279F}" destId="{8A0F99FB-ABAE-49F9-82F2-F65D360942D9}" srcOrd="0" destOrd="0" presId="urn:microsoft.com/office/officeart/2005/8/layout/vList3#1"/>
    <dgm:cxn modelId="{A403354F-7C74-4FE6-A6AD-DF959B99360F}" type="presParOf" srcId="{42898902-4154-42D7-B698-5C897229279F}" destId="{939D3F3D-C982-4A14-AD89-15E4340310F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D3F3D-C982-4A14-AD89-15E4340310F0}">
      <dsp:nvSpPr>
        <dsp:cNvPr id="0" name=""/>
        <dsp:cNvSpPr/>
      </dsp:nvSpPr>
      <dsp:spPr>
        <a:xfrm rot="10800000">
          <a:off x="1872966" y="0"/>
          <a:ext cx="4070252" cy="995354"/>
        </a:xfrm>
        <a:prstGeom prst="homePlate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923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Извержение Везувия уничтожило города Помпеи и Геркуланум</a:t>
          </a:r>
          <a:endParaRPr lang="ru-RU" sz="2100" b="1" kern="1200" dirty="0"/>
        </a:p>
      </dsp:txBody>
      <dsp:txXfrm rot="10800000">
        <a:off x="2121804" y="0"/>
        <a:ext cx="3821414" cy="995354"/>
      </dsp:txXfrm>
    </dsp:sp>
    <dsp:sp modelId="{8A0F99FB-ABAE-49F9-82F2-F65D360942D9}">
      <dsp:nvSpPr>
        <dsp:cNvPr id="0" name=""/>
        <dsp:cNvSpPr/>
      </dsp:nvSpPr>
      <dsp:spPr>
        <a:xfrm>
          <a:off x="0" y="0"/>
          <a:ext cx="1290595" cy="9953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920B8FA-871E-42A3-B249-1648D50ABF6E}" type="datetimeFigureOut">
              <a:rPr lang="ru-RU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448E43-F3AF-47EC-811E-73E344EA4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767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7D52C-9A7D-4B5F-B78F-0A6C45EB6C8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8A54C6-5B42-4F68-B23E-5E0FAB713AC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7B4D1-1B78-4D00-9326-E30D759A635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F9A867-A1BD-499B-A2E0-857A141E320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C28EDE-EC5F-4952-B6FA-C8B729DB49C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9BF194-1C74-472D-A25E-3D518247EDC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66E3FB-8B35-42D6-8900-151D6C96CC1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AA40E0-57EC-4AC7-9FE4-C9D67847652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812857-78BE-4BA6-AD40-7CDD3D1E2D7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06B137-F0FD-4282-B89E-424FB4F43FA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5C41B4-B89C-47DA-95AA-B72892F0D67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EEF8C9-D3D8-42C4-A965-19B43500A63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6E1A94-208D-42E7-B2AC-6DF1C5A274C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F65BD6-8C82-4922-85F3-30A7F881B1C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FF8FBC-38CF-4884-A7DA-895342D7DC6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4F452B-EFD9-46EF-837E-8B263FD850B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0D91EA-D9BF-4273-8B11-7E32CBC07F11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6F1B46-DE80-4494-B00E-B2B22123C6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DCEC8A-90C5-445F-B1EF-1A85ACC6E7B7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A05DB-F86E-42F0-9A9A-2F1F8529A2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29BD8C-66A8-427F-B3E0-D1A41ED6D1F3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8E7561-A3AB-4909-885A-A2ECEB744D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3B6C48-0E2C-4E96-8BDE-D869679FBEFE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A03A3-CDF9-450C-959B-73F102C664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71E66-8EEC-45B9-8789-85B27C08D217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CD7ECDAC-35BF-4BC7-872A-DC07B2E52A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57711-A7A2-449A-ACA7-825D1BAE9553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88272-9E82-4C9C-8F65-152628A5A5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B4B7EE-418B-421B-9DC2-D64BCDF2095B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D590F8-17D1-46A8-83B2-C3149388B8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3DC3BD-9D57-4BD3-8ED9-B780EE00DA9E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B0D9A5-392B-4CCB-BD03-D3DE80CABB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C31649-717E-4A61-AD55-3505A3D862AB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73FC3-C3DC-4589-A210-D5C8D51555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78659D-4625-4FC7-A15F-ADB075E831B9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6B3A1D-EB33-4FFF-A828-26E36F4E4A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68D8DC-CF5A-4EB5-9832-0E35005FB156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0BA89-EC67-4399-9E76-DB1B6DD001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F35FCDF-8A58-4CF9-94D2-7B31F20CD9AB}" type="datetimeFigureOut">
              <a:rPr lang="ru-RU" smtClean="0"/>
              <a:pPr>
                <a:defRPr/>
              </a:pPr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E6EF681-1C2C-498A-A2F8-68B07B1449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F%D0%BF%D0%BE%D0%BD%D1%81%D0%BA%D0%B8%D0%B9_%D1%8F%D0%B7%D1%8B%D0%B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iki/%D0%92%D0%BE%D0%BB%D0%BD%D0%B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8%D0%B1%D0%BE%D0%B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5%D1%87%D0%BD%D0%BE%D0%B5_%D1%80%D1%83%D1%81%D0%BB%D0%B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E%D1%80%D0%BD%D0%B0%D1%8F_%D0%BF%D0%BE%D1%80%D0%BE%D0%B4%D0%B0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ru.wikipedia.org/wiki/%D0%A1%D0%B8%D0%BB%D0%B0_%D1%82%D1%8F%D0%B6%D0%B5%D1%81%D1%82%D0%B8" TargetMode="External"/><Relationship Id="rId4" Type="http://schemas.openxmlformats.org/officeDocument/2006/relationships/hyperlink" Target="http://ru.wikipedia.org/wiki/%D0%A1%D0%BA%D0%BB%D0%BE%D0%BD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5%D0%BC%D0%B5%D1%86%D0%BA%D0%B8%D0%B9_%D1%8F%D0%B7%D1%8B%D0%BA" TargetMode="Externa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A1%D0%BD%D0%B5%D0%B3" TargetMode="External"/><Relationship Id="rId5" Type="http://schemas.openxmlformats.org/officeDocument/2006/relationships/hyperlink" Target="http://ru.wikipedia.org/wiki/%D0%9E%D0%BF%D0%BE%D0%BB%D0%B7%D0%B5%D0%BD%D1%8C" TargetMode="External"/><Relationship Id="rId4" Type="http://schemas.openxmlformats.org/officeDocument/2006/relationships/hyperlink" Target="http://ru.wikipedia.org/wiki/%D0%9B%D0%B0%D1%82%D0%B8%D0%BD%D1%81%D0%BA%D0%B8%D0%B9_%D1%8F%D0%B7%D1%8B%D0%BA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0%B2%D0%B8%D0%BD%D1%8B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E%D0%BB%D0%BD%D0%B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374441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ОБЖ 9 класс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Урок №5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«Чрезвычайные ситуации природного характера».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49411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err="1" smtClean="0">
                <a:solidFill>
                  <a:srgbClr val="000000"/>
                </a:solidFill>
                <a:latin typeface="Times New Roman" pitchFamily="16" charset="0"/>
              </a:rPr>
              <a:t>Васько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 Александр Васильевич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Преподаватель-организатор ОБЖ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ГБОУ СОШ №-655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Приморский район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Санкт-Петербург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60649"/>
            <a:ext cx="8363272" cy="2952328"/>
          </a:xfrm>
          <a:solidFill>
            <a:schemeClr val="tx1">
              <a:lumMod val="75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u="sng" dirty="0" smtClean="0">
                <a:solidFill>
                  <a:srgbClr val="FF0000"/>
                </a:solidFill>
                <a:latin typeface="Arial Black" pitchFamily="34" charset="0"/>
              </a:rPr>
              <a:t>Цунами</a:t>
            </a:r>
            <a:endParaRPr lang="ru-RU" sz="2800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ru-RU" sz="2800" b="1" u="sng" dirty="0" smtClean="0">
                <a:solidFill>
                  <a:srgbClr val="FF0000"/>
                </a:solidFill>
                <a:latin typeface="Arial Black" pitchFamily="34" charset="0"/>
                <a:hlinkClick r:id="rId3" tooltip="Японский язык"/>
              </a:rPr>
              <a:t>яп.</a:t>
            </a: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ja-JP" altLang="en-US" sz="2800" b="1" dirty="0" smtClean="0">
                <a:solidFill>
                  <a:schemeClr val="bg1"/>
                </a:solidFill>
                <a:latin typeface="Arial Black" pitchFamily="34" charset="0"/>
              </a:rPr>
              <a:t>津波</a:t>
            </a:r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, в переводе с японского — «широкая/длинная волна») — это длинные </a:t>
            </a:r>
            <a:r>
              <a:rPr lang="ru-RU" sz="2800" b="1" u="sng" dirty="0" smtClean="0">
                <a:solidFill>
                  <a:srgbClr val="FF0000"/>
                </a:solidFill>
                <a:latin typeface="Arial Black" pitchFamily="34" charset="0"/>
                <a:hlinkClick r:id="rId4" tooltip="Волна"/>
              </a:rPr>
              <a:t>волны</a:t>
            </a:r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, порождаемые мощным воздействием на всю толщу воды в океане или другом водоёме.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3316" name="Содержимое 4" descr="1200153483_1648916860_c98b91468f_o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979712" y="3212976"/>
            <a:ext cx="5314950" cy="3535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Текст 2"/>
          <p:cNvSpPr>
            <a:spLocks noGrp="1"/>
          </p:cNvSpPr>
          <p:nvPr>
            <p:ph type="body" idx="2"/>
          </p:nvPr>
        </p:nvSpPr>
        <p:spPr>
          <a:xfrm>
            <a:off x="395536" y="260649"/>
            <a:ext cx="8424936" cy="6120680"/>
          </a:xfrm>
          <a:solidFill>
            <a:schemeClr val="tx1">
              <a:lumMod val="75000"/>
            </a:schemeClr>
          </a:solidFill>
        </p:spPr>
        <p:txBody>
          <a:bodyPr>
            <a:noAutofit/>
          </a:bodyPr>
          <a:lstStyle/>
          <a:p>
            <a:pPr marL="53975" algn="ctr"/>
            <a:r>
              <a:rPr lang="ru-RU" sz="3200" b="1" u="sng" dirty="0" smtClean="0">
                <a:solidFill>
                  <a:srgbClr val="002060"/>
                </a:solidFill>
                <a:latin typeface="Arial Black" pitchFamily="34" charset="0"/>
              </a:rPr>
              <a:t>Причины образования цунами.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</a:br>
            <a:endParaRPr lang="ru-RU" sz="2400" b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indent="457200" algn="just" eaLnBrk="1" hangingPunct="1">
              <a:spcBef>
                <a:spcPts val="0"/>
              </a:spcBef>
            </a:pPr>
            <a:r>
              <a:rPr lang="ru-RU" sz="2800" b="1" i="1" u="sng" dirty="0" smtClean="0">
                <a:solidFill>
                  <a:schemeClr val="bg1"/>
                </a:solidFill>
                <a:latin typeface="Arial Black" pitchFamily="34" charset="0"/>
              </a:rPr>
              <a:t>Подводное землетрясение</a:t>
            </a:r>
            <a:r>
              <a:rPr lang="ru-RU" sz="2800" b="1" u="sng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(около 85 % всех цунами). При землетрясении под водой образуется вертикальная подвижка дна: часть дна опускается, а часть приподнимается.</a:t>
            </a:r>
          </a:p>
          <a:p>
            <a:pPr indent="457200" algn="just" eaLnBrk="1" hangingPunct="1">
              <a:spcBef>
                <a:spcPts val="0"/>
              </a:spcBef>
            </a:pPr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При средней глубине 4000 метров скорость распространения получается </a:t>
            </a: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200 м/с или 720 км/час.</a:t>
            </a:r>
          </a:p>
          <a:p>
            <a:pPr indent="457200" algn="just" eaLnBrk="1" hangingPunct="1">
              <a:spcBef>
                <a:spcPts val="0"/>
              </a:spcBef>
            </a:pPr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При выходе волн на мелководье, вблизи береговой черты, их скорость и длина уменьшаются,  а высота увеличивается.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1" y="260648"/>
            <a:ext cx="8568952" cy="4248472"/>
          </a:xfrm>
          <a:solidFill>
            <a:schemeClr val="tx1">
              <a:lumMod val="75000"/>
            </a:schemeClr>
          </a:solidFill>
        </p:spPr>
        <p:txBody>
          <a:bodyPr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    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При шторме волнение нарастает постепенно, люди обычно успевают отойти на безопасное расстояние до прихода больших волн. Цунами приходит внезапно.</a:t>
            </a:r>
          </a:p>
          <a:p>
            <a:pPr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   Внезапный быстрый отход воды от берега на значительное расстояние и осушка дна, при этом смолкает шум </a:t>
            </a:r>
            <a:r>
              <a:rPr lang="ru-RU" sz="2400" u="sng" dirty="0" smtClean="0">
                <a:solidFill>
                  <a:schemeClr val="bg1"/>
                </a:solidFill>
                <a:latin typeface="Arial Black" pitchFamily="34" charset="0"/>
                <a:hlinkClick r:id="rId3" tooltip="Прибой"/>
              </a:rPr>
              <a:t>прибоя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r>
              <a:rPr lang="ru-RU" sz="2400" i="1" u="sng" dirty="0" smtClean="0">
                <a:solidFill>
                  <a:srgbClr val="FF0000"/>
                </a:solidFill>
                <a:latin typeface="Arial Black" pitchFamily="34" charset="0"/>
              </a:rPr>
              <a:t>Чем дальше отступило море, тем выше могут быть волны цунами.</a:t>
            </a:r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Люди, находящиеся на берегу и не знающие об опасности, могут остаться из любопытства или для сбора рыбы.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16387" name="Содержимое 4" descr="Tsunami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300412" y="4509120"/>
            <a:ext cx="5843588" cy="23488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Содержимое 8" descr="kurgantube_ist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860032" y="4509120"/>
            <a:ext cx="4038600" cy="2160240"/>
          </a:xfrm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179512" y="260648"/>
            <a:ext cx="8784976" cy="6035377"/>
          </a:xfrm>
          <a:solidFill>
            <a:schemeClr val="tx1">
              <a:lumMod val="75000"/>
            </a:schemeClr>
          </a:solidFill>
        </p:spPr>
        <p:txBody>
          <a:bodyPr>
            <a:normAutofit/>
          </a:bodyPr>
          <a:lstStyle/>
          <a:p>
            <a:pPr marL="411480" algn="ctr"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СЕЛЬ.</a:t>
            </a:r>
          </a:p>
          <a:p>
            <a:pPr marL="0" indent="54000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В гидрологии под селем понимается поток с очень большой концентрацией минеральных частиц, камней и обломков горных пород (до 50—60 % объема потока), внезапно возникающий в бассейнах небольших горных рек и сухих логов и вызванный, как правило, ливневыми осадками или бурным таянием снегов. 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Текст 2"/>
          <p:cNvSpPr>
            <a:spLocks noGrp="1"/>
          </p:cNvSpPr>
          <p:nvPr>
            <p:ph type="body" idx="2"/>
          </p:nvPr>
        </p:nvSpPr>
        <p:spPr>
          <a:xfrm>
            <a:off x="251520" y="116632"/>
            <a:ext cx="8640960" cy="3456384"/>
          </a:xfrm>
          <a:solidFill>
            <a:schemeClr val="tx1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 marL="53975" algn="just" eaLnBrk="1" hangingPunct="1"/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   </a:t>
            </a: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Иногда сели возникают в бассейнах небольших горных рек и сухих логов со значительными уклонами.</a:t>
            </a:r>
          </a:p>
          <a:p>
            <a:pPr marL="53975" algn="just" eaLnBrk="1" hangingPunct="1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   Сели характеризуются продвижением в форме вала из воды и наносов. Прохождение селя сопровождается значительными переформированиями </a:t>
            </a:r>
            <a:r>
              <a:rPr lang="ru-RU" sz="2800" u="sng" dirty="0" smtClean="0">
                <a:solidFill>
                  <a:srgbClr val="FFFF00"/>
                </a:solidFill>
                <a:latin typeface="Arial Black" pitchFamily="34" charset="0"/>
                <a:hlinkClick r:id="rId3" tooltip="Речное русло"/>
              </a:rPr>
              <a:t>русла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.</a:t>
            </a:r>
          </a:p>
        </p:txBody>
      </p:sp>
      <p:pic>
        <p:nvPicPr>
          <p:cNvPr id="18435" name="Содержимое 4" descr="flood_std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528" y="3717032"/>
            <a:ext cx="3870325" cy="2908300"/>
          </a:xfrm>
        </p:spPr>
      </p:pic>
      <p:pic>
        <p:nvPicPr>
          <p:cNvPr id="18436" name="Рисунок 5" descr="obsh-spravk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717032"/>
            <a:ext cx="4105002" cy="292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Текст 2"/>
          <p:cNvSpPr>
            <a:spLocks noGrp="1"/>
          </p:cNvSpPr>
          <p:nvPr>
            <p:ph type="body" idx="2"/>
          </p:nvPr>
        </p:nvSpPr>
        <p:spPr>
          <a:xfrm>
            <a:off x="179512" y="260648"/>
            <a:ext cx="8784976" cy="3816423"/>
          </a:xfrm>
          <a:solidFill>
            <a:schemeClr val="tx1">
              <a:lumMod val="75000"/>
            </a:schemeClr>
          </a:solidFill>
        </p:spPr>
        <p:txBody>
          <a:bodyPr>
            <a:noAutofit/>
          </a:bodyPr>
          <a:lstStyle/>
          <a:p>
            <a:pPr marL="53975" algn="just" eaLnBrk="1" hangingPunct="1"/>
            <a:r>
              <a:rPr lang="ru-RU" sz="2800" i="1" u="sng" dirty="0" smtClean="0">
                <a:solidFill>
                  <a:srgbClr val="FF0000"/>
                </a:solidFill>
                <a:latin typeface="Arial Black" pitchFamily="34" charset="0"/>
              </a:rPr>
              <a:t>     Средняя скорость движения селевых потоков 2-4 м/с, достигая 4-6 м/с, что обуславливает их большое разрушительное действие. </a:t>
            </a:r>
          </a:p>
          <a:p>
            <a:pPr marL="53975" algn="just" eaLnBrk="1" hangingPunct="1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    На своем пути потоки прокладывают глубокие русла, которые в обычное время бывают сухими или содержат небольшие ручьи. </a:t>
            </a:r>
          </a:p>
        </p:txBody>
      </p:sp>
      <p:pic>
        <p:nvPicPr>
          <p:cNvPr id="19459" name="Содержимое 4" descr="6683509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7704" y="4102577"/>
            <a:ext cx="5318125" cy="2741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  <a:solidFill>
            <a:schemeClr val="tx1">
              <a:lumMod val="75000"/>
            </a:schemeClr>
          </a:soli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err="1" smtClean="0">
                <a:solidFill>
                  <a:srgbClr val="FF0000"/>
                </a:solidFill>
              </a:rPr>
              <a:t>О́ползень</a:t>
            </a:r>
            <a:r>
              <a:rPr lang="ru-RU" sz="3600" dirty="0" smtClean="0">
                <a:solidFill>
                  <a:srgbClr val="FF0000"/>
                </a:solidFill>
              </a:rPr>
              <a:t> — сползание и отрыв масс </a:t>
            </a:r>
            <a:r>
              <a:rPr lang="ru-RU" sz="3600" u="sng" dirty="0" smtClean="0">
                <a:solidFill>
                  <a:srgbClr val="FFFF00"/>
                </a:solidFill>
                <a:hlinkClick r:id="rId3" tooltip="Горная порода"/>
              </a:rPr>
              <a:t>горных пород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вниз по </a:t>
            </a:r>
            <a:r>
              <a:rPr lang="ru-RU" sz="3600" u="sng" dirty="0" smtClean="0">
                <a:solidFill>
                  <a:srgbClr val="FFFF00"/>
                </a:solidFill>
                <a:hlinkClick r:id="rId4" tooltip="Склон"/>
              </a:rPr>
              <a:t>склону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под действием </a:t>
            </a:r>
            <a:r>
              <a:rPr lang="ru-RU" sz="3600" u="sng" dirty="0" smtClean="0">
                <a:solidFill>
                  <a:srgbClr val="FFFF00"/>
                </a:solidFill>
                <a:hlinkClick r:id="rId5" tooltip="Сила тяжести"/>
              </a:rPr>
              <a:t>силы тяжести</a:t>
            </a:r>
            <a:r>
              <a:rPr lang="ru-RU" sz="3600" u="sng" dirty="0" smtClean="0">
                <a:solidFill>
                  <a:srgbClr val="FFFF00"/>
                </a:solidFill>
              </a:rPr>
              <a:t>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483" name="Содержимое 3" descr="landslide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432983" y="2996952"/>
            <a:ext cx="6278033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Текст 2"/>
          <p:cNvSpPr>
            <a:spLocks noGrp="1"/>
          </p:cNvSpPr>
          <p:nvPr>
            <p:ph type="body" idx="2"/>
          </p:nvPr>
        </p:nvSpPr>
        <p:spPr>
          <a:xfrm>
            <a:off x="107504" y="116632"/>
            <a:ext cx="8856984" cy="3600400"/>
          </a:xfrm>
        </p:spPr>
        <p:txBody>
          <a:bodyPr/>
          <a:lstStyle/>
          <a:p>
            <a:pPr indent="457200" algn="just" eaLnBrk="1" hangingPunct="1"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Оползни вредят сельскохозяйственным угодьям, предприятиям, населённым пунктам, разрушают дороги.</a:t>
            </a:r>
            <a:endParaRPr lang="ru-RU" dirty="0" smtClean="0"/>
          </a:p>
        </p:txBody>
      </p:sp>
      <p:pic>
        <p:nvPicPr>
          <p:cNvPr id="21507" name="Содержимое 4" descr="landslide_std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4231754" cy="4392488"/>
          </a:xfrm>
        </p:spPr>
      </p:pic>
      <p:pic>
        <p:nvPicPr>
          <p:cNvPr id="21508" name="Рисунок 5" descr="ar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953934"/>
            <a:ext cx="289237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7" descr="big_prirodnyie_kataklizmyi_kitay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556792"/>
            <a:ext cx="40005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8784976" cy="5937523"/>
          </a:xfrm>
        </p:spPr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  <a:defRPr/>
            </a:pPr>
            <a:r>
              <a:rPr lang="ru-RU" sz="2800" b="1" u="sng" dirty="0" smtClean="0">
                <a:solidFill>
                  <a:srgbClr val="FFFF00"/>
                </a:solidFill>
                <a:latin typeface="Arial Black" pitchFamily="34" charset="0"/>
              </a:rPr>
              <a:t>Лавина</a:t>
            </a:r>
            <a:r>
              <a:rPr lang="ru-RU" sz="2800" u="sng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- (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  <a:hlinkClick r:id="rId3" tooltip="Немецкий язык"/>
              </a:rPr>
              <a:t>нем.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800" i="1" dirty="0" err="1" smtClean="0">
                <a:solidFill>
                  <a:srgbClr val="FFFF00"/>
                </a:solidFill>
                <a:latin typeface="Arial Black" pitchFamily="34" charset="0"/>
              </a:rPr>
              <a:t>Lawine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, от 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  <a:hlinkClick r:id="rId4" tooltip="Латинский язык"/>
              </a:rPr>
              <a:t>позднелатинского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800" i="1" dirty="0" err="1" smtClean="0">
                <a:solidFill>
                  <a:srgbClr val="FFFF00"/>
                </a:solidFill>
                <a:latin typeface="Arial Black" pitchFamily="34" charset="0"/>
              </a:rPr>
              <a:t>labina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 — 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  <a:hlinkClick r:id="rId5" tooltip="Оползень"/>
              </a:rPr>
              <a:t>оползень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) — </a:t>
            </a: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масса </a:t>
            </a: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  <a:hlinkClick r:id="rId6" tooltip="Снег"/>
              </a:rPr>
              <a:t>снега</a:t>
            </a: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, падающая или соскальзывающая со склонов гор.</a:t>
            </a:r>
          </a:p>
          <a:p>
            <a:pPr indent="457200" algn="just"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Наиболее благоприятны для лавинообразования склоны крутизной 25-45°, однако известны сходы лавин со склонов крутизной 15-18°.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2532" name="Содержимое 4" descr="1204788137_0244_446x480.jpg"/>
          <p:cNvPicPr>
            <a:picLocks noGrp="1" noChangeAspect="1"/>
          </p:cNvPicPr>
          <p:nvPr>
            <p:ph sz="half"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971600" y="3645024"/>
            <a:ext cx="7488832" cy="32129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Текст 2"/>
          <p:cNvSpPr>
            <a:spLocks noGrp="1"/>
          </p:cNvSpPr>
          <p:nvPr>
            <p:ph type="body" idx="2"/>
          </p:nvPr>
        </p:nvSpPr>
        <p:spPr>
          <a:xfrm>
            <a:off x="107504" y="44624"/>
            <a:ext cx="8856984" cy="3096343"/>
          </a:xfrm>
        </p:spPr>
        <p:txBody>
          <a:bodyPr>
            <a:normAutofit/>
          </a:bodyPr>
          <a:lstStyle/>
          <a:p>
            <a:pPr marL="53975" algn="just" eaLnBrk="1" hangingPunct="1"/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    </a:t>
            </a:r>
            <a:r>
              <a:rPr lang="ru-RU" sz="3000" dirty="0" smtClean="0">
                <a:solidFill>
                  <a:schemeClr val="bg1"/>
                </a:solidFill>
                <a:latin typeface="Arial Black" pitchFamily="34" charset="0"/>
              </a:rPr>
              <a:t>Скорость движения сухих лавин обычно составляет </a:t>
            </a:r>
            <a:r>
              <a:rPr lang="ru-RU" sz="3000" i="1" dirty="0" smtClean="0">
                <a:solidFill>
                  <a:srgbClr val="FF0000"/>
                </a:solidFill>
                <a:latin typeface="Arial Black" pitchFamily="34" charset="0"/>
              </a:rPr>
              <a:t>20-70 м/с (до 125 м/с)</a:t>
            </a:r>
            <a:r>
              <a:rPr lang="ru-RU" sz="3000" dirty="0" smtClean="0">
                <a:solidFill>
                  <a:schemeClr val="bg1"/>
                </a:solidFill>
                <a:latin typeface="Arial Black" pitchFamily="34" charset="0"/>
              </a:rPr>
              <a:t> при плотности снега от 0,02 до 0,3 г/см³. Мокрые лавины движутся со скоростью </a:t>
            </a:r>
            <a:r>
              <a:rPr lang="ru-RU" sz="3000" i="1" dirty="0" smtClean="0">
                <a:solidFill>
                  <a:srgbClr val="FF0000"/>
                </a:solidFill>
                <a:latin typeface="Arial Black" pitchFamily="34" charset="0"/>
              </a:rPr>
              <a:t>10 - 20 м/с (до 40 м/с) </a:t>
            </a:r>
            <a:r>
              <a:rPr lang="ru-RU" sz="3000" dirty="0" smtClean="0">
                <a:solidFill>
                  <a:schemeClr val="bg1"/>
                </a:solidFill>
                <a:latin typeface="Arial Black" pitchFamily="34" charset="0"/>
              </a:rPr>
              <a:t>и имеют плотность 0,3-0,4 г/см³.</a:t>
            </a:r>
            <a:r>
              <a:rPr lang="ru-RU" sz="3000" baseline="30000" dirty="0" smtClean="0">
                <a:solidFill>
                  <a:schemeClr val="bg1"/>
                </a:solidFill>
                <a:latin typeface="Arial Black" pitchFamily="34" charset="0"/>
                <a:hlinkClick r:id="rId3"/>
              </a:rPr>
              <a:t>[3]</a:t>
            </a:r>
            <a:endParaRPr lang="ru-RU" sz="30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3555" name="Содержимое 4" descr="2762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528" y="3068960"/>
            <a:ext cx="8424936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681" y="404664"/>
            <a:ext cx="9124319" cy="563231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Природная чрезвычайная ситуация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природная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ЧС - обстановка на определенной территории или акватории, сложившаяся в результате возникновения источника природной чрезвычайной ситуации, который может повлечь или повлек за собой человеческие жертвы, ущерб здоровью людей и (или) окружающей природной среде, значительные материальные потери и нарушение условий жизнедеятельности людей.</a:t>
            </a:r>
          </a:p>
          <a:p>
            <a:pPr indent="457200" algn="just"/>
            <a:r>
              <a:rPr lang="ru-RU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</a:t>
            </a:r>
            <a:r>
              <a:rPr lang="ru-RU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природной чрезвычайной ситуации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природной ЧС - территория или акватория, на которой в результате возникновения источника природной чрезвычайной ситуации или распространения его последствий из других районов возникла природная чрезвычайная ситуация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26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Текст 2"/>
          <p:cNvSpPr>
            <a:spLocks noGrp="1"/>
          </p:cNvSpPr>
          <p:nvPr>
            <p:ph type="body" idx="2"/>
          </p:nvPr>
        </p:nvSpPr>
        <p:spPr>
          <a:xfrm>
            <a:off x="107504" y="116632"/>
            <a:ext cx="8856984" cy="3096345"/>
          </a:xfrm>
        </p:spPr>
        <p:txBody>
          <a:bodyPr>
            <a:normAutofit/>
          </a:bodyPr>
          <a:lstStyle/>
          <a:p>
            <a:pPr marL="53975" algn="just" eaLnBrk="1" hangingPunct="1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Сход лавины из сухого снега может сопровождается образованием </a:t>
            </a:r>
            <a:r>
              <a:rPr lang="ru-RU" sz="2800" b="1" i="1" u="sng" dirty="0" err="1" smtClean="0">
                <a:solidFill>
                  <a:srgbClr val="FF0000"/>
                </a:solidFill>
                <a:latin typeface="Arial Black" pitchFamily="34" charset="0"/>
              </a:rPr>
              <a:t>снеговоздушной</a:t>
            </a:r>
            <a:r>
              <a:rPr lang="ru-RU" sz="2800" b="1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b="1" i="1" u="sng" dirty="0" smtClean="0">
                <a:solidFill>
                  <a:srgbClr val="FF0000"/>
                </a:solidFill>
                <a:latin typeface="Arial Black" pitchFamily="34" charset="0"/>
                <a:hlinkClick r:id="rId3" tooltip="Волна"/>
              </a:rPr>
              <a:t>волны</a:t>
            </a: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, производящей значительные разрушения.</a:t>
            </a:r>
          </a:p>
        </p:txBody>
      </p:sp>
      <p:pic>
        <p:nvPicPr>
          <p:cNvPr id="24580" name="Содержимое 4" descr="1310285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536" y="2564904"/>
            <a:ext cx="8352928" cy="4017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2"/>
          <p:cNvSpPr>
            <a:spLocks noGrp="1"/>
          </p:cNvSpPr>
          <p:nvPr>
            <p:ph type="body" idx="2"/>
          </p:nvPr>
        </p:nvSpPr>
        <p:spPr>
          <a:xfrm>
            <a:off x="107504" y="116633"/>
            <a:ext cx="8928992" cy="3240360"/>
          </a:xfrm>
        </p:spPr>
        <p:txBody>
          <a:bodyPr>
            <a:normAutofit lnSpcReduction="10000"/>
          </a:bodyPr>
          <a:lstStyle/>
          <a:p>
            <a:pPr marL="53975" algn="just" eaLnBrk="1" hangingPunct="1"/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   </a:t>
            </a: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Снежные лавины, в той или иной степени, распространены во всех горных районах России и в большинстве горных районов мира. В зимний период они являются основной природной опасностью гор.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3284984"/>
            <a:ext cx="4104456" cy="3460626"/>
          </a:xfrm>
        </p:spPr>
      </p:pic>
      <p:pic>
        <p:nvPicPr>
          <p:cNvPr id="25604" name="Рисунок 5" descr="lavina_st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284984"/>
            <a:ext cx="407364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00B050"/>
          </a:solidFill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mtClean="0"/>
              <a:t>Домашнее задание: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2578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457200" algn="just" eaLnBrk="1" hangingPunct="1">
              <a:spcBef>
                <a:spcPts val="0"/>
              </a:spcBef>
              <a:buFont typeface="Times New Roman" pitchFamily="1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4000" b="1" dirty="0" smtClean="0">
                <a:solidFill>
                  <a:schemeClr val="bg1"/>
                </a:solidFill>
              </a:rPr>
              <a:t>Подготовить сообщение, используя материалы СМИ, </a:t>
            </a:r>
            <a:r>
              <a:rPr lang="ru-RU" altLang="ru-RU" sz="4000" b="1" smtClean="0">
                <a:solidFill>
                  <a:schemeClr val="bg1"/>
                </a:solidFill>
              </a:rPr>
              <a:t>на тему:</a:t>
            </a:r>
            <a:endParaRPr lang="ru-RU" altLang="ru-RU" sz="4000" b="1" dirty="0" smtClean="0">
              <a:solidFill>
                <a:schemeClr val="bg1"/>
              </a:solidFill>
            </a:endParaRPr>
          </a:p>
          <a:p>
            <a:pPr marL="0" indent="457200" algn="just" eaLnBrk="1" hangingPunct="1">
              <a:spcBef>
                <a:spcPts val="0"/>
              </a:spcBef>
              <a:buFont typeface="Times New Roman" pitchFamily="1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4000" b="1" dirty="0" smtClean="0">
                <a:solidFill>
                  <a:schemeClr val="bg1"/>
                </a:solidFill>
              </a:rPr>
              <a:t>«Примеры крупнейших  ЧС природного характера.»</a:t>
            </a:r>
          </a:p>
        </p:txBody>
      </p:sp>
    </p:spTree>
    <p:extLst>
      <p:ext uri="{BB962C8B-B14F-4D97-AF65-F5344CB8AC3E}">
        <p14:creationId xmlns:p14="http://schemas.microsoft.com/office/powerpoint/2010/main" val="1328109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1">
              <a:lumMod val="75000"/>
            </a:schemeClr>
          </a:solidFill>
        </p:spPr>
        <p:txBody>
          <a:bodyPr>
            <a:noAutofit/>
          </a:bodyPr>
          <a:lstStyle/>
          <a:p>
            <a:pPr indent="360000" algn="just"/>
            <a:r>
              <a:rPr lang="ru-RU" sz="2400" b="1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  <a:cs typeface="Arial" pitchFamily="34" charset="0"/>
              </a:rPr>
              <a:t>Наводнения. </a:t>
            </a:r>
            <a:br>
              <a:rPr lang="ru-RU" sz="2400" b="1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  <a:cs typeface="Arial" pitchFamily="34" charset="0"/>
              </a:rPr>
            </a:br>
            <a:r>
              <a:rPr lang="ru-RU" sz="2400" u="sng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Наводнение</a:t>
            </a:r>
            <a:r>
              <a:rPr lang="ru-RU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- Затопление территории водой, являющееся стихийным бедствием. Примечание. Наводнение может происходить в результате подъема уровня воды во время половодья или паводка, при заторе, зажоре, вследствие нагона в устье реки, а также при прорыве гидротехнических 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сооружений.</a:t>
            </a:r>
            <a:br>
              <a:rPr lang="ru-RU" sz="2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u="sng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Зона </a:t>
            </a:r>
            <a:r>
              <a:rPr lang="ru-RU" sz="2400" i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затопления </a:t>
            </a:r>
            <a:r>
              <a:rPr lang="ru-RU" sz="2400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 территория, покрываемая водой в результате превышения притока воды по сравнению с пропускной способностью русла.</a:t>
            </a:r>
            <a:br>
              <a:rPr lang="ru-RU" sz="2400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u="sng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Зона </a:t>
            </a:r>
            <a:r>
              <a:rPr lang="ru-RU" sz="2400" i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катастрофического затопления</a:t>
            </a:r>
            <a:r>
              <a:rPr lang="ru-RU" sz="2400" i="1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 - зона затопления, на которой произошла гибель людей, сельскохозяйственных животных и растений, повреждены или уничтожены материальные ценности, а также нанесен ущерб окружающей природной среде.</a:t>
            </a:r>
            <a:br>
              <a:rPr lang="ru-RU" sz="2400" i="1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400" i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6858000"/>
          </a:xfrm>
          <a:solidFill>
            <a:schemeClr val="tx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Times New Roman" pitchFamily="18" charset="0"/>
              </a:rPr>
              <a:t>Землетрясения. 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800" u="sng" dirty="0">
                <a:solidFill>
                  <a:srgbClr val="C00000"/>
                </a:solidFill>
                <a:effectLst/>
              </a:rPr>
              <a:t>Землетрясение</a:t>
            </a:r>
            <a:r>
              <a:rPr lang="ru-RU" sz="2800" dirty="0">
                <a:solidFill>
                  <a:srgbClr val="C00000"/>
                </a:solidFill>
                <a:effectLst/>
              </a:rPr>
              <a:t> - подземные толчки и колебания земной поверхности, возникающие в результате внезапных смещений и разрывов в земной коре или верхней части мантии Земли и передающиеся на большие расстояния в виде упругих колебаний.</a:t>
            </a:r>
            <a:br>
              <a:rPr lang="ru-RU" sz="2800" dirty="0">
                <a:solidFill>
                  <a:srgbClr val="C00000"/>
                </a:solidFill>
                <a:effectLst/>
              </a:rPr>
            </a:br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Землетрясения возникают, когда огромные  дрейфующие плиты земной коры сталкиваются друг с другом: одна плита заходит под другую, края сминаются в складки, а в земной коре образуются гигантские трещины.</a:t>
            </a:r>
            <a:r>
              <a:rPr lang="ru-RU" sz="28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Область возникновения подземного удара называют очагом землетрясения. </a:t>
            </a:r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 крупных землетрясений очаг может быть размером 100-1000 кв. км. Очаг землетрясения расположен глубоко под землей (на глубине 70-700 км). Участок земной поверхности, попавший под действие подземных толчков, называют эпицентром землетрясения.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6023694"/>
          </a:xfrm>
          <a:solidFill>
            <a:schemeClr val="tx1">
              <a:lumMod val="75000"/>
            </a:schemeClr>
          </a:solidFill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УРАГАНЫ.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Ураган (115-140 км/час).</a:t>
            </a:r>
          </a:p>
          <a:p>
            <a:r>
              <a:rPr lang="ru-RU" sz="3600" b="1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Сильный ураган (140-170 км/час).</a:t>
            </a:r>
          </a:p>
          <a:p>
            <a:r>
              <a:rPr lang="ru-RU" sz="3600" b="1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Жестокий ураган (более 170 км/час).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4" descr="hurri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3504" y="3789040"/>
            <a:ext cx="410445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  <a:solidFill>
            <a:schemeClr val="tx2"/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ОБВАЛЫ.</a:t>
            </a:r>
          </a:p>
          <a:p>
            <a:pPr marL="0" indent="540000" algn="just">
              <a:spcBef>
                <a:spcPts val="0"/>
              </a:spcBef>
              <a:buNone/>
            </a:pPr>
            <a:r>
              <a:rPr lang="ru-RU" sz="3200" b="1" dirty="0">
                <a:solidFill>
                  <a:schemeClr val="bg1"/>
                </a:solidFill>
              </a:rPr>
              <a:t>Обвал - отрыв и падение больших масс горных пород на крутых и обрывистых склонах гор, речных долин и морских побережий, происходящие главным образом за счет ослабления связности горных пород под влиянием процессов выветривания, деятельности поверхностных и подземных вод.</a:t>
            </a:r>
          </a:p>
          <a:p>
            <a:pPr marL="0" indent="540000" algn="just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Природное явление, при котором происходит осыпание большого количества камней вниз по склону, называют горным обвалом.</a:t>
            </a:r>
          </a:p>
          <a:p>
            <a:pPr marL="0" indent="540000" algn="just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Причиной наиболее крупных обвалов обычно бывают землетрясения. Если такие обвалы случаются вблизи населенных пунктов, то они могут стать настоящим стихийным бедствием. Крупные обвалы могут сильно изменить окружающую среду.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Текст 3"/>
          <p:cNvSpPr>
            <a:spLocks noGrp="1"/>
          </p:cNvSpPr>
          <p:nvPr>
            <p:ph type="body" idx="2"/>
          </p:nvPr>
        </p:nvSpPr>
        <p:spPr>
          <a:xfrm>
            <a:off x="107504" y="260648"/>
            <a:ext cx="8856984" cy="4896544"/>
          </a:xfrm>
          <a:solidFill>
            <a:schemeClr val="tx1">
              <a:lumMod val="75000"/>
            </a:schemeClr>
          </a:solidFill>
        </p:spPr>
        <p:txBody>
          <a:bodyPr>
            <a:normAutofit/>
          </a:bodyPr>
          <a:lstStyle/>
          <a:p>
            <a:pPr marL="53975" indent="457200" algn="just" eaLnBrk="1" hangingPunct="1">
              <a:spcBef>
                <a:spcPts val="0"/>
              </a:spcBef>
            </a:pPr>
            <a:r>
              <a:rPr lang="ru-RU" sz="3200" b="1" u="sng" dirty="0" smtClean="0">
                <a:solidFill>
                  <a:srgbClr val="002060"/>
                </a:solidFill>
              </a:rPr>
              <a:t>Вулкан </a:t>
            </a:r>
          </a:p>
          <a:p>
            <a:pPr marL="511175" indent="457200" algn="just" eaLnBrk="1" hangingPunct="1">
              <a:spcBef>
                <a:spcPts val="0"/>
              </a:spcBef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</a:rPr>
              <a:t>это отверстие в земной коре, через которое на поверхность с огромной силой выбрасывается огненная смесь газов, пара, пепла и наполовину расплавленной породы (лавы). </a:t>
            </a:r>
          </a:p>
          <a:p>
            <a:pPr marL="511175" indent="457200" algn="just" eaLnBrk="1" hangingPunct="1">
              <a:spcBef>
                <a:spcPts val="0"/>
              </a:spcBef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</a:rPr>
              <a:t>Частицы пепла падают на землю, покрывая ее толстым слоем и спекаясь в легкий серый камень.</a:t>
            </a:r>
            <a:endParaRPr lang="ru-RU" sz="3200" b="1" dirty="0" smtClean="0"/>
          </a:p>
        </p:txBody>
      </p:sp>
      <p:pic>
        <p:nvPicPr>
          <p:cNvPr id="5" name="Содержимое 4" descr="вулкан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148064" y="4797152"/>
            <a:ext cx="3965072" cy="2060848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ln>
            <a:solidFill>
              <a:srgbClr val="000000"/>
            </a:solidFill>
            <a:bevel/>
          </a:ln>
          <a:effectLst>
            <a:softEdge rad="127000"/>
          </a:effectLst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bg1"/>
                </a:solidFill>
              </a:rPr>
              <a:t>«Последний день Помпеи»</a:t>
            </a:r>
            <a:br>
              <a:rPr lang="ru-RU" sz="2700" b="1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</a:rPr>
              <a:t>Брюллов Карл Павлович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269" name="Picture 2" descr="H:\вулкан\помпе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688" y="1124744"/>
            <a:ext cx="5810250" cy="4429125"/>
          </a:xfrm>
        </p:spPr>
      </p:pic>
      <p:graphicFrame>
        <p:nvGraphicFramePr>
          <p:cNvPr id="4" name="Схема 3"/>
          <p:cNvGraphicFramePr/>
          <p:nvPr/>
        </p:nvGraphicFramePr>
        <p:xfrm>
          <a:off x="1619672" y="5661248"/>
          <a:ext cx="6120680" cy="995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512" y="128599"/>
            <a:ext cx="8784976" cy="6696744"/>
          </a:xfrm>
          <a:solidFill>
            <a:schemeClr val="tx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411480" algn="ctr"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Знаете ли вы?</a:t>
            </a:r>
          </a:p>
          <a:p>
            <a:pPr marL="0" indent="540000" algn="just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Вулканы названы по имени римского бога огня Вулкана.</a:t>
            </a:r>
          </a:p>
          <a:p>
            <a:pPr marL="0" indent="540000" algn="just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На Земле насчитывается около 1300 действующих вулканов. Действующим называют вулкан, периодически извергающийся в настоящее время или хотя бы один раз за последние 10 000 лет.</a:t>
            </a:r>
          </a:p>
          <a:p>
            <a:pPr marL="0" indent="540000" algn="just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Вулкан, ни разу не извергавшийся за 10 000 лет, называют спящим. В таком состоянии вулкан может оставаться до 25 000 лет. Если и до этого он ни разу не извергался, его считают потухшим.</a:t>
            </a:r>
          </a:p>
          <a:p>
            <a:pPr marL="0" indent="540000" algn="just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Большинство вулканов планеты скрыты на дне океанов, но около 500 находятся на поверхности.</a:t>
            </a:r>
          </a:p>
          <a:p>
            <a:pPr marL="0" indent="540000" algn="just">
              <a:spcBef>
                <a:spcPts val="0"/>
              </a:spcBef>
              <a:buNone/>
              <a:defRPr/>
            </a:pP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</a:rPr>
              <a:t>Самый крупный кратер на Земле принадлежит вулкану </a:t>
            </a:r>
            <a:r>
              <a:rPr lang="ru-RU" b="1" u="sng" dirty="0" err="1" smtClean="0">
                <a:solidFill>
                  <a:schemeClr val="bg2">
                    <a:lumMod val="25000"/>
                  </a:schemeClr>
                </a:solidFill>
              </a:rPr>
              <a:t>Тоба</a:t>
            </a: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</a:rPr>
              <a:t> на острове Суматра, Индонезия. Его площадь 1775 км</a:t>
            </a:r>
            <a:r>
              <a:rPr lang="ru-RU" b="1" u="sng" baseline="30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824</TotalTime>
  <Words>596</Words>
  <Application>Microsoft Office PowerPoint</Application>
  <PresentationFormat>Экран (4:3)</PresentationFormat>
  <Paragraphs>72</Paragraphs>
  <Slides>22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ОБЖ 9 класс  Урок №5 «Чрезвычайные ситуации природного характера».</vt:lpstr>
      <vt:lpstr>Презентация PowerPoint</vt:lpstr>
      <vt:lpstr>Наводнения.  Наводнение - Затопление территории водой, являющееся стихийным бедствием. Примечание. Наводнение может происходить в результате подъема уровня воды во время половодья или паводка, при заторе, зажоре, вследствие нагона в устье реки, а также при прорыве гидротехнических сооружений.  Зона затопления - территория, покрываемая водой в результате превышения притока воды по сравнению с пропускной способностью русла.  Зона катастрофического затопления - зона затопления, на которой произошла гибель людей, сельскохозяйственных животных и растений, повреждены или уничтожены материальные ценности, а также нанесен ущерб окружающей природной среде. </vt:lpstr>
      <vt:lpstr>Землетрясения.  Землетрясение - подземные толчки и колебания земной поверхности, возникающие в результате внезапных смещений и разрывов в земной коре или верхней части мантии Земли и передающиеся на большие расстояния в виде упругих колебаний.       Землетрясения возникают, когда огромные  дрейфующие плиты земной коры сталкиваются друг с другом: одна плита заходит под другую, края сминаются в складки, а в земной коре образуются гигантские трещины. Область возникновения подземного удара называют очагом землетрясения.  У крупных землетрясений очаг может быть размером 100-1000 кв. км. Очаг землетрясения расположен глубоко под землей (на глубине 70-700 км). Участок земной поверхности, попавший под действие подземных толчков, называют эпицентром землетрясения.</vt:lpstr>
      <vt:lpstr>Презентация PowerPoint</vt:lpstr>
      <vt:lpstr>Презентация PowerPoint</vt:lpstr>
      <vt:lpstr>Презентация PowerPoint</vt:lpstr>
      <vt:lpstr>«Последний день Помпеи» Брюллов Карл Павлович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О́ползень — сползание и отрыв масс горных пород вниз по склону под действием силы тяжести.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Извержение Везувия уничтожило города Помпеи и Геркуланум.</dc:title>
  <dc:creator>Евгений</dc:creator>
  <cp:lastModifiedBy>Васько Александр Васильевич</cp:lastModifiedBy>
  <cp:revision>57</cp:revision>
  <dcterms:created xsi:type="dcterms:W3CDTF">2008-11-27T11:51:31Z</dcterms:created>
  <dcterms:modified xsi:type="dcterms:W3CDTF">2022-09-27T09:34:22Z</dcterms:modified>
</cp:coreProperties>
</file>