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6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458200" cy="38100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Курс ОБЖ 9 класс</a:t>
            </a:r>
            <a:br>
              <a:rPr lang="ru-RU" b="1" i="1" dirty="0" smtClean="0"/>
            </a:br>
            <a:r>
              <a:rPr lang="ru-RU" b="1" i="1" dirty="0" smtClean="0"/>
              <a:t>Урок №-7</a:t>
            </a:r>
            <a:br>
              <a:rPr lang="ru-RU" b="1" i="1" dirty="0" smtClean="0"/>
            </a:br>
            <a:r>
              <a:rPr lang="ru-RU" b="1" i="1" dirty="0" smtClean="0"/>
              <a:t>Тема: «Военные угрозы национальной безопасности России»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57400" y="50292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err="1" smtClean="0">
                <a:solidFill>
                  <a:srgbClr val="000000"/>
                </a:solidFill>
                <a:latin typeface="Times New Roman" pitchFamily="16" charset="0"/>
              </a:rPr>
              <a:t>Васько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 Александр Васильевич</a:t>
            </a:r>
          </a:p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Преподаватель-организатор ОБЖ</a:t>
            </a:r>
          </a:p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ГБОУ СОШ №-655</a:t>
            </a:r>
          </a:p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Приморский район</a:t>
            </a:r>
          </a:p>
          <a:p>
            <a:pPr algn="ctr">
              <a:tabLst>
                <a:tab pos="723900" algn="l"/>
                <a:tab pos="1447800" algn="l"/>
              </a:tabLst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6" charset="0"/>
              </a:rPr>
              <a:t>Санкт-Петербург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" y="1447800"/>
            <a:ext cx="8610600" cy="4357702"/>
          </a:xfrm>
        </p:spPr>
        <p:txBody>
          <a:bodyPr>
            <a:no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Военная безопасность обеспечивается </a:t>
            </a:r>
            <a:r>
              <a:rPr lang="ru-RU" b="1" i="1" u="sng" dirty="0" smtClean="0">
                <a:solidFill>
                  <a:srgbClr val="FF0000"/>
                </a:solidFill>
              </a:rPr>
              <a:t/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путём </a:t>
            </a:r>
            <a:r>
              <a:rPr lang="ru-RU" b="1" dirty="0" smtClean="0">
                <a:solidFill>
                  <a:srgbClr val="FF0000"/>
                </a:solidFill>
              </a:rPr>
              <a:t>развития и совершенствования военной организации государства и оборонного потенциала, а также выделения достаточного объёма финансовых, материальных и иных средств.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643998" cy="1424006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</a:rPr>
              <a:t>Пути достижения стратегических целей национальной обороны.</a:t>
            </a:r>
            <a:endParaRPr lang="ru-RU" sz="3600" b="1" i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2249424"/>
            <a:ext cx="8763000" cy="4525963"/>
          </a:xfrm>
        </p:spPr>
        <p:txBody>
          <a:bodyPr/>
          <a:lstStyle/>
          <a:p>
            <a:r>
              <a:rPr lang="ru-RU" sz="2800" b="1" i="1" u="sng" dirty="0" smtClean="0"/>
              <a:t>Развитие системы обеспечения национальной безопасности.</a:t>
            </a:r>
          </a:p>
          <a:p>
            <a:r>
              <a:rPr lang="ru-RU" sz="2800" b="1" i="1" u="sng" dirty="0" smtClean="0"/>
              <a:t>Развитие перспективной военно-технической политики.</a:t>
            </a:r>
          </a:p>
          <a:p>
            <a:r>
              <a:rPr lang="ru-RU" sz="2800" b="1" i="1" u="sng" dirty="0" smtClean="0"/>
              <a:t>Развитие военной инфраструктуры.</a:t>
            </a:r>
          </a:p>
          <a:p>
            <a:r>
              <a:rPr lang="ru-RU" sz="2800" b="1" i="1" u="sng" dirty="0" smtClean="0"/>
              <a:t>Совершенствование системы управления военной организации страны.</a:t>
            </a:r>
          </a:p>
          <a:p>
            <a:r>
              <a:rPr lang="ru-RU" sz="2800" b="1" i="1" u="sng" dirty="0" smtClean="0"/>
              <a:t>Повышение престижа военной службы.</a:t>
            </a:r>
          </a:p>
          <a:p>
            <a:endParaRPr lang="ru-RU" i="1" u="sng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1000108"/>
            <a:ext cx="8763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/>
              <a:t>Госполитика</a:t>
            </a:r>
            <a:r>
              <a:rPr lang="ru-RU" sz="3600" b="1" dirty="0" smtClean="0"/>
              <a:t> в области </a:t>
            </a:r>
            <a:r>
              <a:rPr lang="ru-RU" sz="3600" b="1" dirty="0" err="1" smtClean="0"/>
              <a:t>нацбезопасности</a:t>
            </a:r>
            <a:r>
              <a:rPr lang="ru-RU" sz="3600" b="1" dirty="0" smtClean="0"/>
              <a:t> и военного </a:t>
            </a:r>
            <a:r>
              <a:rPr lang="ru-RU" sz="3600" b="1" dirty="0" smtClean="0"/>
              <a:t>строительства  </a:t>
            </a:r>
            <a:r>
              <a:rPr lang="ru-RU" sz="3600" b="1" dirty="0" smtClean="0"/>
              <a:t>нацелена на совершенствование ВС РФ, призванных при любых </a:t>
            </a:r>
          </a:p>
          <a:p>
            <a:pPr algn="ctr"/>
            <a:r>
              <a:rPr lang="ru-RU" sz="3600" b="1" dirty="0" smtClean="0"/>
              <a:t>условиях </a:t>
            </a:r>
            <a:r>
              <a:rPr lang="ru-RU" sz="3600" b="1" dirty="0" smtClean="0"/>
              <a:t>обеспечить безопасность и территориальную целостность России.</a:t>
            </a:r>
            <a:endParaRPr lang="ru-RU" sz="3600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838200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Выводы</a:t>
            </a:r>
          </a:p>
          <a:p>
            <a:pPr algn="just"/>
            <a:r>
              <a:rPr lang="ru-RU" sz="2400" b="1" dirty="0" smtClean="0"/>
              <a:t>     Главной задачей укрепления национальной обороны в среднесрочной перспективе является переход к качественно новому облику Вооружённых Сил Российской Федерации с сохранением потенциала стратегических ядерных сил за счёт совершенствования </a:t>
            </a:r>
            <a:r>
              <a:rPr lang="ru-RU" sz="2400" b="1" dirty="0" err="1" smtClean="0"/>
              <a:t>ор-ганизационно-штатной</a:t>
            </a:r>
            <a:r>
              <a:rPr lang="ru-RU" sz="2400" b="1" dirty="0" smtClean="0"/>
              <a:t> структуры и системы территориального базирования войск и сил.</a:t>
            </a:r>
          </a:p>
          <a:p>
            <a:pPr algn="just"/>
            <a:r>
              <a:rPr lang="ru-RU" sz="2400" b="1" dirty="0" smtClean="0"/>
              <a:t>    Поднимается престиж </a:t>
            </a:r>
            <a:r>
              <a:rPr lang="ru-RU" sz="2400" b="1" smtClean="0"/>
              <a:t>военной службы,  </a:t>
            </a:r>
            <a:r>
              <a:rPr lang="ru-RU" sz="2400" b="1" dirty="0" smtClean="0"/>
              <a:t>обеспечивается выполнение государственных программ и заказов на разработку, создание и модернизацию вооружения, военной и специальной техники, в том числе средств связи, разведки, радиоэлектронной борьбы и управления.</a:t>
            </a:r>
            <a:endParaRPr lang="ru-RU" sz="2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914401"/>
            <a:ext cx="838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Задания</a:t>
            </a:r>
          </a:p>
          <a:p>
            <a:pPr algn="just"/>
            <a:r>
              <a:rPr lang="ru-RU" sz="2800" b="1" dirty="0" smtClean="0"/>
              <a:t>    1. Продумайте и подготовьте сообщение на тему «Возрастание роли Вооружённых Сил Российской Федерации в обеспечении национальной безопасности России на современном этапе».</a:t>
            </a:r>
          </a:p>
          <a:p>
            <a:pPr algn="just"/>
            <a:r>
              <a:rPr lang="ru-RU" sz="2800" b="1" dirty="0" smtClean="0"/>
              <a:t>    2. С помощью средств массовой информации и Интернета подготовьте сообщение на тему «Оснащение Вооружённых Сил Российской Федерации современными видами вооружения и специальной техникой».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928670"/>
            <a:ext cx="88136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Национальная безопасность РФ –</a:t>
            </a:r>
          </a:p>
          <a:p>
            <a:pPr algn="ctr"/>
            <a:r>
              <a:rPr lang="ru-RU" sz="3200" b="1" i="1" u="sng" dirty="0" smtClean="0"/>
              <a:t> состояние защищённости личности, общества и государства от внутренних и внешних угроз, которое позволяет обеспечить достойное качество и уровень жизни граждан, суверенитет, </a:t>
            </a:r>
          </a:p>
          <a:p>
            <a:pPr algn="ctr"/>
            <a:r>
              <a:rPr lang="ru-RU" sz="3200" b="1" i="1" u="sng" dirty="0" smtClean="0"/>
              <a:t>территориальную целостность и устойчивое развитие РФ , </a:t>
            </a:r>
          </a:p>
          <a:p>
            <a:pPr algn="ctr"/>
            <a:r>
              <a:rPr lang="ru-RU" sz="3200" b="1" i="1" u="sng" dirty="0" smtClean="0"/>
              <a:t>оборону и безопасность страны.</a:t>
            </a:r>
            <a:endParaRPr lang="ru-RU" sz="3200" b="1" i="1" u="sng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838200"/>
            <a:ext cx="855824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</a:rPr>
              <a:t>Угроза национальной безопасности –</a:t>
            </a:r>
          </a:p>
          <a:p>
            <a:pPr algn="ctr"/>
            <a:r>
              <a:rPr lang="ru-RU" sz="3600" b="1" i="1" dirty="0" smtClean="0"/>
              <a:t> прямая или косвенная возможность нанесения ущерба конституционным правам, свободам, уровню жизни, суверенитету, целостности, развитию РФ, обороне и безопасности государства.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838201"/>
            <a:ext cx="8534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FF0000"/>
                </a:solidFill>
              </a:rPr>
              <a:t>Стратегические национальные приоритеты </a:t>
            </a:r>
          </a:p>
          <a:p>
            <a:pPr algn="just"/>
            <a:r>
              <a:rPr lang="ru-RU" sz="2800" b="1" i="1" dirty="0" smtClean="0"/>
              <a:t>— важнейшие направления обеспечения национальной безопасности, по которым реализуются конституционные права и свободы граждан Российской Федерации, осуществляются устойчивое социально-экономическое развитие и охрана суверенитета страны, её независимости и территориальной целостности.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3429000"/>
            <a:ext cx="8405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FF0000"/>
                </a:solidFill>
              </a:rPr>
              <a:t>Основными приоритетами национальной безопасности Российской Федерации являются национальная оборона, государственная и общественная безопасность.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78619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u="sng" dirty="0" smtClean="0"/>
              <a:t> </a:t>
            </a:r>
            <a:endParaRPr lang="ru-RU" sz="2000" b="1" u="sng" dirty="0"/>
          </a:p>
        </p:txBody>
      </p:sp>
      <p:pic>
        <p:nvPicPr>
          <p:cNvPr id="8" name="Рисунок 7" descr="5793274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0" y="381000"/>
            <a:ext cx="2362200" cy="29718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Основные</a:t>
            </a:r>
            <a:r>
              <a:rPr lang="ru-RU" dirty="0" smtClean="0"/>
              <a:t> </a:t>
            </a:r>
            <a:r>
              <a:rPr lang="ru-RU" u="sng" dirty="0" smtClean="0"/>
              <a:t>направления</a:t>
            </a:r>
            <a:r>
              <a:rPr lang="ru-RU" dirty="0" smtClean="0"/>
              <a:t> </a:t>
            </a:r>
            <a:r>
              <a:rPr lang="ru-RU" u="sng" dirty="0" smtClean="0"/>
              <a:t>госбезопасности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u="sng" dirty="0" smtClean="0"/>
          </a:p>
          <a:p>
            <a:r>
              <a:rPr lang="ru-RU" sz="3200" u="sng" dirty="0" smtClean="0"/>
              <a:t>Национальная безопасность</a:t>
            </a:r>
            <a:endParaRPr lang="ru-RU" sz="3200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u="sng" dirty="0" smtClean="0"/>
              <a:t>Государственная и общественная безопасность</a:t>
            </a:r>
            <a:endParaRPr lang="ru-RU" sz="2800" u="sng" dirty="0"/>
          </a:p>
        </p:txBody>
      </p:sp>
      <p:sp>
        <p:nvSpPr>
          <p:cNvPr id="7" name="Стрелка вниз 6"/>
          <p:cNvSpPr/>
          <p:nvPr/>
        </p:nvSpPr>
        <p:spPr>
          <a:xfrm rot="1438699">
            <a:off x="2205110" y="2430857"/>
            <a:ext cx="970831" cy="1214446"/>
          </a:xfrm>
          <a:prstGeom prst="downArrow">
            <a:avLst>
              <a:gd name="adj1" fmla="val 50000"/>
              <a:gd name="adj2" fmla="val 461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525359">
            <a:off x="5357818" y="2428868"/>
            <a:ext cx="1071570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Основные тенденции развития мирового сообщества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8991600" cy="5105399"/>
          </a:xfrm>
        </p:spPr>
        <p:txBody>
          <a:bodyPr>
            <a:normAutofit/>
          </a:bodyPr>
          <a:lstStyle/>
          <a:p>
            <a:r>
              <a:rPr lang="ru-RU" sz="2400" b="1" u="sng" dirty="0" smtClean="0"/>
              <a:t>Глобализация всех сфер международной жизни</a:t>
            </a:r>
          </a:p>
          <a:p>
            <a:pPr>
              <a:buNone/>
            </a:pPr>
            <a:endParaRPr lang="ru-RU" sz="2400" b="1" dirty="0" smtClean="0"/>
          </a:p>
          <a:p>
            <a:r>
              <a:rPr lang="ru-RU" sz="2400" b="1" u="sng" dirty="0" smtClean="0"/>
              <a:t>Обострение противоречий между государствами </a:t>
            </a:r>
          </a:p>
          <a:p>
            <a:pPr>
              <a:buNone/>
            </a:pPr>
            <a:r>
              <a:rPr lang="ru-RU" sz="2400" i="1" dirty="0" smtClean="0"/>
              <a:t>   (неравномерность развития, разные уровни благосостояния, борьба за доступ к энергоносителям</a:t>
            </a:r>
            <a:r>
              <a:rPr lang="ru-RU" sz="2400" i="1" dirty="0" smtClean="0"/>
              <a:t>)</a:t>
            </a:r>
          </a:p>
          <a:p>
            <a:r>
              <a:rPr lang="ru-RU" sz="2400" b="1" u="sng" dirty="0"/>
              <a:t>Появление новых вызовов и </a:t>
            </a:r>
            <a:r>
              <a:rPr lang="ru-RU" sz="2400" b="1" u="sng" dirty="0" smtClean="0"/>
              <a:t>угроз</a:t>
            </a:r>
          </a:p>
          <a:p>
            <a:endParaRPr lang="ru-RU" sz="2400" b="1" dirty="0"/>
          </a:p>
          <a:p>
            <a:r>
              <a:rPr lang="ru-RU" sz="2400" b="1" u="sng" dirty="0"/>
              <a:t>Увеличение числа государств обладающих ядерными </a:t>
            </a:r>
            <a:r>
              <a:rPr lang="ru-RU" sz="2400" b="1" u="sng" dirty="0" smtClean="0"/>
              <a:t>технологиями</a:t>
            </a:r>
          </a:p>
          <a:p>
            <a:pPr marL="109728" indent="0">
              <a:buNone/>
            </a:pPr>
            <a:endParaRPr lang="ru-RU" sz="2400" b="1" u="sng" dirty="0" smtClean="0"/>
          </a:p>
          <a:p>
            <a:r>
              <a:rPr lang="ru-RU" sz="2400" b="1" u="sng" dirty="0" smtClean="0"/>
              <a:t>Мировые </a:t>
            </a:r>
            <a:r>
              <a:rPr lang="ru-RU" sz="2400" b="1" u="sng" dirty="0"/>
              <a:t>финансовые кризисы </a:t>
            </a:r>
            <a:r>
              <a:rPr lang="ru-RU" sz="2400" i="1" u="sng" dirty="0"/>
              <a:t>( сопоставимыми с масштабным применением военной силы.)</a:t>
            </a:r>
          </a:p>
          <a:p>
            <a:pPr>
              <a:buNone/>
            </a:pPr>
            <a:endParaRPr lang="ru-RU" sz="2400" i="1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304800"/>
            <a:ext cx="89154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Основные угрозы военной безопасности России</a:t>
            </a:r>
            <a:endParaRPr lang="ru-RU" b="1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50481345"/>
              </p:ext>
            </p:extLst>
          </p:nvPr>
        </p:nvGraphicFramePr>
        <p:xfrm>
          <a:off x="0" y="1524000"/>
          <a:ext cx="9144000" cy="2362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144000"/>
              </a:tblGrid>
              <a:tr h="522968">
                <a:tc>
                  <a:txBody>
                    <a:bodyPr/>
                    <a:lstStyle/>
                    <a:p>
                      <a:pPr algn="ctr"/>
                      <a:r>
                        <a:rPr lang="ru-RU" sz="2400" u="sng" dirty="0" smtClean="0">
                          <a:solidFill>
                            <a:srgbClr val="002060"/>
                          </a:solidFill>
                        </a:rPr>
                        <a:t>Политика ряда ведущих зарубежных стран</a:t>
                      </a:r>
                      <a:endParaRPr lang="ru-RU" sz="2400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83923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="1" u="sng" dirty="0" smtClean="0"/>
                        <a:t>Превосходство в военной </a:t>
                      </a:r>
                      <a:r>
                        <a:rPr lang="ru-RU" sz="2400" b="1" u="sng" dirty="0" smtClean="0"/>
                        <a:t>силе</a:t>
                      </a:r>
                      <a:endParaRPr lang="ru-RU" sz="2400" b="1" u="sng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="1" u="sng" dirty="0" smtClean="0"/>
                        <a:t>Развитие ядерных </a:t>
                      </a:r>
                      <a:r>
                        <a:rPr lang="ru-RU" sz="2400" b="1" u="sng" dirty="0" smtClean="0"/>
                        <a:t>сил</a:t>
                      </a:r>
                      <a:endParaRPr lang="ru-RU" sz="2400" b="1" u="sng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="1" u="sng" dirty="0" smtClean="0"/>
                        <a:t>Развитие высокоточных</a:t>
                      </a:r>
                      <a:r>
                        <a:rPr lang="ru-RU" sz="2400" b="1" u="sng" dirty="0" smtClean="0"/>
                        <a:t>, </a:t>
                      </a:r>
                      <a:r>
                        <a:rPr lang="ru-RU" sz="2400" b="1" u="sng" baseline="0" dirty="0" smtClean="0"/>
                        <a:t>информационных </a:t>
                      </a:r>
                      <a:r>
                        <a:rPr lang="ru-RU" sz="2400" b="1" u="sng" baseline="0" dirty="0" smtClean="0"/>
                        <a:t>средств ведения войны</a:t>
                      </a:r>
                      <a:endParaRPr lang="ru-RU" sz="2400" b="1" u="sng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22292581"/>
              </p:ext>
            </p:extLst>
          </p:nvPr>
        </p:nvGraphicFramePr>
        <p:xfrm>
          <a:off x="0" y="4114800"/>
          <a:ext cx="9144000" cy="25603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144000"/>
              </a:tblGrid>
              <a:tr h="826436">
                <a:tc>
                  <a:txBody>
                    <a:bodyPr/>
                    <a:lstStyle/>
                    <a:p>
                      <a:pPr algn="ctr"/>
                      <a:r>
                        <a:rPr lang="ru-RU" sz="2400" u="sng" dirty="0" smtClean="0">
                          <a:solidFill>
                            <a:srgbClr val="002060"/>
                          </a:solidFill>
                        </a:rPr>
                        <a:t>Формирование в одностороннем порядке </a:t>
                      </a:r>
                      <a:endParaRPr lang="ru-RU" sz="2400" u="sng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2400" u="sng" dirty="0" smtClean="0">
                          <a:solidFill>
                            <a:srgbClr val="002060"/>
                          </a:solidFill>
                        </a:rPr>
                        <a:t>глобальных систем</a:t>
                      </a:r>
                      <a:endParaRPr lang="ru-RU" sz="2400" u="sng" dirty="0"/>
                    </a:p>
                  </a:txBody>
                  <a:tcPr/>
                </a:tc>
              </a:tr>
              <a:tr h="173388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u="sng" dirty="0" smtClean="0"/>
                        <a:t> </a:t>
                      </a:r>
                      <a:r>
                        <a:rPr lang="ru-RU" sz="2400" b="1" u="sng" dirty="0" smtClean="0"/>
                        <a:t>ПРО</a:t>
                      </a:r>
                      <a:endParaRPr lang="ru-RU" sz="2400" b="1" u="sng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="1" u="sng" dirty="0" smtClean="0"/>
                        <a:t> милитаризация околоземного космического пространства</a:t>
                      </a:r>
                      <a:endParaRPr lang="ru-RU" sz="2400" b="1" u="sng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2400" y="457200"/>
            <a:ext cx="8839200" cy="914400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Обеспечение военной безопасности России.</a:t>
            </a:r>
            <a:b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Стратегические цели: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655064"/>
            <a:ext cx="8991600" cy="5202936"/>
          </a:xfrm>
        </p:spPr>
        <p:txBody>
          <a:bodyPr>
            <a:noAutofit/>
          </a:bodyPr>
          <a:lstStyle/>
          <a:p>
            <a:pPr marL="624078" indent="-514350" algn="just">
              <a:buAutoNum type="arabicPeriod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Предотвращение глобальных и региональных военных конфликтов;</a:t>
            </a:r>
          </a:p>
          <a:p>
            <a:pPr marL="624078" indent="-514350" algn="just">
              <a:buAutoNum type="arabicPeriod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Стратегическое сдерживание - политические, дипломатические, военные и экономические мер по снижению угроз со стороны стран агрессоров;</a:t>
            </a:r>
          </a:p>
          <a:p>
            <a:pPr marL="624078" indent="-514350" algn="just">
              <a:buAutoNum type="arabicPeriod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Основные принципы национальной обороны достаточность и эффективность (невоенное реагирование, дипломатия, миротворчество, военное сотрудничество).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291</TotalTime>
  <Words>480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Курс ОБЖ 9 класс Урок №-7 Тема: «Военные угрозы национальной безопасности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направления госбезопасности</vt:lpstr>
      <vt:lpstr>Основные тенденции развития мирового сообщества</vt:lpstr>
      <vt:lpstr>Основные угрозы военной безопасности России</vt:lpstr>
      <vt:lpstr>Обеспечение военной безопасности России. Стратегические цели:</vt:lpstr>
      <vt:lpstr>Военная безопасность обеспечивается  путём развития и совершенствования военной организации государства и оборонного потенциала, а также выделения достаточного объёма финансовых, материальных и иных средств.</vt:lpstr>
      <vt:lpstr>Пути достижения стратегических целей национальной обороны.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Военные угрозы национальной безопасности России и национальная безопасность</dc:title>
  <cp:lastModifiedBy>USER</cp:lastModifiedBy>
  <cp:revision>34</cp:revision>
  <dcterms:modified xsi:type="dcterms:W3CDTF">2022-10-17T17:22:46Z</dcterms:modified>
</cp:coreProperties>
</file>