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99" r:id="rId3"/>
    <p:sldId id="256" r:id="rId4"/>
    <p:sldId id="280" r:id="rId5"/>
    <p:sldId id="257" r:id="rId6"/>
    <p:sldId id="274" r:id="rId7"/>
    <p:sldId id="258" r:id="rId8"/>
    <p:sldId id="281" r:id="rId9"/>
    <p:sldId id="259" r:id="rId10"/>
    <p:sldId id="282" r:id="rId11"/>
    <p:sldId id="295" r:id="rId12"/>
    <p:sldId id="260" r:id="rId13"/>
    <p:sldId id="283" r:id="rId14"/>
    <p:sldId id="263" r:id="rId15"/>
    <p:sldId id="284" r:id="rId16"/>
    <p:sldId id="261" r:id="rId17"/>
    <p:sldId id="285" r:id="rId18"/>
    <p:sldId id="262" r:id="rId19"/>
    <p:sldId id="286" r:id="rId20"/>
    <p:sldId id="264" r:id="rId21"/>
    <p:sldId id="265" r:id="rId22"/>
    <p:sldId id="287" r:id="rId23"/>
    <p:sldId id="266" r:id="rId24"/>
    <p:sldId id="297" r:id="rId25"/>
    <p:sldId id="267" r:id="rId26"/>
    <p:sldId id="289" r:id="rId27"/>
    <p:sldId id="268" r:id="rId28"/>
    <p:sldId id="290" r:id="rId29"/>
    <p:sldId id="269" r:id="rId30"/>
    <p:sldId id="291" r:id="rId31"/>
    <p:sldId id="270" r:id="rId32"/>
    <p:sldId id="292" r:id="rId33"/>
    <p:sldId id="271" r:id="rId34"/>
    <p:sldId id="293" r:id="rId35"/>
    <p:sldId id="272" r:id="rId36"/>
    <p:sldId id="29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66" y="-23256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1628800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Конспект</a:t>
            </a:r>
            <a:endParaRPr dirty="0" lang="ru-RU" sz="24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b="1" dirty="0" lang="ru-RU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непосредственной образовательной деятельности по познавательному развитию детей подготовительной </a:t>
            </a:r>
            <a:r>
              <a:rPr b="1" dirty="0" lang="ru-RU" smtClean="0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группы </a:t>
            </a:r>
          </a:p>
          <a:p>
            <a:pPr algn="ctr"/>
            <a:r>
              <a:rPr b="1" dirty="0" lang="ru-RU" smtClean="0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b="1" dirty="0" lang="ru-RU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Культура народов Севера - ханты и манси. Традиции, праздники»</a:t>
            </a:r>
            <a:endParaRPr dirty="0" lang="ru-RU" sz="24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47667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Муниципальное дошкольное образовательное автономное учреждение центр развития ребенка – детский сад «Фантазия»</a:t>
            </a:r>
            <a:endParaRPr b="1" dirty="0" i="1" lang="ru-RU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4221088"/>
            <a:ext cx="68407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dirty="0" lang="ru-RU" smtClean="0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r"/>
            <a:endParaRPr dirty="0" lang="ru-RU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r"/>
            <a:endParaRPr dirty="0" lang="ru-RU" smtClean="0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r"/>
            <a:r>
              <a:rPr dirty="0" lang="ru-RU" smtClean="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Выполнила  </a:t>
            </a:r>
            <a:r>
              <a:rPr dirty="0" lang="ru-RU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</a:t>
            </a:r>
          </a:p>
          <a:p>
            <a:pPr algn="r"/>
            <a:r>
              <a:rPr dirty="0" err="1" lang="ru-RU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Шатайло</a:t>
            </a:r>
            <a:r>
              <a:rPr dirty="0" lang="ru-RU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О.В</a:t>
            </a:r>
            <a:r>
              <a:rPr dirty="0" lang="ru-RU" smtClean="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r>
              <a:rPr dirty="0" lang="ru-RU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</a:p>
          <a:p>
            <a:pPr algn="ctr"/>
            <a:r>
              <a:rPr dirty="0" err="1" lang="ru-RU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Пыть-Ях</a:t>
            </a:r>
            <a:endParaRPr dirty="0" lang="ru-RU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dirty="0" lang="ru-RU" smtClean="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2021год</a:t>
            </a:r>
            <a:endParaRPr dirty="0" lang="ru-RU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482448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620688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i="1" lang="ru-RU" smtClean="0" sz="2400"/>
          </a:p>
          <a:p>
            <a:pPr algn="just"/>
            <a:r>
              <a:rPr b="1" dirty="0" i="1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Слайд </a:t>
            </a:r>
            <a: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5</a:t>
            </a: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. Дети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Шкуру вместе с головой укладывают на почетном месте в чуме. И украшают разноцветными лентами, бисером, сережками, а глаза монетами.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Какое угощение ставят перед медведем?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Рыбу, мясо, конфеты, печенье.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В-ль: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 Что делают гости прежде, чем занять свое место?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Подходят к медведю и кланяются ему.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В-ль: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 Затем начинается целое представление, сначала кукольное, а затем и театрализованное. Охотники надевают маски из бересты и разыгрывают истории, а вот и одна из них.</a:t>
            </a: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-633650"/>
            <a:ext cx="8136904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i="1" lang="ru-RU" smtClean="0"/>
          </a:p>
          <a:p>
            <a:endParaRPr b="1" dirty="0" i="1" lang="ru-RU"/>
          </a:p>
          <a:p>
            <a:endParaRPr b="1" dirty="0" i="1" lang="ru-RU" smtClean="0"/>
          </a:p>
          <a:p>
            <a:endParaRPr b="1" dirty="0" i="1" lang="ru-RU" smtClean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b="1" dirty="0" i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Слайд </a:t>
            </a:r>
            <a:r>
              <a:rPr b="1" dirty="0" i="1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5</a:t>
            </a:r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b="1" dirty="0" i="1" lang="ru-RU"/>
          </a:p>
          <a:p>
            <a:pPr algn="ctr"/>
            <a:r>
              <a:rPr b="1" dirty="0" i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Сценка</a:t>
            </a:r>
            <a:r>
              <a:rPr b="1" dirty="0" i="1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: «Охота на медведя».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Ведущий: В одном чуме медведь растащил все запасы. Хозяин и говорит жене.</a:t>
            </a: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Хозяин: Пойдем, жена, убьем медведя, я и раньше их убивал, и ружье у меня есть.</a:t>
            </a: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Ведущий: На самом деле, он не только не убивал медведя, но даже никогда их не видел.</a:t>
            </a: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Хозяин в сторону: Как бы мне не встретиться с этим медведем, а то он меня задерет.</a:t>
            </a: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Жена: Муж, может, не пойдем охотиться?</a:t>
            </a: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Хозяин: Пойдем, даже не спорь.</a:t>
            </a: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Ведущий: Только они отошли от чума, как навстречу им медведь. Хозяин испугался и убежал, а жена схватила ружье, выстрелила и убила медведя. Вернувшись с добычей,</a:t>
            </a: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Жена говорит: А я ведь тебе говорила, что ты испугаешься и убежишь.</a:t>
            </a: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Хозяин: Если бы я был один, ни за что не убежал, так. А раз теперь и убежал, так я же знал, что ты и сама легко убьешь этого медведя.</a:t>
            </a:r>
          </a:p>
          <a:p>
            <a:pPr algn="just"/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: Вот так весело проходит этот праздник, его празднуют несколько дней, а в последний день съедают мясо.</a:t>
            </a:r>
          </a:p>
          <a:p>
            <a:pPr algn="just"/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Весна на Севере наступает бурно. Все ждут прилета птиц. С ними приходит тепло и солнце. Вот как об этом написал известный северный поэт.</a:t>
            </a:r>
          </a:p>
        </p:txBody>
      </p:sp>
    </p:spTree>
    <p:extLst>
      <p:ext uri="{BB962C8B-B14F-4D97-AF65-F5344CB8AC3E}">
        <p14:creationId xmlns:p14="http://schemas.microsoft.com/office/powerpoint/2010/main" val="32818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едвежий праздник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9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699500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751344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z="2400"/>
              <a:t>Слайд 6</a:t>
            </a:r>
            <a:r>
              <a:rPr b="1" dirty="0" lang="ru-RU" sz="2400"/>
              <a:t>.</a:t>
            </a:r>
            <a:endParaRPr dirty="0" lang="ru-RU" sz="2400"/>
          </a:p>
          <a:p>
            <a:pPr algn="ctr"/>
            <a:r>
              <a:rPr dirty="0" lang="ru-RU" sz="2400"/>
              <a:t> </a:t>
            </a:r>
            <a:r>
              <a:rPr b="1" dirty="0" i="1" lang="ru-RU" smtClean="0" sz="2400"/>
              <a:t>Красное </a:t>
            </a:r>
            <a:r>
              <a:rPr b="1" dirty="0" i="1" lang="ru-RU" sz="2400"/>
              <a:t>солнце наше, </a:t>
            </a:r>
            <a:br>
              <a:rPr b="1" dirty="0" i="1" lang="ru-RU" sz="2400"/>
            </a:br>
            <a:r>
              <a:rPr b="1" dirty="0" i="1" lang="ru-RU" sz="2400"/>
              <a:t>Нет тебя в мире краше!</a:t>
            </a:r>
            <a:br>
              <a:rPr b="1" dirty="0" i="1" lang="ru-RU" sz="2400"/>
            </a:br>
            <a:r>
              <a:rPr b="1" dirty="0" i="1" lang="ru-RU" sz="2400"/>
              <a:t>Даруй нам свет и тепло,</a:t>
            </a:r>
            <a:br>
              <a:rPr b="1" dirty="0" i="1" lang="ru-RU" sz="2400"/>
            </a:br>
            <a:r>
              <a:rPr b="1" dirty="0" i="1" lang="ru-RU" sz="2400"/>
              <a:t>Красное солнце наше</a:t>
            </a:r>
            <a:br>
              <a:rPr b="1" dirty="0" i="1" lang="ru-RU" sz="2400"/>
            </a:br>
            <a:r>
              <a:rPr b="1" dirty="0" i="1" lang="ru-RU" sz="2400"/>
              <a:t>Весна, весна - </a:t>
            </a:r>
            <a:r>
              <a:rPr b="1" dirty="0" err="1" i="1" lang="ru-RU" sz="2400"/>
              <a:t>Ворнэ</a:t>
            </a:r>
            <a:r>
              <a:rPr dirty="0" lang="ru-RU" sz="2400"/>
              <a:t/>
            </a:r>
            <a:br>
              <a:rPr dirty="0" lang="ru-RU" sz="2400"/>
            </a:br>
            <a:r>
              <a:rPr b="1" dirty="0" i="1" lang="ru-RU" sz="2400"/>
              <a:t>Приди, весна, с радостью,</a:t>
            </a:r>
            <a:br>
              <a:rPr b="1" dirty="0" i="1" lang="ru-RU" sz="2400"/>
            </a:br>
            <a:r>
              <a:rPr b="1" dirty="0" i="1" lang="ru-RU" sz="2400"/>
              <a:t>С доброй радостью, с великой милостью</a:t>
            </a:r>
            <a:r>
              <a:rPr dirty="0" lang="ru-RU" smtClean="0" sz="2400"/>
              <a:t>.</a:t>
            </a:r>
            <a:endParaRPr dirty="0" lang="ru-RU" sz="2400"/>
          </a:p>
          <a:p>
            <a:pPr algn="just"/>
            <a:r>
              <a:rPr b="1" dirty="0" lang="ru-RU" sz="2400"/>
              <a:t>Воспитатель</a:t>
            </a:r>
            <a:r>
              <a:rPr dirty="0" lang="ru-RU" sz="2400"/>
              <a:t>: По мнению северных народов, какая птица пробуждает природу после долгой зимы?</a:t>
            </a:r>
          </a:p>
          <a:p>
            <a:pPr algn="just"/>
            <a:r>
              <a:rPr dirty="0" lang="ru-RU" sz="2400"/>
              <a:t>Дети: Ворона.</a:t>
            </a:r>
          </a:p>
          <a:p>
            <a:pPr algn="just"/>
            <a:r>
              <a:rPr b="1" dirty="0" lang="ru-RU" sz="2400"/>
              <a:t>Воспитатель</a:t>
            </a:r>
            <a:r>
              <a:rPr dirty="0" lang="ru-RU" sz="2400"/>
              <a:t>: Да, северные люди считают, что эта птица своим криком пробуждает природу и приносит саму жизнь. Ее считают покровительницей женщин и детей. Кто знает, как называется этот праздник?</a:t>
            </a: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5.infourok.ru/uploads/ex/0aa3/001023ba-fcd5d3b6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97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208350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-1326148"/>
            <a:ext cx="8352928" cy="7586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i="1" lang="ru-RU" smtClean="0"/>
          </a:p>
          <a:p>
            <a:endParaRPr b="1" dirty="0" i="1" lang="ru-RU"/>
          </a:p>
          <a:p>
            <a:endParaRPr b="1" dirty="0" i="1" lang="ru-RU" smtClean="0"/>
          </a:p>
          <a:p>
            <a:endParaRPr b="1" dirty="0" i="1" lang="ru-RU"/>
          </a:p>
          <a:p>
            <a:endParaRPr b="1" dirty="0" i="1" lang="ru-RU" smtClean="0"/>
          </a:p>
          <a:p>
            <a:endParaRPr b="1" dirty="0" i="1" lang="ru-RU"/>
          </a:p>
          <a:p>
            <a:pPr algn="just"/>
            <a:r>
              <a:rPr b="1" dirty="0" i="1" lang="ru-RU" smtClean="0"/>
              <a:t>Слайд </a:t>
            </a:r>
            <a:r>
              <a:rPr b="1" dirty="0" i="1" lang="ru-RU"/>
              <a:t>7.</a:t>
            </a:r>
            <a:r>
              <a:rPr b="1" dirty="0" lang="ru-RU"/>
              <a:t> Дети:</a:t>
            </a:r>
            <a:r>
              <a:rPr dirty="0" lang="ru-RU"/>
              <a:t> «Вороний день».</a:t>
            </a:r>
          </a:p>
          <a:p>
            <a:pPr algn="just"/>
            <a:r>
              <a:rPr b="1" dirty="0" lang="ru-RU"/>
              <a:t>Воспитатель</a:t>
            </a:r>
            <a:r>
              <a:rPr dirty="0" lang="ru-RU"/>
              <a:t>: Ворона на Север прилетает одной из первых, в апреле, когда еще лежит снег и бывают заморозки. Своим криком она как бы пробуждает природу и, кажется, приносит саму жизнь. Наверное, поэтому ханты и манси считают эту птицу покровительницей женщин и детей и посвящают ей специальный праздник.</a:t>
            </a:r>
          </a:p>
          <a:p>
            <a:pPr algn="just"/>
            <a:r>
              <a:rPr dirty="0" lang="ru-RU"/>
              <a:t>В этот день женщины на священном месте в стойбище - </a:t>
            </a:r>
            <a:r>
              <a:rPr dirty="0" err="1" lang="ru-RU"/>
              <a:t>арашкан</a:t>
            </a:r>
            <a:r>
              <a:rPr dirty="0" lang="ru-RU"/>
              <a:t> ( место костра), готовили пищу на костре и молились духам. Около какого дерева собирались дети и женщины?</a:t>
            </a:r>
          </a:p>
          <a:p>
            <a:pPr algn="just"/>
            <a:r>
              <a:rPr b="1" dirty="0" lang="ru-RU"/>
              <a:t>Дети:</a:t>
            </a:r>
            <a:r>
              <a:rPr dirty="0" lang="ru-RU"/>
              <a:t> У березы.</a:t>
            </a:r>
          </a:p>
          <a:p>
            <a:pPr algn="just"/>
            <a:r>
              <a:rPr b="1" dirty="0" lang="ru-RU"/>
              <a:t>Воспитатель</a:t>
            </a:r>
            <a:r>
              <a:rPr dirty="0" lang="ru-RU"/>
              <a:t>: Да, береза у народов ханты и манси считается священным деревом. Для чего они там собирались?</a:t>
            </a:r>
          </a:p>
          <a:p>
            <a:pPr algn="just"/>
            <a:r>
              <a:rPr b="1" dirty="0" lang="ru-RU"/>
              <a:t>Дети</a:t>
            </a:r>
            <a:r>
              <a:rPr dirty="0" lang="ru-RU"/>
              <a:t>: они приносили цветные тряпочки, ленточки и привязывали на дерево.</a:t>
            </a:r>
          </a:p>
          <a:p>
            <a:pPr algn="just"/>
            <a:r>
              <a:rPr b="1" dirty="0" lang="ru-RU"/>
              <a:t>Воспитатель</a:t>
            </a:r>
            <a:r>
              <a:rPr dirty="0" lang="ru-RU"/>
              <a:t>: Зачем они это делали?</a:t>
            </a:r>
          </a:p>
          <a:p>
            <a:pPr algn="just"/>
            <a:r>
              <a:rPr b="1" dirty="0" lang="ru-RU"/>
              <a:t>Дети:</a:t>
            </a:r>
            <a:r>
              <a:rPr dirty="0" lang="ru-RU"/>
              <a:t> Женщины кланялись дереву и просили о благополучии семьи и здоровье детей.</a:t>
            </a:r>
          </a:p>
          <a:p>
            <a:pPr algn="just"/>
            <a:r>
              <a:rPr b="1" dirty="0" lang="ru-RU"/>
              <a:t>Воспитатель</a:t>
            </a:r>
            <a:r>
              <a:rPr dirty="0" lang="ru-RU"/>
              <a:t>: Чем еще занимались на этом празднике?</a:t>
            </a:r>
          </a:p>
          <a:p>
            <a:pPr algn="just"/>
            <a:r>
              <a:rPr b="1" dirty="0" lang="ru-RU"/>
              <a:t>Дети</a:t>
            </a:r>
            <a:r>
              <a:rPr dirty="0" lang="ru-RU"/>
              <a:t>: Пели и плясали, готовили угощения.</a:t>
            </a:r>
          </a:p>
          <a:p>
            <a:pPr algn="just"/>
            <a:r>
              <a:rPr b="1" dirty="0" lang="ru-RU"/>
              <a:t>Воспитатель</a:t>
            </a:r>
            <a:r>
              <a:rPr dirty="0" lang="ru-RU"/>
              <a:t>: Кроме пения и плясок жители Севера очень любят играть. И мы с вами сейчас поиграем в игру, которая называется "</a:t>
            </a:r>
            <a:r>
              <a:rPr dirty="0" err="1" lang="ru-RU"/>
              <a:t>Хейро</a:t>
            </a:r>
            <a:r>
              <a:rPr dirty="0" lang="ru-RU"/>
              <a:t>", значит солнышко.</a:t>
            </a:r>
          </a:p>
          <a:p>
            <a:pPr algn="just"/>
            <a:r>
              <a:rPr dirty="0" lang="ru-RU" u="sng"/>
              <a:t>Динамическая пауза: </a:t>
            </a:r>
            <a:r>
              <a:rPr dirty="0" lang="ru-RU"/>
              <a:t>П/и  «</a:t>
            </a:r>
            <a:r>
              <a:rPr dirty="0" err="1" lang="ru-RU"/>
              <a:t>Хейро</a:t>
            </a:r>
            <a:r>
              <a:rPr dirty="0" lang="ru-RU"/>
              <a:t>».</a:t>
            </a:r>
          </a:p>
          <a:p>
            <a:pPr algn="just"/>
            <a:r>
              <a:rPr dirty="0" lang="ru-RU"/>
              <a:t>Воспитатель: Какой еще праздник народов Севера вы знаете?  </a:t>
            </a:r>
            <a:r>
              <a:rPr dirty="0" lang="ru-RU" sz="1900"/>
              <a:t> </a:t>
            </a:r>
            <a:r>
              <a:rPr dirty="0" lang="ru-RU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Вороний день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89" y="-58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717544"/>
      </p:ext>
    </p:extLst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-4096137"/>
            <a:ext cx="8568952" cy="109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i="1" lang="ru-RU" smtClean="0" u="sng"/>
          </a:p>
          <a:p>
            <a:endParaRPr b="1" dirty="0" i="1" lang="ru-RU" u="sng"/>
          </a:p>
          <a:p>
            <a:endParaRPr b="1" dirty="0" i="1" lang="ru-RU" smtClean="0" u="sng"/>
          </a:p>
          <a:p>
            <a:endParaRPr b="1" dirty="0" i="1" lang="ru-RU" u="sng"/>
          </a:p>
          <a:p>
            <a:endParaRPr b="1" dirty="0" i="1" lang="ru-RU" smtClean="0" u="sng"/>
          </a:p>
          <a:p>
            <a:endParaRPr b="1" dirty="0" i="1" lang="ru-RU" u="sng"/>
          </a:p>
          <a:p>
            <a:endParaRPr b="1" dirty="0" i="1" lang="ru-RU" smtClean="0" u="sng"/>
          </a:p>
          <a:p>
            <a:endParaRPr b="1" dirty="0" i="1" lang="ru-RU" u="sng"/>
          </a:p>
          <a:p>
            <a:endParaRPr b="1" dirty="0" i="1" lang="ru-RU" smtClean="0" u="sng"/>
          </a:p>
          <a:p>
            <a:endParaRPr b="1" dirty="0" i="1" lang="ru-RU" u="sng"/>
          </a:p>
          <a:p>
            <a:endParaRPr b="1" dirty="0" i="1" lang="ru-RU" smtClean="0" u="sng"/>
          </a:p>
          <a:p>
            <a:endParaRPr b="1" dirty="0" i="1" lang="ru-RU" u="sng"/>
          </a:p>
          <a:p>
            <a:endParaRPr b="1" dirty="0" i="1" lang="ru-RU" smtClean="0" u="sng"/>
          </a:p>
          <a:p>
            <a:endParaRPr b="1" dirty="0" i="1" lang="ru-RU" u="sng"/>
          </a:p>
          <a:p>
            <a:endParaRPr b="1" dirty="0" i="1" lang="ru-RU" smtClean="0" u="sng"/>
          </a:p>
          <a:p>
            <a:endParaRPr b="1" dirty="0" i="1" lang="ru-RU" u="sng"/>
          </a:p>
          <a:p>
            <a:pPr algn="just"/>
            <a:r>
              <a:rPr b="1" dirty="0" i="1" lang="ru-RU" smtClean="0" sz="1600" u="sng">
                <a:latin charset="0" panose="02020603050405020304" pitchFamily="18" typeface="Times New Roman"/>
                <a:cs charset="0" panose="02020603050405020304" pitchFamily="18" typeface="Times New Roman"/>
              </a:rPr>
              <a:t>Слайд </a:t>
            </a:r>
            <a:r>
              <a:rPr b="1" dirty="0" i="1" lang="ru-RU" sz="1600" u="sng">
                <a:latin charset="0" panose="02020603050405020304" pitchFamily="18" typeface="Times New Roman"/>
                <a:cs charset="0" panose="02020603050405020304" pitchFamily="18" typeface="Times New Roman"/>
              </a:rPr>
              <a:t>8</a:t>
            </a:r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dirty="0" lang="ru-RU" sz="1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Дети: «День оленевода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».                                                                                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 Правильно, этот праздник отмечают недавно - это профессиональный трудовой праздник. Оленеводы со всей округи съезжаются на него. Как вы думаете для чего?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Дети: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Узнать кто из них самый ловкий, смелый, выносливый.                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 А как они это определяют?                                                            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Дети: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Они устраивают соревнования.                                                              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 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Какие?                                                                                                    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: Самое главное соревнование - это гонки на оленьих упряжках.                          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Как называется человек, который управляет оленями.                    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Дети: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Каюр.                                                                                                      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 </a:t>
            </a:r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: А по итогам соревнования победитель получает снегоход «Буран»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Какие еще соревнования проводятся на этом празднике?              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Дети: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Прыжки через нарты.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Нарты ставят боком друг к другу в ряд, надо перепрыгнуть через большее число нарт. Еще одно забавное состязание - это перетягивание палки, давайте, и мы с вами устроим такие состязания, посмотрим кто у нас самый ловкий.</a:t>
            </a:r>
          </a:p>
          <a:p>
            <a:pPr algn="just"/>
            <a:r>
              <a:rPr b="1" dirty="0" i="1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«Перетягивание палки»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 - садятся на пол, упираясь друг в друга ступнями ног и перетягивают палку.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Вот так весело и задорно отмечают праздники, коренные жители Севера.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Северные жители, как и все люди на праздник надевают свои лучшие одежды. Во что одеваются мужчины народов Севера?    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Дети: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Малица.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 Да. Мужская одежда была глухая и одевалась через голову. Она включала малицу с мехом внутрь и гусь с мехом наружу, который одевался поверх малицы в сильные морозы. 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                                     </a:t>
            </a: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768429"/>
      </p:ext>
    </p:extLst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76672"/>
            <a:ext cx="6984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i="1" lang="ru-RU" smtClean="0" sz="2400" u="sng"/>
          </a:p>
          <a:p>
            <a:endParaRPr b="1" dirty="0" i="1" lang="ru-RU" sz="2400" u="sng"/>
          </a:p>
          <a:p>
            <a:pPr algn="just"/>
            <a:r>
              <a:rPr b="1" dirty="0" i="1" lang="ru-RU" smtClean="0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Слайд </a:t>
            </a:r>
            <a:r>
              <a:rPr b="1" dirty="0" i="1" lang="ru-RU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9, 10.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 Как называется женская одежда коренных народов?  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 Дети: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Сах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 Да. Женский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сах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– двойная шуба – отличалась от мужской тем, что была распашная. Женское платье называется «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ягушка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».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 Чем украшали одежду?        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Орнаментом.</a:t>
            </a: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-3542139"/>
            <a:ext cx="8640960" cy="1040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lang="ru-RU" smtClean="0" sz="1400"/>
          </a:p>
          <a:p>
            <a:endParaRPr b="1" dirty="0" lang="ru-RU" sz="1400"/>
          </a:p>
          <a:p>
            <a:endParaRPr b="1" dirty="0" lang="ru-RU" smtClean="0" sz="1400"/>
          </a:p>
          <a:p>
            <a:endParaRPr b="1" dirty="0" lang="ru-RU" sz="1400"/>
          </a:p>
          <a:p>
            <a:endParaRPr b="1" dirty="0" lang="ru-RU" smtClean="0" sz="1400"/>
          </a:p>
          <a:p>
            <a:endParaRPr b="1" dirty="0" lang="ru-RU" sz="1400"/>
          </a:p>
          <a:p>
            <a:endParaRPr b="1" dirty="0" lang="ru-RU" smtClean="0" sz="1400"/>
          </a:p>
          <a:p>
            <a:endParaRPr b="1" dirty="0" lang="ru-RU" sz="1400"/>
          </a:p>
          <a:p>
            <a:endParaRPr b="1" dirty="0" lang="ru-RU" smtClean="0" sz="1400"/>
          </a:p>
          <a:p>
            <a:endParaRPr b="1" dirty="0" lang="ru-RU" sz="1400"/>
          </a:p>
          <a:p>
            <a:endParaRPr b="1" dirty="0" lang="ru-RU" smtClean="0" sz="1400"/>
          </a:p>
          <a:p>
            <a:endParaRPr b="1" dirty="0" lang="ru-RU" sz="1400"/>
          </a:p>
          <a:p>
            <a:endParaRPr b="1" dirty="0" lang="ru-RU" smtClean="0" sz="1400"/>
          </a:p>
          <a:p>
            <a:endParaRPr b="1" dirty="0" lang="ru-RU" sz="1400"/>
          </a:p>
          <a:p>
            <a:endParaRPr b="1" dirty="0" lang="ru-RU" smtClean="0" sz="1400"/>
          </a:p>
          <a:p>
            <a:endParaRPr b="1" dirty="0" lang="ru-RU" sz="1400"/>
          </a:p>
          <a:p>
            <a:endParaRPr b="1" dirty="0" lang="ru-RU" smtClean="0" sz="1400"/>
          </a:p>
          <a:p>
            <a:endParaRPr b="1" dirty="0" lang="ru-RU" sz="1400"/>
          </a:p>
          <a:p>
            <a:pPr algn="just"/>
            <a:endParaRPr b="1" dirty="0" lang="ru-RU" smtClean="0" sz="1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lang="ru-RU" smtClean="0" sz="1600">
                <a:latin charset="0" panose="02020603050405020304" pitchFamily="18" typeface="Times New Roman"/>
                <a:cs charset="0" panose="02020603050405020304" pitchFamily="18" typeface="Times New Roman"/>
              </a:rPr>
              <a:t>Цель</a:t>
            </a:r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: 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формирование  у детей познавательных действий об объектах окружающего мира:  о малой родине и Отечестве, представление о социокультурных ценностях нашего народа. 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Задачи:</a:t>
            </a:r>
            <a:endParaRPr dirty="0" lang="ru-RU" sz="1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i="1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Образовательные: </a:t>
            </a:r>
            <a:endParaRPr dirty="0" lang="ru-RU" sz="1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- продолжать знакомить детей с культурой, обычаями, традициями  народов Севера;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- знакомить с произведениями национальных поэтов.</a:t>
            </a:r>
          </a:p>
          <a:p>
            <a:pPr algn="just"/>
            <a:r>
              <a:rPr b="1" dirty="0" i="1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Развивающие: </a:t>
            </a:r>
            <a:endParaRPr dirty="0" lang="ru-RU" sz="1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 - развивать любознательность и интерес  к истории родного края;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 - развивать память;    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 - развивать связную монологическую речь;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 - способствовать  обогащению  словарного  запаса.</a:t>
            </a:r>
          </a:p>
          <a:p>
            <a:pPr algn="just"/>
            <a:r>
              <a:rPr b="1" dirty="0" i="1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Воспитательные: </a:t>
            </a:r>
            <a:endParaRPr dirty="0" lang="ru-RU" sz="1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   - воспитывать любовь к малой Родине, чувство гордости, чувство патриотизма; 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    -воспитывать интерес и уважение к культурным традициям</a:t>
            </a:r>
            <a:b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коренных народов нашего края.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Обогащение словаря: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коренные жители, малица, нарты, каюр, чум.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Предварительная работа: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знакомство с традиционными праздниками народов Севера: «Медвежий праздник»,  «Вороний день», «Праздник оленевода». Знакомство с национальной подвижной игрой «</a:t>
            </a:r>
            <a:r>
              <a:rPr dirty="0" err="1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Хейро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». Рассматривание иллюстраций национальной одежды. Разучивание сценки: «Охота на медведя».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Материал: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использование ИКТ (ноутбук, интерактивная доска, презентация о праздниках Хантов  и Манси), орнаменты хантыйских костюмов, хантыйский костюм для воспитателя, костюмы для детей, ружье, палка, маска медведя и солнца.</a:t>
            </a:r>
          </a:p>
          <a:p>
            <a:pPr algn="just"/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Оборудование: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 бумажные силуэты одежды, фломастеры.</a:t>
            </a:r>
          </a:p>
          <a:p>
            <a:r>
              <a:rPr dirty="0" lang="ru-RU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8482448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Мужская одежда ханты и манс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180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677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Женская одежда ханты и манс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457997"/>
      </p:ext>
    </p:extLst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908721"/>
            <a:ext cx="69127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Слайд </a:t>
            </a:r>
            <a:r>
              <a:rPr b="1" dirty="0" i="1" lang="ru-RU" smtClean="0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11</a:t>
            </a:r>
          </a:p>
          <a:p>
            <a:pPr algn="just"/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Хантыйские орнаменты красивы,</a:t>
            </a:r>
            <a:b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 них все предметы Родины моей,</a:t>
            </a:r>
            <a:b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Ты больше не найдешь во всей России </a:t>
            </a:r>
            <a:b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Таких цветов и сказочных зверей</a:t>
            </a:r>
            <a:r>
              <a:rPr b="1" dirty="0" i="1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r"/>
            <a: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Так писал хантыйский поэт М. Шульгин</a:t>
            </a:r>
            <a:r>
              <a:rPr b="1" dirty="0" i="1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/>
            <a:endParaRPr b="1" dirty="0" i="1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Каждый орнамент в украшении хантыйской одежды имеет свое значение. Это не просто украшение, а символические изображения животных или растений</a:t>
            </a:r>
            <a:r>
              <a:rPr dirty="0" lang="ru-RU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Орнаменты берёза Орнаменты имеют свои названия: хвост глухаря, заячьи ушки, 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40175"/>
      </p:ext>
    </p:extLst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124744"/>
            <a:ext cx="5454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Слайд </a:t>
            </a:r>
            <a:r>
              <a:rPr b="1" dirty="0" i="1" lang="ru-RU" smtClean="0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12</a:t>
            </a:r>
          </a:p>
          <a:p>
            <a:pPr algn="just"/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 Предлагаю вам поучаствовать в викторине. Давайте разобьемся на две команды и поочередно выполним задания и ответим на вопросы.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Вопросы викторины:</a:t>
            </a:r>
          </a:p>
        </p:txBody>
      </p:sp>
    </p:spTree>
    <p:extLst>
      <p:ext uri="{BB962C8B-B14F-4D97-AF65-F5344CB8AC3E}">
        <p14:creationId xmlns:p14="http://schemas.microsoft.com/office/powerpoint/2010/main" val="20915091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ИКТОРИН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180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990179"/>
      </p:ext>
    </p:extLst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268761"/>
            <a:ext cx="64807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z="2400" u="sng"/>
              <a:t>Слайд </a:t>
            </a:r>
            <a:r>
              <a:rPr b="1" dirty="0" i="1" lang="ru-RU" smtClean="0" sz="2400" u="sng"/>
              <a:t>13</a:t>
            </a:r>
          </a:p>
          <a:p>
            <a:pPr algn="just"/>
            <a:endParaRPr dirty="0" lang="ru-RU" sz="2400"/>
          </a:p>
          <a:p>
            <a:pPr algn="just" indent="-342900" lvl="0" marL="342900">
              <a:buFont charset="2" panose="05000000000000000000" pitchFamily="2" typeface="Wingdings"/>
              <a:buChar char="Ø"/>
            </a:pPr>
            <a:r>
              <a:rPr dirty="0" lang="ru-RU" sz="2400"/>
              <a:t>Назовите виды ягод, которые произрастают в лесах нашего округа?</a:t>
            </a:r>
          </a:p>
          <a:p>
            <a:pPr algn="just" indent="-342900" lvl="0" marL="342900">
              <a:buFont charset="2" panose="05000000000000000000" pitchFamily="2" typeface="Wingdings"/>
              <a:buChar char="Ø"/>
            </a:pPr>
            <a:r>
              <a:rPr dirty="0" lang="ru-RU" sz="2400"/>
              <a:t>Назовите диких животных, которые обитают в наших лесах?</a:t>
            </a:r>
          </a:p>
          <a:p>
            <a:pPr algn="just" indent="-342900" lvl="0" marL="342900">
              <a:buFont charset="2" panose="05000000000000000000" pitchFamily="2" typeface="Wingdings"/>
              <a:buChar char="Ø"/>
            </a:pPr>
            <a:r>
              <a:rPr dirty="0" lang="ru-RU" sz="2400"/>
              <a:t>Какое животное считается священным у народов Севера?</a:t>
            </a:r>
          </a:p>
          <a:p>
            <a:pPr algn="just" indent="-342900" lvl="0" marL="342900">
              <a:buFont charset="2" panose="05000000000000000000" pitchFamily="2" typeface="Wingdings"/>
              <a:buChar char="Ø"/>
            </a:pPr>
            <a:r>
              <a:rPr dirty="0" lang="ru-RU" sz="2400"/>
              <a:t>Какая птица, по мнению ханты и манси, приносит весть о приходе весны?</a:t>
            </a: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5.infourok.ru/uploads/ex/0aa3/001023ba-fcd5d3b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53" y="-3252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268381"/>
      </p:ext>
    </p:extLst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628801"/>
            <a:ext cx="5238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Слайд </a:t>
            </a:r>
            <a:r>
              <a:rPr b="1" dirty="0" i="1" lang="ru-RU" smtClean="0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14</a:t>
            </a:r>
          </a:p>
          <a:p>
            <a:pPr algn="just"/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Фото вопрос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</a:t>
            </a:r>
            <a:endParaRPr dirty="0" lang="ru-RU" smtClean="0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для 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чего лабаз устанавливали на высоких столбах?</a:t>
            </a:r>
            <a:r>
              <a:rPr b="1" dirty="0" i="1" lang="ru-RU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Лабаз - амбар на столбах для хранения продуктов Фотовопрос: для чего лабаз у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180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82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ультура народов Севера - ханты и манси. Традиции, праздник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92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836712"/>
            <a:ext cx="5454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b="1" dirty="0" i="1" lang="ru-RU" smtClean="0" sz="2400" u="sng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endParaRPr b="1" dirty="0" i="1" lang="ru-RU" sz="2400" u="sng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i="1" lang="ru-RU" smtClean="0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Слайд 15</a:t>
            </a:r>
          </a:p>
          <a:p>
            <a:pPr algn="just"/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err="1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Фотовопрос</a:t>
            </a: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:</a:t>
            </a:r>
          </a:p>
          <a:p>
            <a:pPr algn="just"/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как называется жилище коренных народов Севера и из чего изготавливалось? </a:t>
            </a: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Фотовопрос: как называется жилище коренных народов Севера и из чего изготав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636052"/>
      </p:ext>
    </p:extLst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1412776"/>
            <a:ext cx="50943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vl="0"/>
            <a:r>
              <a:rPr b="1" dirty="0" i="1" lang="ru-RU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Слайд </a:t>
            </a:r>
            <a:r>
              <a:rPr b="1" dirty="0" i="1" lang="ru-RU" smtClean="0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16</a:t>
            </a:r>
          </a:p>
          <a:p>
            <a:pPr algn="just" lvl="0"/>
            <a:endParaRPr b="1" dirty="0" i="1" lang="ru-RU" sz="2400" u="sng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lvl="0"/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Задание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рассмотреть карточки с изображением орнаментов и подобрать к ним картинки с соответствующим значением, проверить по образцу.</a:t>
            </a:r>
            <a:r>
              <a:rPr b="1" dirty="0" i="1" lang="ru-RU" sz="2400" u="sng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Задание: рассмотреть карточки с изображением орнаментов и подобрать к ним ка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2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066829"/>
      </p:ext>
    </p:extLst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751344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Рефлексия</a:t>
            </a:r>
          </a:p>
          <a:p>
            <a:pPr algn="just"/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 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Ребята, о каких традиционных праздниках мы сегодня узнали?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Когда и почему устраивают «Медвежий праздник»?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Какой традиционный праздник отмечают народы ханты и манси весной?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Какие соревнования устраивают в профессиональный праздник «День оленевода»?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 Молодцы ребята. Я предлагаю вам раскрасить картинки с изображением народов Севера в традиционной хантыйской одежде. А пока вы будете раскрашивать, послушайте музыку ханты и манси.</a:t>
            </a:r>
          </a:p>
          <a:p>
            <a:pPr algn="ctr"/>
            <a:r>
              <a:rPr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(Детям </a:t>
            </a:r>
            <a:r>
              <a:rPr dirty="0" i="1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предлагаются </a:t>
            </a:r>
            <a:r>
              <a:rPr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картинки и фломастеры. Ребята по желанию раскрашивают орнаменты).</a:t>
            </a:r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20685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063773"/>
      </p:ext>
    </p:extLst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124744"/>
            <a:ext cx="62646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lang="ru-RU" sz="2400"/>
              <a:t>Воспитатель</a:t>
            </a:r>
            <a:r>
              <a:rPr dirty="0" lang="ru-RU" sz="2400"/>
              <a:t>: Ребята, давайте посмотрим на карту, как вы думаете, что это за карта.</a:t>
            </a:r>
          </a:p>
          <a:p>
            <a:pPr algn="just"/>
            <a:r>
              <a:rPr b="1" dirty="0" i="1" lang="ru-RU" sz="2400"/>
              <a:t>Слайд 2.</a:t>
            </a:r>
            <a:r>
              <a:rPr b="1" dirty="0" lang="ru-RU" sz="2400"/>
              <a:t> Дети</a:t>
            </a:r>
            <a:r>
              <a:rPr dirty="0" lang="ru-RU" sz="2400"/>
              <a:t>: Карта нашего округа - Ханты-мансийского автономного округа.</a:t>
            </a:r>
          </a:p>
          <a:p>
            <a:pPr algn="just"/>
            <a:r>
              <a:rPr b="1" dirty="0" lang="ru-RU" sz="2400"/>
              <a:t>Воспитатель:</a:t>
            </a:r>
            <a:r>
              <a:rPr dirty="0" lang="ru-RU" sz="2400"/>
              <a:t> Ребята, посмотрите внимательно на карту и скажите, на что похожи очертания нашего округа? (варианты ответов детей).</a:t>
            </a:r>
          </a:p>
          <a:p>
            <a:pPr algn="just"/>
            <a:r>
              <a:rPr b="1" dirty="0" lang="ru-RU" sz="2400"/>
              <a:t>Воспитатель</a:t>
            </a:r>
            <a:r>
              <a:rPr dirty="0" lang="ru-RU" sz="2400"/>
              <a:t>: Как вы думаете, люди, каких национальностей являются коренными жителями ХМАО?</a:t>
            </a:r>
          </a:p>
        </p:txBody>
      </p:sp>
    </p:spTree>
    <p:extLst>
      <p:ext uri="{BB962C8B-B14F-4D97-AF65-F5344CB8AC3E}">
        <p14:creationId xmlns:p14="http://schemas.microsoft.com/office/powerpoint/2010/main" val="398702829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Ханты-мансийский автономный округ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27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052736"/>
            <a:ext cx="69847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b="1" dirty="0" i="1" lang="ru-RU" smtClean="0" sz="2400"/>
          </a:p>
          <a:p>
            <a:pPr algn="just"/>
            <a:r>
              <a:rPr b="1" dirty="0" i="1" lang="ru-RU" smtClean="0" sz="2400"/>
              <a:t>Слайд </a:t>
            </a:r>
            <a:r>
              <a:rPr b="1" dirty="0" i="1" lang="ru-RU" sz="2400"/>
              <a:t>3</a:t>
            </a:r>
            <a:r>
              <a:rPr b="1" dirty="0" lang="ru-RU" sz="2400"/>
              <a:t>. Дети:</a:t>
            </a:r>
            <a:r>
              <a:rPr dirty="0" lang="ru-RU" sz="2400"/>
              <a:t> Ханты, манси.</a:t>
            </a:r>
          </a:p>
          <a:p>
            <a:pPr algn="just"/>
            <a:r>
              <a:rPr b="1" dirty="0" lang="ru-RU" sz="2400"/>
              <a:t>Воспитатель</a:t>
            </a:r>
            <a:r>
              <a:rPr dirty="0" lang="ru-RU" sz="2400"/>
              <a:t>: У каждого народа своя культура, свои традиции и обычаи, которые складываются годами и передаются из поколения к поколению. Сегодня мы с вами вспомним праздники народов Севера. Какое животное у северных жителей считается священным?</a:t>
            </a:r>
          </a:p>
          <a:p>
            <a:pPr algn="just"/>
            <a:r>
              <a:rPr b="1" dirty="0" lang="ru-RU" sz="2400"/>
              <a:t>Дети:</a:t>
            </a:r>
            <a:r>
              <a:rPr dirty="0" lang="ru-RU" sz="2400"/>
              <a:t> Медведь.</a:t>
            </a:r>
          </a:p>
          <a:p>
            <a:pPr algn="just"/>
            <a:r>
              <a:rPr b="1" dirty="0" lang="ru-RU" sz="2400"/>
              <a:t>Воспитатель:</a:t>
            </a:r>
            <a:r>
              <a:rPr dirty="0" lang="ru-RU" sz="2400"/>
              <a:t> Как называется праздник, посвященный этому животному</a:t>
            </a:r>
            <a:r>
              <a:rPr dirty="0" lang="ru-RU" smtClean="0" sz="2400"/>
              <a:t>?</a:t>
            </a:r>
          </a:p>
          <a:p>
            <a:pPr algn="just"/>
            <a:r>
              <a:rPr dirty="0" lang="ru-RU" smtClean="0" sz="2400"/>
              <a:t>Дети</a:t>
            </a:r>
            <a:r>
              <a:rPr dirty="0" lang="ru-RU" sz="2400"/>
              <a:t>: «Медвежий праздник».</a:t>
            </a:r>
          </a:p>
          <a:p>
            <a:endParaRPr dirty="0" lang="ru-RU" sz="2400"/>
          </a:p>
        </p:txBody>
      </p:sp>
    </p:spTree>
    <p:extLst>
      <p:ext uri="{BB962C8B-B14F-4D97-AF65-F5344CB8AC3E}">
        <p14:creationId xmlns:p14="http://schemas.microsoft.com/office/powerpoint/2010/main" val="214155888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Ханты и манси – коренные народы ХМАО - Югры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116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31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teahub.io/photos/full/185-1852797_black-and-white-tree-wallpaper.png" id="1030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 bwMode="auto">
          <a:xfrm>
            <a:off x="-19282" y="-9808"/>
            <a:ext cx="9271802" cy="6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catherineasquithgallery.com/uploads/posts/2021-02/1613295956_114-p-sinii-fon-dlya-gramoti-153.png" id="717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75" y="-57514"/>
            <a:ext cx="9234264" cy="69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-9808"/>
            <a:ext cx="792088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i="1" lang="ru-RU" smtClean="0" sz="2400"/>
          </a:p>
          <a:p>
            <a:pPr algn="just"/>
            <a:r>
              <a:rPr b="1" dirty="0" i="1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Слайд </a:t>
            </a:r>
            <a: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4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  <a:r>
              <a:rPr b="1"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После какого события, ханты устраивают праздник?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Дети: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 После охоты на медведя.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Да, действительно, когда охотник убивает медведя, а охотится он не ради забавы, а для того что бы выживать в суровых условиях нашего округа. «Убил медведя – извинись. Ведь он предок человека». И поэтому перед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низверженным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братом – Медвежьей головой, посаженной на «священный стол», извиняются плясками, песнями, «слезами горести». Ханты и манси считали медведя своим предком, братом, хозяином тайги.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Где устраивают праздник</a:t>
            </a: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?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Дети: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 В доме  (чуме)  того охотника, который убил медведя.</a:t>
            </a:r>
          </a:p>
          <a:p>
            <a:pPr algn="just"/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Что охотники делают со шкурой медведя?</a:t>
            </a:r>
          </a:p>
          <a:p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148888087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Что такое «Тулыглап»? Может след медвежьих лап! Может, песня, может, сказк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3" y="180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53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499</Words>
  <Application>Microsoft Office PowerPoint</Application>
  <PresentationFormat>Экран (4:3)</PresentationFormat>
  <Paragraphs>194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13</cp:revision>
  <dcterms:created xsi:type="dcterms:W3CDTF">2021-10-30T09:36:47Z</dcterms:created>
  <dcterms:modified xsi:type="dcterms:W3CDTF">2021-11-04T15:55:37Z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643666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