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84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98253-EE2B-4EDD-9822-A96447E0E2FE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3F37-9D0E-4566-953A-EA97D14C1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89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98253-EE2B-4EDD-9822-A96447E0E2FE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3F37-9D0E-4566-953A-EA97D14C1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52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98253-EE2B-4EDD-9822-A96447E0E2FE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3F37-9D0E-4566-953A-EA97D14C1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169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98253-EE2B-4EDD-9822-A96447E0E2FE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3F37-9D0E-4566-953A-EA97D14C1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569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98253-EE2B-4EDD-9822-A96447E0E2FE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3F37-9D0E-4566-953A-EA97D14C1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19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98253-EE2B-4EDD-9822-A96447E0E2FE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3F37-9D0E-4566-953A-EA97D14C1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482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98253-EE2B-4EDD-9822-A96447E0E2FE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3F37-9D0E-4566-953A-EA97D14C1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96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98253-EE2B-4EDD-9822-A96447E0E2FE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3F37-9D0E-4566-953A-EA97D14C1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581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98253-EE2B-4EDD-9822-A96447E0E2FE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3F37-9D0E-4566-953A-EA97D14C1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558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98253-EE2B-4EDD-9822-A96447E0E2FE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3F37-9D0E-4566-953A-EA97D14C1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024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98253-EE2B-4EDD-9822-A96447E0E2FE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A3F37-9D0E-4566-953A-EA97D14C1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372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98253-EE2B-4EDD-9822-A96447E0E2FE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A3F37-9D0E-4566-953A-EA97D14C11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944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4868" y="256090"/>
            <a:ext cx="9362172" cy="1466832"/>
          </a:xfrm>
        </p:spPr>
        <p:txBody>
          <a:bodyPr>
            <a:normAutofit/>
          </a:bodyPr>
          <a:lstStyle/>
          <a:p>
            <a:r>
              <a:rPr lang="ru-RU" sz="8000" dirty="0" smtClean="0">
                <a:latin typeface="Bahnschrift SemiBold" panose="020B0502040204020203" pitchFamily="34" charset="0"/>
              </a:rPr>
              <a:t>История шахмат</a:t>
            </a:r>
            <a:endParaRPr lang="ru-RU" sz="8000" dirty="0">
              <a:latin typeface="Bahnschrift SemiBold" panose="020B05020402040202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99233" y="5873265"/>
            <a:ext cx="9144000" cy="1655762"/>
          </a:xfrm>
        </p:spPr>
        <p:txBody>
          <a:bodyPr/>
          <a:lstStyle/>
          <a:p>
            <a:r>
              <a:rPr lang="ru-RU" dirty="0" smtClean="0"/>
              <a:t>Подготовила: Белоусова Н. П.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739" y="409145"/>
            <a:ext cx="6510254" cy="868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280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259" y="192505"/>
            <a:ext cx="705531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Bahnschrift SemiBold Condensed" panose="020B0502040204020203" pitchFamily="34" charset="0"/>
              </a:rPr>
              <a:t>Конь</a:t>
            </a:r>
          </a:p>
          <a:p>
            <a:r>
              <a:rPr lang="ru-RU" sz="2800" dirty="0" smtClean="0">
                <a:latin typeface="Bahnschrift SemiBold Condensed" panose="020B0502040204020203" pitchFamily="34" charset="0"/>
              </a:rPr>
              <a:t>Конь — фигура, которая соответствует своему названию. Невозможно представить себе древнее войско без коней: они всегда участвовали в военных сражениях, вот и в шахматах тоже участвуют. Не забываем, что мы с вами ведем великую битву! От природы коням даны мощные ноги, и они отлично справляются с прыжками через препятствия. Так вот, шахматные кони не менее удивительны. Они даже могут перепрыгивать через фигуры — почти как настоящие! Ход коня — самый необычный из всех шахматных фигур. Конь может двигаться в любом направлении: вперед, назад, вправо, влево. Только делает он это с помощью прыжка через две клетки, а завершает свое движение поворотом на одну клетку в сторону. </a:t>
            </a:r>
            <a:endParaRPr lang="ru-RU" sz="2800" dirty="0">
              <a:latin typeface="Bahnschrift SemiBold Condensed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291" y="-3316788"/>
            <a:ext cx="8584572" cy="1145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96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0257" y="308008"/>
            <a:ext cx="565002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Bahnschrift SemiBold Condensed" panose="020B0502040204020203" pitchFamily="34" charset="0"/>
              </a:rPr>
              <a:t>Король</a:t>
            </a:r>
          </a:p>
          <a:p>
            <a:r>
              <a:rPr lang="ru-RU" sz="2800" dirty="0" smtClean="0">
                <a:latin typeface="Bahnschrift SemiBold Condensed" panose="020B0502040204020203" pitchFamily="34" charset="0"/>
              </a:rPr>
              <a:t>Король — главная фигура в шахматах. Главным его называют не просто так. Партия заканчивается, когда король оказывается в ловушке под названием мат. Выигрывает тот, кто первым поставил мат королю соперника. Поэтому вам следует оберегать своего короля. Фигура эта, конечно, великая, но двигается она медленно. Зато во все стороны: вперед, назад, вбок и наискосок. Но только на одну клетку за один ход. Вот такой вот вам монарх! Только не надо его ругать: свою силу и ловкость он отдал ферзю. </a:t>
            </a:r>
            <a:endParaRPr lang="ru-RU" sz="2800" dirty="0">
              <a:latin typeface="Bahnschrift SemiBold Condensed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858" y="-3949304"/>
            <a:ext cx="8990241" cy="11991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798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69406" y="2139689"/>
            <a:ext cx="9102291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>
              <a:latin typeface="Bahnschrift SemiBold Condensed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ahnschrift SemiBold Condensed" panose="020B0502040204020203" pitchFamily="34" charset="0"/>
              </a:rPr>
              <a:t>Некоторые с уверенностью заявляют, что шахматы появились в Индии где-то в VI веке н. э. Древний вариант шахмат назывался «ЧАТУРАНГА». Если рассматривать Индию в качестве прародительницы шахмат, стоит вспомнить известную легенду о радже и брамине. После многочисленных походов, побед и поражений властелин устал и загрустил. Раджа велел своими советникам и мудрецам придумать ему забаву, на что отвел 3 дня и ночи. Никто не смог удовлетворить его и заинтересовать, кроме скромного крестьянина, который принес доску с клеточками и деревянными фигурками. Когда раджа узнал условия игры, радости его не было границ.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Bahnschrift SemiBold Condensed" panose="020B0502040204020203" pitchFamily="34" charset="0"/>
              </a:rPr>
              <a:t>Корейская легенда. Когда-то 4500 лет назад прототипом современных шахмат стала игра, которую придумал грозный царь Месопотамии </a:t>
            </a:r>
            <a:r>
              <a:rPr lang="ru-RU" sz="2000" dirty="0" err="1" smtClean="0">
                <a:latin typeface="Bahnschrift SemiBold Condensed" panose="020B0502040204020203" pitchFamily="34" charset="0"/>
              </a:rPr>
              <a:t>Раван</a:t>
            </a:r>
            <a:r>
              <a:rPr lang="ru-RU" sz="2000" dirty="0" smtClean="0">
                <a:latin typeface="Bahnschrift SemiBold Condensed" panose="020B0502040204020203" pitchFamily="34" charset="0"/>
              </a:rPr>
              <a:t> для своей любимой жены </a:t>
            </a:r>
            <a:r>
              <a:rPr lang="ru-RU" sz="2000" dirty="0" err="1" smtClean="0">
                <a:latin typeface="Bahnschrift SemiBold Condensed" panose="020B0502040204020203" pitchFamily="34" charset="0"/>
              </a:rPr>
              <a:t>Мандодари</a:t>
            </a:r>
            <a:r>
              <a:rPr lang="ru-RU" sz="2000" dirty="0" smtClean="0">
                <a:latin typeface="Bahnschrift SemiBold Condensed" panose="020B0502040204020203" pitchFamily="34" charset="0"/>
              </a:rPr>
              <a:t>. Ему приходилось долгое время отсутствовать из-за многочисленных походов, поэтому его супруга часто грустила. Шахматы настолько заинтересовали всех жителей дворца, что они распространились по всему миру (Индия, Китай, Корея).</a:t>
            </a:r>
            <a:endParaRPr lang="ru-RU" sz="2000" dirty="0">
              <a:latin typeface="Bahnschrift SemiBold Condensed" panose="020B05020402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4261" y="308008"/>
            <a:ext cx="113674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Bahnschrift SemiBold Condensed" panose="020B0502040204020203" pitchFamily="34" charset="0"/>
              </a:rPr>
              <a:t>Шахматы - одна из самых древних и увлекательных игр. Она известна в любом уголке земного шара, поэтому в мире есть десятки ее вариаций. Шахматы давно являются видом спорта и искусства. Но где же находится ее родина и кто ее придумал? Однозначного и правдоподобного мнения до сих пор нет.</a:t>
            </a:r>
            <a:endParaRPr lang="ru-RU" sz="3200" dirty="0">
              <a:latin typeface="Bahnschrift SemiBold Condensed" panose="020B0502040204020203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74" y="4767986"/>
            <a:ext cx="2552732" cy="18391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475" y="1442206"/>
            <a:ext cx="3328314" cy="4439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232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9272" y="798897"/>
            <a:ext cx="1107867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>
                <a:latin typeface="Bahnschrift SemiBold Condensed" panose="020B0502040204020203" pitchFamily="34" charset="0"/>
              </a:rPr>
              <a:t>В разных странах эта игра имеет свое название: </a:t>
            </a:r>
          </a:p>
          <a:p>
            <a:pPr algn="just"/>
            <a:r>
              <a:rPr lang="ru-RU" sz="4000" dirty="0" smtClean="0">
                <a:latin typeface="Bahnschrift SemiBold Condensed" panose="020B0502040204020203" pitchFamily="34" charset="0"/>
              </a:rPr>
              <a:t>в Англии – </a:t>
            </a:r>
            <a:r>
              <a:rPr lang="ru-RU" sz="4000" dirty="0" err="1" smtClean="0">
                <a:latin typeface="Bahnschrift SemiBold Condensed" panose="020B0502040204020203" pitchFamily="34" charset="0"/>
              </a:rPr>
              <a:t>чесс</a:t>
            </a:r>
            <a:r>
              <a:rPr lang="ru-RU" sz="4000" dirty="0" smtClean="0">
                <a:latin typeface="Bahnschrift SemiBold Condensed" panose="020B0502040204020203" pitchFamily="34" charset="0"/>
              </a:rPr>
              <a:t> (</a:t>
            </a:r>
            <a:r>
              <a:rPr lang="ru-RU" sz="4000" dirty="0" err="1" smtClean="0">
                <a:latin typeface="Bahnschrift SemiBold Condensed" panose="020B0502040204020203" pitchFamily="34" charset="0"/>
              </a:rPr>
              <a:t>chess</a:t>
            </a:r>
            <a:r>
              <a:rPr lang="ru-RU" sz="4000" dirty="0" smtClean="0">
                <a:latin typeface="Bahnschrift SemiBold Condensed" panose="020B0502040204020203" pitchFamily="34" charset="0"/>
              </a:rPr>
              <a:t>), </a:t>
            </a:r>
          </a:p>
          <a:p>
            <a:pPr algn="just"/>
            <a:r>
              <a:rPr lang="ru-RU" sz="4000" dirty="0" smtClean="0">
                <a:latin typeface="Bahnschrift SemiBold Condensed" panose="020B0502040204020203" pitchFamily="34" charset="0"/>
              </a:rPr>
              <a:t>в Испании – </a:t>
            </a:r>
            <a:r>
              <a:rPr lang="ru-RU" sz="4000" dirty="0" err="1" smtClean="0">
                <a:latin typeface="Bahnschrift SemiBold Condensed" panose="020B0502040204020203" pitchFamily="34" charset="0"/>
              </a:rPr>
              <a:t>ахедрес</a:t>
            </a:r>
            <a:r>
              <a:rPr lang="ru-RU" sz="4000" dirty="0" smtClean="0">
                <a:latin typeface="Bahnschrift SemiBold Condensed" panose="020B0502040204020203" pitchFamily="34" charset="0"/>
              </a:rPr>
              <a:t> (</a:t>
            </a:r>
            <a:r>
              <a:rPr lang="ru-RU" sz="4000" dirty="0" err="1" smtClean="0">
                <a:latin typeface="Bahnschrift SemiBold Condensed" panose="020B0502040204020203" pitchFamily="34" charset="0"/>
              </a:rPr>
              <a:t>el</a:t>
            </a:r>
            <a:r>
              <a:rPr lang="ru-RU" sz="4000" dirty="0" smtClean="0">
                <a:latin typeface="Bahnschrift SemiBold Condensed" panose="020B0502040204020203" pitchFamily="34" charset="0"/>
              </a:rPr>
              <a:t> </a:t>
            </a:r>
            <a:r>
              <a:rPr lang="ru-RU" sz="4000" dirty="0" err="1" smtClean="0">
                <a:latin typeface="Bahnschrift SemiBold Condensed" panose="020B0502040204020203" pitchFamily="34" charset="0"/>
              </a:rPr>
              <a:t>axedres</a:t>
            </a:r>
            <a:r>
              <a:rPr lang="ru-RU" sz="4000" dirty="0" smtClean="0">
                <a:latin typeface="Bahnschrift SemiBold Condensed" panose="020B0502040204020203" pitchFamily="34" charset="0"/>
              </a:rPr>
              <a:t>), </a:t>
            </a:r>
          </a:p>
          <a:p>
            <a:pPr algn="just"/>
            <a:r>
              <a:rPr lang="ru-RU" sz="4000" dirty="0" smtClean="0">
                <a:latin typeface="Bahnschrift SemiBold Condensed" panose="020B0502040204020203" pitchFamily="34" charset="0"/>
              </a:rPr>
              <a:t>в Германии – шах (</a:t>
            </a:r>
            <a:r>
              <a:rPr lang="ru-RU" sz="4000" dirty="0" err="1" smtClean="0">
                <a:latin typeface="Bahnschrift SemiBold Condensed" panose="020B0502040204020203" pitchFamily="34" charset="0"/>
              </a:rPr>
              <a:t>Schach</a:t>
            </a:r>
            <a:r>
              <a:rPr lang="ru-RU" sz="4000" dirty="0" smtClean="0">
                <a:latin typeface="Bahnschrift SemiBold Condensed" panose="020B0502040204020203" pitchFamily="34" charset="0"/>
              </a:rPr>
              <a:t>), </a:t>
            </a:r>
          </a:p>
          <a:p>
            <a:pPr algn="just"/>
            <a:r>
              <a:rPr lang="ru-RU" sz="4000" dirty="0" smtClean="0">
                <a:latin typeface="Bahnschrift SemiBold Condensed" panose="020B0502040204020203" pitchFamily="34" charset="0"/>
              </a:rPr>
              <a:t>во Франции – </a:t>
            </a:r>
            <a:r>
              <a:rPr lang="ru-RU" sz="4000" dirty="0" err="1" smtClean="0">
                <a:latin typeface="Bahnschrift SemiBold Condensed" panose="020B0502040204020203" pitchFamily="34" charset="0"/>
              </a:rPr>
              <a:t>эшек</a:t>
            </a:r>
            <a:r>
              <a:rPr lang="ru-RU" sz="4000" dirty="0" smtClean="0">
                <a:latin typeface="Bahnschrift SemiBold Condensed" panose="020B0502040204020203" pitchFamily="34" charset="0"/>
              </a:rPr>
              <a:t> (</a:t>
            </a:r>
            <a:r>
              <a:rPr lang="ru-RU" sz="4000" dirty="0" err="1" smtClean="0">
                <a:latin typeface="Bahnschrift SemiBold Condensed" panose="020B0502040204020203" pitchFamily="34" charset="0"/>
              </a:rPr>
              <a:t>echecs</a:t>
            </a:r>
            <a:r>
              <a:rPr lang="ru-RU" sz="4000" dirty="0" smtClean="0">
                <a:latin typeface="Bahnschrift SemiBold Condensed" panose="020B0502040204020203" pitchFamily="34" charset="0"/>
              </a:rPr>
              <a:t>). </a:t>
            </a:r>
          </a:p>
          <a:p>
            <a:pPr algn="just"/>
            <a:r>
              <a:rPr lang="ru-RU" sz="4000" dirty="0" smtClean="0">
                <a:latin typeface="Bahnschrift SemiBold Condensed" panose="020B0502040204020203" pitchFamily="34" charset="0"/>
              </a:rPr>
              <a:t>Русское название берёт начало из персидского языка: «шах» и «мат», что значит  «властитель умер».</a:t>
            </a:r>
            <a:endParaRPr lang="ru-RU" sz="40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622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4754" y="442762"/>
            <a:ext cx="1165619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Bahnschrift SemiBold Condensed" panose="020B0502040204020203" pitchFamily="34" charset="0"/>
              </a:rPr>
              <a:t>Шахматы в современном мире</a:t>
            </a:r>
          </a:p>
          <a:p>
            <a:endParaRPr lang="ru-RU" sz="4000" dirty="0" smtClean="0">
              <a:latin typeface="Bahnschrift SemiBold Condensed" panose="020B0502040204020203" pitchFamily="34" charset="0"/>
            </a:endParaRPr>
          </a:p>
          <a:p>
            <a:r>
              <a:rPr lang="ru-RU" sz="2400" dirty="0" smtClean="0">
                <a:latin typeface="Bahnschrift SemiBold Condensed" panose="020B0502040204020203" pitchFamily="34" charset="0"/>
              </a:rPr>
              <a:t>Несмотря на то что шахматы были популярной игрой, до конца XIX века Россия заметно отставала по уровню развития шахмат от Англии, Франции, Германии. Первый русский шахматный клуб открылся в Петербурге лишь в 1853 году, а первый российский шахматный журнал увидел свет в 1859 году.</a:t>
            </a:r>
          </a:p>
          <a:p>
            <a:endParaRPr lang="ru-RU" sz="2400" dirty="0" smtClean="0">
              <a:latin typeface="Bahnschrift SemiBold Condensed" panose="020B0502040204020203" pitchFamily="34" charset="0"/>
            </a:endParaRPr>
          </a:p>
          <a:p>
            <a:r>
              <a:rPr lang="ru-RU" sz="2400" dirty="0" smtClean="0">
                <a:latin typeface="Bahnschrift SemiBold Condensed" panose="020B0502040204020203" pitchFamily="34" charset="0"/>
              </a:rPr>
              <a:t>Ситуация изменилась в начале XX века, когда было основано возникшее из частного кружка Петербургское шахматное собрание, деятельность которого по популяризации шахмат оказалась весьма плодотворной.</a:t>
            </a:r>
          </a:p>
          <a:p>
            <a:endParaRPr lang="ru-RU" sz="2400" dirty="0" smtClean="0">
              <a:latin typeface="Bahnschrift SemiBold Condensed" panose="020B0502040204020203" pitchFamily="34" charset="0"/>
            </a:endParaRPr>
          </a:p>
          <a:p>
            <a:r>
              <a:rPr lang="ru-RU" sz="2400" dirty="0" smtClean="0">
                <a:latin typeface="Bahnschrift SemiBold Condensed" panose="020B0502040204020203" pitchFamily="34" charset="0"/>
              </a:rPr>
              <a:t>Клуб проводил профессиональные и любительские турниры, товарищеские встречи между сборными Москвы и Петербурга, сеансы одновременной игры, издавал специальную литературу. В стенах Собрания размещалась самая богатая в стране шахматная библиотека.</a:t>
            </a:r>
            <a:endParaRPr lang="ru-RU" sz="2400" dirty="0"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929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85962" y="163629"/>
            <a:ext cx="7690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Bahnschrift SemiBold Condensed" panose="020B0502040204020203" pitchFamily="34" charset="0"/>
              </a:rPr>
              <a:t>Шахматные фигуры</a:t>
            </a:r>
            <a:endParaRPr lang="ru-RU" sz="5400" dirty="0">
              <a:latin typeface="Bahnschrift SemiBold Condensed" panose="020B0502040204020203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771" y="-4960004"/>
            <a:ext cx="9067244" cy="120939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97908" y="4369869"/>
            <a:ext cx="1328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Condensed" panose="020B0502040204020203" pitchFamily="34" charset="0"/>
              </a:rPr>
              <a:t>ПЕШКА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Condensed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10043" y="4369869"/>
            <a:ext cx="1015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Condensed" panose="020B0502040204020203" pitchFamily="34" charset="0"/>
              </a:rPr>
              <a:t>КОНЬ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Condensed" panose="020B050204020402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73503" y="4360243"/>
            <a:ext cx="943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Condensed" panose="020B0502040204020203" pitchFamily="34" charset="0"/>
              </a:rPr>
              <a:t>СЛОН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Condensed" panose="020B05020402040202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49192" y="4369869"/>
            <a:ext cx="1154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Condensed" panose="020B0502040204020203" pitchFamily="34" charset="0"/>
              </a:rPr>
              <a:t>ЛАДЬЯ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Condensed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29959" y="4369869"/>
            <a:ext cx="1309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Condensed" panose="020B0502040204020203" pitchFamily="34" charset="0"/>
              </a:rPr>
              <a:t>ФЕРЗЬ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Condensed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41772" y="4369869"/>
            <a:ext cx="13796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SemiBold Condensed" panose="020B0502040204020203" pitchFamily="34" charset="0"/>
              </a:rPr>
              <a:t>КОРОЛЬ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 SemiBold Condensed" panose="020B050204020402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17482" y="5144192"/>
            <a:ext cx="1018352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Bahnschrift SemiBold Condensed" panose="020B0502040204020203" pitchFamily="34" charset="0"/>
              </a:rPr>
              <a:t>Шахматных фигур у каждого игрока – 16.</a:t>
            </a:r>
          </a:p>
          <a:p>
            <a:r>
              <a:rPr lang="ru-RU" sz="2000" dirty="0" smtClean="0">
                <a:latin typeface="Bahnschrift SemiBold Condensed" panose="020B0502040204020203" pitchFamily="34" charset="0"/>
              </a:rPr>
              <a:t>Игру начинают белые фигуры.</a:t>
            </a:r>
          </a:p>
          <a:p>
            <a:r>
              <a:rPr lang="ru-RU" sz="2000" dirty="0" smtClean="0">
                <a:latin typeface="Bahnschrift SemiBold Condensed" panose="020B0502040204020203" pitchFamily="34" charset="0"/>
              </a:rPr>
              <a:t>Ходы делают поочередно, по 1 фигуре за ход.</a:t>
            </a:r>
          </a:p>
          <a:p>
            <a:r>
              <a:rPr lang="ru-RU" sz="2000" dirty="0" smtClean="0">
                <a:latin typeface="Bahnschrift SemiBold Condensed" panose="020B0502040204020203" pitchFamily="34" charset="0"/>
              </a:rPr>
              <a:t>У каждой фигуры свои правила хода.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00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0631" y="462013"/>
            <a:ext cx="676656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Bahnschrift SemiBold Condensed" panose="020B0502040204020203" pitchFamily="34" charset="0"/>
              </a:rPr>
              <a:t>Пешка</a:t>
            </a:r>
          </a:p>
          <a:p>
            <a:r>
              <a:rPr lang="ru-RU" sz="2800" dirty="0" smtClean="0">
                <a:latin typeface="Bahnschrift SemiBold Condensed" panose="020B0502040204020203" pitchFamily="34" charset="0"/>
              </a:rPr>
              <a:t>Пешка — самая маленькая фигура, но нельзя ее недооценивать. Это смелый боец, который первым рвется в бой. Пешка может двигаться только вперед и только на одну клетку. Но если она стоит в своем домике (на начальной позиции), то может выбрать — сходить на одну клетку вперед или сделать стремительный рывок на две клетки вперед. После этого пешка продолжает двигаться как обычно.</a:t>
            </a:r>
          </a:p>
          <a:p>
            <a:r>
              <a:rPr lang="ru-RU" sz="2800" dirty="0" smtClean="0">
                <a:latin typeface="Bahnschrift SemiBold Condensed" panose="020B0502040204020203" pitchFamily="34" charset="0"/>
              </a:rPr>
              <a:t>А вот и главный секрет этого маленького и хитрого воина. Как только пешка дошла до противоположного края доски, она может превратиться в одну из фигур: ферзя, ладью, слона или коня. </a:t>
            </a:r>
            <a:endParaRPr lang="ru-RU" sz="2800" dirty="0">
              <a:latin typeface="Bahnschrift SemiBold Condensed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705" y="1237967"/>
            <a:ext cx="6448926" cy="378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100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9133" y="221382"/>
            <a:ext cx="6015789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Bahnschrift SemiBold Condensed" panose="020B0502040204020203" pitchFamily="34" charset="0"/>
              </a:rPr>
              <a:t>Слон</a:t>
            </a:r>
          </a:p>
          <a:p>
            <a:r>
              <a:rPr lang="ru-RU" sz="2800" dirty="0" smtClean="0">
                <a:latin typeface="Bahnschrift SemiBold Condensed" panose="020B0502040204020203" pitchFamily="34" charset="0"/>
              </a:rPr>
              <a:t>Шахматный слон совсем не похож на слона, которого мы привыкли видеть в зоопарке, да и весит поменьше. Но бегать этот слон все же умеет, только по шахматной доске. В партии у вас есть два слона, и они отличаются друг от друга. Один может ходить только по полям белого цвета — такой слон называется </a:t>
            </a:r>
            <a:r>
              <a:rPr lang="ru-RU" sz="2800" dirty="0" err="1" smtClean="0">
                <a:latin typeface="Bahnschrift SemiBold Condensed" panose="020B0502040204020203" pitchFamily="34" charset="0"/>
              </a:rPr>
              <a:t>белопольным</a:t>
            </a:r>
            <a:r>
              <a:rPr lang="ru-RU" sz="2800" dirty="0" smtClean="0">
                <a:latin typeface="Bahnschrift SemiBold Condensed" panose="020B0502040204020203" pitchFamily="34" charset="0"/>
              </a:rPr>
              <a:t>. Другой слон ходит только по полям черного цвета и называется </a:t>
            </a:r>
            <a:r>
              <a:rPr lang="ru-RU" sz="2800" dirty="0" err="1" smtClean="0">
                <a:latin typeface="Bahnschrift SemiBold Condensed" panose="020B0502040204020203" pitchFamily="34" charset="0"/>
              </a:rPr>
              <a:t>чернопольным</a:t>
            </a:r>
            <a:r>
              <a:rPr lang="ru-RU" sz="2800" dirty="0" smtClean="0">
                <a:latin typeface="Bahnschrift SemiBold Condensed" panose="020B0502040204020203" pitchFamily="34" charset="0"/>
              </a:rPr>
              <a:t>. Слоны перемещаются по доске в любую сторону и на любое расстояние наискосок по полям одного цвета. Линии перемещения слона еще называют диагональю. </a:t>
            </a:r>
            <a:endParaRPr lang="ru-RU" sz="2800" dirty="0">
              <a:latin typeface="Bahnschrift SemiBold Condensed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440" y="-2669838"/>
            <a:ext cx="9808143" cy="12203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834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9507" y="202130"/>
            <a:ext cx="660293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Bahnschrift SemiBold Condensed" panose="020B0502040204020203" pitchFamily="34" charset="0"/>
              </a:rPr>
              <a:t>Ладья</a:t>
            </a:r>
          </a:p>
          <a:p>
            <a:r>
              <a:rPr lang="ru-RU" sz="2800" dirty="0" smtClean="0">
                <a:latin typeface="Bahnschrift SemiBold Condensed" panose="020B0502040204020203" pitchFamily="34" charset="0"/>
              </a:rPr>
              <a:t>Ладья — это фигура, которая напоминает крепостную башню. Давным-давно ладьи были не просто фигурами на шахматной доске, а большими лодками, с помощью которых люди бороздили моря и океаны. Но шахматам больше 2000 лет, некоторые фигуры поменяли свой внешний облик и назначение, и ладья уже не похожа на лодку. Ладья — очень мобильная фигура. Она может двигаться в любом направлении по прямым линиям: вперед, назад, вправо, влево на любое количество клеток. Прямые линии, которые идут слева направо, называются горизонталями. Прямые линии, расположенные сверху вниз, называются вертикалями.</a:t>
            </a:r>
            <a:endParaRPr lang="ru-RU" sz="2800" dirty="0">
              <a:latin typeface="Bahnschrift SemiBold Condensed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848" y="-2285566"/>
            <a:ext cx="8168640" cy="10895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408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1379" y="243512"/>
            <a:ext cx="6708809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Bahnschrift SemiBold Condensed" panose="020B0502040204020203" pitchFamily="34" charset="0"/>
              </a:rPr>
              <a:t>Ферзь</a:t>
            </a:r>
          </a:p>
          <a:p>
            <a:r>
              <a:rPr lang="ru-RU" sz="2400" dirty="0" smtClean="0">
                <a:latin typeface="Bahnschrift SemiBold Condensed" panose="020B0502040204020203" pitchFamily="34" charset="0"/>
              </a:rPr>
              <a:t>Итак, мы перешли к изучению самой сильной фигуры в шахматах — ферзя. Ферзя в некоторых странах именуют королевой (по-английски </a:t>
            </a:r>
            <a:r>
              <a:rPr lang="ru-RU" sz="2400" dirty="0" err="1" smtClean="0">
                <a:latin typeface="Bahnschrift SemiBold Condensed" panose="020B0502040204020203" pitchFamily="34" charset="0"/>
              </a:rPr>
              <a:t>queen</a:t>
            </a:r>
            <a:r>
              <a:rPr lang="ru-RU" sz="2400" dirty="0" smtClean="0">
                <a:latin typeface="Bahnschrift SemiBold Condensed" panose="020B0502040204020203" pitchFamily="34" charset="0"/>
              </a:rPr>
              <a:t>). Например, в названии популярного шахматного сериала «Ход королевы» (</a:t>
            </a:r>
            <a:r>
              <a:rPr lang="ru-RU" sz="2400" dirty="0" err="1" smtClean="0">
                <a:latin typeface="Bahnschrift SemiBold Condensed" panose="020B0502040204020203" pitchFamily="34" charset="0"/>
              </a:rPr>
              <a:t>Queen’s</a:t>
            </a:r>
            <a:r>
              <a:rPr lang="ru-RU" sz="2400" dirty="0" smtClean="0">
                <a:latin typeface="Bahnschrift SemiBold Condensed" panose="020B0502040204020203" pitchFamily="34" charset="0"/>
              </a:rPr>
              <a:t> </a:t>
            </a:r>
            <a:r>
              <a:rPr lang="ru-RU" sz="2400" dirty="0" err="1" smtClean="0">
                <a:latin typeface="Bahnschrift SemiBold Condensed" panose="020B0502040204020203" pitchFamily="34" charset="0"/>
              </a:rPr>
              <a:t>gambit</a:t>
            </a:r>
            <a:r>
              <a:rPr lang="ru-RU" sz="2400" dirty="0" smtClean="0">
                <a:latin typeface="Bahnschrift SemiBold Condensed" panose="020B0502040204020203" pitchFamily="34" charset="0"/>
              </a:rPr>
              <a:t>). Но к нам эта фигура пришла со своей историей и именем </a:t>
            </a:r>
            <a:r>
              <a:rPr lang="ru-RU" sz="2400" dirty="0" err="1" smtClean="0">
                <a:latin typeface="Bahnschrift SemiBold Condensed" panose="020B0502040204020203" pitchFamily="34" charset="0"/>
              </a:rPr>
              <a:t>färz</a:t>
            </a:r>
            <a:r>
              <a:rPr lang="ru-RU" sz="2400" dirty="0" smtClean="0">
                <a:latin typeface="Bahnschrift SemiBold Condensed" panose="020B0502040204020203" pitchFamily="34" charset="0"/>
              </a:rPr>
              <a:t> из Турции, поэтому будем называть ее просто и благородно — ферзь. Ферзь сочетает в себе ходы двух других фигур — ладьи и слона. Это значит, что он может двигаться в любом направлении на любое расстояние по прямым линиям (вертикалям и горизонталям) и по диагоналям. Только, в отличие от слона, ферзь не привязан к диагоналям лишь одного цвета. Если ферзь стоит на черном поле — ему доступны черные диагонали, если на белом поле — белые диагонали. Ферзь — самый сильный воин во всей шахматной армии. Эту фигуру часто используют для заключительной атаки на вражеского короля. </a:t>
            </a:r>
            <a:endParaRPr lang="ru-RU" sz="2400" dirty="0">
              <a:latin typeface="Bahnschrift SemiBold Condensed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30" y="-133942"/>
            <a:ext cx="11325679" cy="6642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1642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1136</Words>
  <Application>Microsoft Office PowerPoint</Application>
  <PresentationFormat>Широкоэкранный</PresentationFormat>
  <Paragraphs>43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Bahnschrift SemiBold</vt:lpstr>
      <vt:lpstr>Bahnschrift SemiBold Condensed</vt:lpstr>
      <vt:lpstr>Calibri</vt:lpstr>
      <vt:lpstr>Calibri Light</vt:lpstr>
      <vt:lpstr>Тема Office</vt:lpstr>
      <vt:lpstr>История шахмат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шахмат</dc:title>
  <dc:creator>Natali</dc:creator>
  <cp:lastModifiedBy>Natali</cp:lastModifiedBy>
  <cp:revision>13</cp:revision>
  <dcterms:created xsi:type="dcterms:W3CDTF">2022-12-05T14:33:36Z</dcterms:created>
  <dcterms:modified xsi:type="dcterms:W3CDTF">2022-12-08T17:41:49Z</dcterms:modified>
</cp:coreProperties>
</file>