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6" r:id="rId4"/>
    <p:sldId id="270" r:id="rId5"/>
    <p:sldId id="273" r:id="rId6"/>
    <p:sldId id="282" r:id="rId7"/>
    <p:sldId id="277" r:id="rId8"/>
    <p:sldId id="285" r:id="rId9"/>
    <p:sldId id="292" r:id="rId10"/>
    <p:sldId id="287" r:id="rId11"/>
    <p:sldId id="291" r:id="rId12"/>
    <p:sldId id="276" r:id="rId13"/>
    <p:sldId id="271" r:id="rId14"/>
    <p:sldId id="290" r:id="rId15"/>
    <p:sldId id="275" r:id="rId16"/>
    <p:sldId id="280" r:id="rId17"/>
    <p:sldId id="286" r:id="rId18"/>
    <p:sldId id="289" r:id="rId19"/>
    <p:sldId id="25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1.xml.rels><?xml version="1.0" encoding="UTF-8" standalone="yes" ?><Relationships xmlns="http://schemas.openxmlformats.org/package/2006/relationships"><Relationship Id="rId3" Target="../media/image21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23.jpeg" Type="http://schemas.openxmlformats.org/officeDocument/2006/relationships/image"/><Relationship Id="rId4" Target="../media/image22.jpe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3" Target="../media/image24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5.jpeg" Type="http://schemas.openxmlformats.org/officeDocument/2006/relationships/image"/></Relationships>
</file>

<file path=ppt/slides/_rels/slide13.xml.rels><?xml version="1.0" encoding="UTF-8" standalone="yes" ?><Relationships xmlns="http://schemas.openxmlformats.org/package/2006/relationships"><Relationship Id="rId3" Target="../media/image26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28.jpeg" Type="http://schemas.openxmlformats.org/officeDocument/2006/relationships/image"/><Relationship Id="rId4" Target="../media/image27.jpeg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8" Target="../media/image34.jpeg" Type="http://schemas.openxmlformats.org/officeDocument/2006/relationships/image"/><Relationship Id="rId3" Target="../media/image29.jpeg" Type="http://schemas.openxmlformats.org/officeDocument/2006/relationships/image"/><Relationship Id="rId7" Target="../media/image33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32.jpeg" Type="http://schemas.openxmlformats.org/officeDocument/2006/relationships/image"/><Relationship Id="rId5" Target="../media/image31.jpeg" Type="http://schemas.openxmlformats.org/officeDocument/2006/relationships/image"/><Relationship Id="rId4" Target="../media/image30.jpeg" Type="http://schemas.openxmlformats.org/officeDocument/2006/relationships/image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 ?><Relationships xmlns="http://schemas.openxmlformats.org/package/2006/relationships"><Relationship Id="rId8" Target="../media/image45.jpeg" Type="http://schemas.openxmlformats.org/officeDocument/2006/relationships/image"/><Relationship Id="rId3" Target="../media/image40.jpeg" Type="http://schemas.openxmlformats.org/officeDocument/2006/relationships/image"/><Relationship Id="rId7" Target="../media/image44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43.jpeg" Type="http://schemas.openxmlformats.org/officeDocument/2006/relationships/image"/><Relationship Id="rId5" Target="../media/image42.jpeg" Type="http://schemas.openxmlformats.org/officeDocument/2006/relationships/image"/><Relationship Id="rId4" Target="../media/image41.jpeg" Type="http://schemas.openxmlformats.org/officeDocument/2006/relationships/image"/></Relationships>
</file>

<file path=ppt/slides/_rels/slide18.xml.rels><?xml version="1.0" encoding="UTF-8" standalone="yes" ?><Relationships xmlns="http://schemas.openxmlformats.org/package/2006/relationships"><Relationship Id="rId3" Target="../media/image46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48.jpeg" Type="http://schemas.openxmlformats.org/officeDocument/2006/relationships/image"/><Relationship Id="rId4" Target="../media/image47.jpeg" Type="http://schemas.openxmlformats.org/officeDocument/2006/relationships/image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3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8" Target="../media/image11.jpeg" Type="http://schemas.openxmlformats.org/officeDocument/2006/relationships/image"/><Relationship Id="rId3" Target="../media/image6.jpeg" Type="http://schemas.openxmlformats.org/officeDocument/2006/relationships/image"/><Relationship Id="rId7" Target="../media/image10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9.jpeg" Type="http://schemas.openxmlformats.org/officeDocument/2006/relationships/image"/><Relationship Id="rId5" Target="../media/image8.jpeg" Type="http://schemas.openxmlformats.org/officeDocument/2006/relationships/image"/><Relationship Id="rId4" Target="../media/image7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8" Target="../media/image17.jpeg" Type="http://schemas.openxmlformats.org/officeDocument/2006/relationships/image"/><Relationship Id="rId3" Target="../media/image12.jpeg" Type="http://schemas.openxmlformats.org/officeDocument/2006/relationships/image"/><Relationship Id="rId7" Target="../media/image16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15.jpeg" Type="http://schemas.openxmlformats.org/officeDocument/2006/relationships/image"/><Relationship Id="rId5" Target="../media/image14.jpeg" Type="http://schemas.openxmlformats.org/officeDocument/2006/relationships/image"/><Relationship Id="rId4" Target="../media/image13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humb.ac-illust.com/85/859b0e241d17d978875dc7c0004b46d1_t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24" y="41830"/>
            <a:ext cx="9153192" cy="6816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1628800"/>
            <a:ext cx="784887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B05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5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КИСОНЬКА – 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5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МУРЫСОНЬКА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0"/>
            <a:ext cx="8208912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algn="ctr"/>
            <a:endParaRPr lang="ru-RU" sz="3200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algn="ctr">
              <a:spcAft>
                <a:spcPts val="600"/>
              </a:spcAft>
            </a:pPr>
            <a:r>
              <a:rPr lang="ru-RU" sz="3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Познавательно-игровой проект </a:t>
            </a:r>
          </a:p>
          <a:p>
            <a:pPr algn="ctr">
              <a:spcAft>
                <a:spcPts val="600"/>
              </a:spcAft>
            </a:pPr>
            <a:r>
              <a:rPr lang="ru-RU" sz="3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в </a:t>
            </a:r>
            <a:r>
              <a:rPr lang="ru-RU" sz="3200" dirty="0">
                <a:solidFill>
                  <a:srgbClr val="00B050"/>
                </a:solidFill>
                <a:latin typeface="Comic Sans MS" panose="030F0702030302020204" pitchFamily="66" charset="0"/>
              </a:rPr>
              <a:t>1 младшая </a:t>
            </a:r>
            <a:r>
              <a:rPr lang="ru-RU" sz="3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группе</a:t>
            </a:r>
            <a:endParaRPr lang="ru-RU" sz="3200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endParaRPr lang="ru-RU" sz="32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4221088"/>
            <a:ext cx="77768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b="1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algn="r"/>
            <a:endParaRPr lang="ru-RU" b="1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algn="r"/>
            <a:endParaRPr lang="ru-RU" b="1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algn="r"/>
            <a:r>
              <a:rPr lang="ru-RU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Воспитатель: </a:t>
            </a:r>
            <a:r>
              <a:rPr lang="ru-RU" b="1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О.В.Шатайло</a:t>
            </a:r>
            <a:endParaRPr lang="ru-RU" b="1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endParaRPr lang="ru-RU" b="1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2022 год</a:t>
            </a:r>
            <a:endParaRPr lang="ru-RU" b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21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humb.ac-illust.com/85/859b0e241d17d978875dc7c0004b46d1_t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24" y="41830"/>
            <a:ext cx="9153192" cy="6816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93852" y="908719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5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РЕАЛИЗАЦИЯ ПРОЕКТА</a:t>
            </a:r>
            <a:endParaRPr lang="ru-RU" sz="2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B05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51720" y="1370385"/>
            <a:ext cx="42525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B050"/>
                </a:solidFill>
                <a:latin typeface="Comic Sans MS" panose="030F0702030302020204" pitchFamily="66" charset="0"/>
              </a:rPr>
              <a:t>Конструирование «Кошкин дом»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03" y="1746422"/>
            <a:ext cx="3840000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0080" y="2996952"/>
            <a:ext cx="3840000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844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humb.ac-illust.com/85/859b0e241d17d978875dc7c0004b46d1_t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24" y="41830"/>
            <a:ext cx="9153192" cy="6816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98343" y="902051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5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РЕАЛИЗАЦИЯ ПРОЕКТА</a:t>
            </a:r>
            <a:endParaRPr lang="ru-RU" sz="2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B05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484784"/>
            <a:ext cx="7920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Малоподвижная игра </a:t>
            </a:r>
            <a:r>
              <a:rPr lang="ru-RU" i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«Прятки с котенком»</a:t>
            </a:r>
            <a:endParaRPr lang="ru-RU" i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009915"/>
            <a:ext cx="2160000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8983" y="2636912"/>
            <a:ext cx="2160000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348880"/>
            <a:ext cx="2160000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024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humb.ac-illust.com/85/859b0e241d17d978875dc7c0004b46d1_t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24" y="41830"/>
            <a:ext cx="9153192" cy="6816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1640" y="908720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5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РЕАЛИЗАЦИЯ ПРОЕКТА</a:t>
            </a:r>
            <a:endParaRPr lang="ru-RU" sz="2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B05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1370385"/>
            <a:ext cx="66967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00B050"/>
                </a:solidFill>
                <a:latin typeface="Comic Sans MS" panose="030F0702030302020204" pitchFamily="66" charset="0"/>
              </a:rPr>
              <a:t>Просмотр мультфильма «</a:t>
            </a:r>
            <a:r>
              <a:rPr lang="ru-RU" i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Кто сказал</a:t>
            </a:r>
            <a:r>
              <a:rPr lang="ru-RU" i="1" dirty="0">
                <a:solidFill>
                  <a:srgbClr val="00B050"/>
                </a:solidFill>
                <a:latin typeface="Comic Sans MS" panose="030F0702030302020204" pitchFamily="66" charset="0"/>
              </a:rPr>
              <a:t>: «Мяу</a:t>
            </a:r>
            <a:r>
              <a:rPr lang="ru-RU" i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»?</a:t>
            </a:r>
            <a:endParaRPr lang="ru-RU" i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16832"/>
            <a:ext cx="3600000" cy="27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708920"/>
            <a:ext cx="3600000" cy="27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6363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humb.ac-illust.com/85/859b0e241d17d978875dc7c0004b46d1_t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24" y="41830"/>
            <a:ext cx="9153192" cy="6816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40316" y="908720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5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РЕАЛИЗАЦИЯ ПРОЕКТА</a:t>
            </a:r>
            <a:endParaRPr lang="ru-RU" sz="2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B05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620688"/>
            <a:ext cx="76328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i="1" dirty="0" smtClean="0">
              <a:solidFill>
                <a:srgbClr val="00B050"/>
              </a:solidFill>
            </a:endParaRPr>
          </a:p>
          <a:p>
            <a:pPr algn="ctr"/>
            <a:endParaRPr lang="ru-RU" b="1" i="1" dirty="0" smtClean="0">
              <a:solidFill>
                <a:srgbClr val="00B050"/>
              </a:solidFill>
            </a:endParaRPr>
          </a:p>
          <a:p>
            <a:pPr algn="ctr"/>
            <a:r>
              <a:rPr lang="ru-RU" b="1" i="1" dirty="0" smtClean="0">
                <a:solidFill>
                  <a:srgbClr val="00B050"/>
                </a:solidFill>
              </a:rPr>
              <a:t>Рисование  </a:t>
            </a:r>
            <a:r>
              <a:rPr lang="ru-RU" b="1" i="1" dirty="0" smtClean="0">
                <a:solidFill>
                  <a:srgbClr val="00B050"/>
                </a:solidFill>
              </a:rPr>
              <a:t>«Кошка» (дорисуем </a:t>
            </a:r>
            <a:r>
              <a:rPr lang="ru-RU" b="1" i="1" dirty="0">
                <a:solidFill>
                  <a:srgbClr val="00B050"/>
                </a:solidFill>
              </a:rPr>
              <a:t>кошке хвост)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80543"/>
            <a:ext cx="2160000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142" y="1953846"/>
            <a:ext cx="2700000" cy="36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0956" y="2924944"/>
            <a:ext cx="2160000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296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thumb.ac-illust.com/85/859b0e241d17d978875dc7c0004b46d1_t.jpeg" id="1026" name="Picture 2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24" y="0"/>
            <a:ext cx="9153192" cy="6816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1640" y="908720"/>
            <a:ext cx="5760640" cy="46166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2400" u="sng">
                <a:solidFill>
                  <a:srgbClr val="00B050"/>
                </a:solidFill>
                <a:latin charset="0" panose="030F0702030302020204" pitchFamily="66" typeface="Comic Sans MS"/>
              </a:rPr>
              <a:t>РЕАЛИЗАЦИЯ ПРОЕКТА</a:t>
            </a:r>
            <a:endParaRPr b="1" dirty="0" lang="ru-RU" sz="2400" u="sng">
              <a:solidFill>
                <a:srgbClr val="00B050"/>
              </a:solidFill>
              <a:latin charset="0" panose="030F0702030302020204" pitchFamily="66" typeface="Comic Sans M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1268760"/>
            <a:ext cx="5310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i="1" lang="ru-RU">
                <a:solidFill>
                  <a:srgbClr val="00B050"/>
                </a:solidFill>
              </a:rPr>
              <a:t>Рисование  </a:t>
            </a:r>
            <a:r>
              <a:rPr b="1" dirty="0" i="1" lang="ru-RU" smtClean="0">
                <a:solidFill>
                  <a:srgbClr val="00B050"/>
                </a:solidFill>
              </a:rPr>
              <a:t>«Кошка» (дорисуем </a:t>
            </a:r>
            <a:r>
              <a:rPr b="1" dirty="0" i="1" lang="ru-RU">
                <a:solidFill>
                  <a:srgbClr val="00B050"/>
                </a:solidFill>
              </a:rPr>
              <a:t>кошке хвост)</a:t>
            </a:r>
          </a:p>
        </p:txBody>
      </p:sp>
      <p:pic>
        <p:nvPicPr>
          <p:cNvPr id="4" name="Picture 2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340616" y="1845903"/>
            <a:ext cx="1350000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"/>
          <a:stretch/>
        </p:blipFill>
        <p:spPr bwMode="auto">
          <a:xfrm>
            <a:off x="3674172" y="2042456"/>
            <a:ext cx="1800000" cy="1522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rrowheads="1"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280" y="2042456"/>
            <a:ext cx="1800000" cy="1416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921" y="4013751"/>
            <a:ext cx="1800000" cy="1278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rrowheads="1" noChangeAspect="1"/>
          </p:cNvPicPr>
          <p:nvPr/>
        </p:nvPicPr>
        <p:blipFill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883" y="3993123"/>
            <a:ext cx="1800000" cy="135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rrowheads="1" noChangeAspect="1"/>
          </p:cNvPicPr>
          <p:nvPr/>
        </p:nvPicPr>
        <p:blipFill>
          <a:blip cstate="print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942032"/>
            <a:ext cx="1800000" cy="135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9815379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humb.ac-illust.com/85/859b0e241d17d978875dc7c0004b46d1_t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24" y="41830"/>
            <a:ext cx="9153192" cy="6816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1640" y="908720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5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РЕАЛИЗАЦИЯ ПРОЕКТА</a:t>
            </a:r>
            <a:endParaRPr lang="ru-RU" sz="2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B05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95737" y="1370385"/>
            <a:ext cx="3917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00B050"/>
                </a:solidFill>
                <a:latin typeface="Comic Sans MS" panose="030F0702030302020204" pitchFamily="66" charset="0"/>
              </a:rPr>
              <a:t>Аппликация из ваты «Кошка»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9622" y="1739717"/>
            <a:ext cx="2970166" cy="25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873547"/>
            <a:ext cx="1350000" cy="18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883" y="3861048"/>
            <a:ext cx="2400000" cy="18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536960" y="4212112"/>
            <a:ext cx="1350000" cy="18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876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humb.ac-illust.com/85/859b0e241d17d978875dc7c0004b46d1_t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24" y="41830"/>
            <a:ext cx="9153192" cy="6816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79712" y="908720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5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РАБОТА С РОДИТЕЛЯМИ</a:t>
            </a:r>
            <a:endParaRPr lang="ru-RU" sz="2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B05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370385"/>
            <a:ext cx="7560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Рисование котенка вместе с детьми по предложенному образцу:</a:t>
            </a:r>
            <a:endParaRPr lang="ru-RU" i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244" name="Picture 4" descr="https://i2.wp.com/kot-i-koshka.com/wp-content/uploads/2018/10/draw-easy-cat-6.jpg?resize=670%2C700&amp;ssl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3233" y="1844824"/>
            <a:ext cx="3921877" cy="4097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406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humb.ac-illust.com/85/859b0e241d17d978875dc7c0004b46d1_t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24" y="41830"/>
            <a:ext cx="9153192" cy="6816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79712" y="908720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5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РАБОТА С РОДИТЕЛЯМИ</a:t>
            </a:r>
            <a:endParaRPr lang="ru-RU" sz="2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B05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370385"/>
            <a:ext cx="7560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Рисование котенка вместе с детьми по предложенному образцу:</a:t>
            </a:r>
            <a:endParaRPr lang="ru-RU" i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12" y="1739717"/>
            <a:ext cx="1620000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739717"/>
            <a:ext cx="1620000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896" y="1710619"/>
            <a:ext cx="1620000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5896" y="3841073"/>
            <a:ext cx="1620000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424" y="3841073"/>
            <a:ext cx="1620000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896" y="4053030"/>
            <a:ext cx="2160000" cy="18478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762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humb.ac-illust.com/85/859b0e241d17d978875dc7c0004b46d1_t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24" y="41830"/>
            <a:ext cx="9153192" cy="6816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79712" y="908720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5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РАБОТА С РОДИТЕЛЯМИ</a:t>
            </a:r>
            <a:endParaRPr lang="ru-RU" sz="2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B05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370385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Фоток</a:t>
            </a:r>
            <a:r>
              <a:rPr lang="ru-RU" i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оллаж  «Мой любимец»</a:t>
            </a:r>
            <a:endParaRPr lang="ru-RU" i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562" y="3441393"/>
            <a:ext cx="2160000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441393"/>
            <a:ext cx="2160000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992" y="1727784"/>
            <a:ext cx="3024000" cy="25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396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thumb.ac-illust.com/85/859b0e241d17d978875dc7c0004b46d1_t.jpeg" id="1026" name="Picture 2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" y="0"/>
            <a:ext cx="9153192" cy="6816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media.oki.by/img/catalog/166000/166450_489239.jpg" id="30725" name="Picture 5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3"/>
          <a:stretch/>
        </p:blipFill>
        <p:spPr bwMode="auto">
          <a:xfrm>
            <a:off x="755576" y="941660"/>
            <a:ext cx="4331936" cy="4932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220072" y="941660"/>
            <a:ext cx="3240360" cy="4462760"/>
          </a:xfrm>
          <a:prstGeom prst="rect">
            <a:avLst/>
          </a:prstGeom>
          <a:noFill/>
        </p:spPr>
        <p:txBody>
          <a:bodyPr bIns="45720" lIns="91440" rIns="91440" tIns="45720" wrap="square">
            <a:spAutoFit/>
          </a:bodyPr>
          <a:lstStyle/>
          <a:p>
            <a:pPr algn="ctr"/>
            <a:endParaRPr b="1" dirty="0" lang="ru-RU" smtClean="0" sz="5400">
              <a:ln cmpd="sng" w="31550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algn="tl" blurRad="50800" dir="5400000" dist="40000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b="1" dirty="0" lang="ru-RU" smtClean="0" sz="4400">
                <a:ln cmpd="sng" w="31550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algn="tl" blurRad="50800" dir="5400000" dist="40000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СПАСИБО!</a:t>
            </a:r>
          </a:p>
          <a:p>
            <a:pPr algn="ctr"/>
            <a:endParaRPr b="1" dirty="0" lang="ru-RU" smtClean="0" sz="4400">
              <a:ln cmpd="sng" w="31550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algn="tl" blurRad="50800" dir="5400000" dist="40000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b="1" dirty="0" lang="ru-RU" smtClean="0" sz="4400">
                <a:ln cmpd="sng" w="31550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algn="tl" blurRad="50800" dir="5400000" dist="40000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ДО НОВЫХ ВСТРЕЧ!</a:t>
            </a:r>
            <a:endParaRPr b="1" dirty="0" lang="ru-RU" smtClean="0" sz="4400">
              <a:ln cmpd="sng" w="31550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algn="tl" blurRad="50800" dir="5400000" dist="40000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endParaRPr b="1" cap="none" dirty="0" lang="ru-RU" spc="0" sz="5400">
              <a:ln cmpd="sng" w="31550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algn="tl" blurRad="50800" dir="5400000" dist="40000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08993521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humb.ac-illust.com/85/859b0e241d17d978875dc7c0004b46d1_t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24" y="41830"/>
            <a:ext cx="9153192" cy="6816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751344"/>
            <a:ext cx="7056784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>
                <a:solidFill>
                  <a:srgbClr val="00B050"/>
                </a:solidFill>
              </a:rPr>
              <a:t>Актуальность проекта: </a:t>
            </a:r>
            <a:endParaRPr lang="ru-RU" sz="2800" b="1" i="1" u="sng" dirty="0" smtClean="0">
              <a:solidFill>
                <a:srgbClr val="00B050"/>
              </a:solidFill>
            </a:endParaRPr>
          </a:p>
          <a:p>
            <a:pPr algn="just"/>
            <a:r>
              <a:rPr lang="ru-RU" sz="24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В </a:t>
            </a:r>
            <a:r>
              <a:rPr lang="ru-RU" sz="2400" dirty="0">
                <a:solidFill>
                  <a:srgbClr val="00B050"/>
                </a:solidFill>
                <a:latin typeface="Comic Sans MS" panose="030F0702030302020204" pitchFamily="66" charset="0"/>
              </a:rPr>
              <a:t>этом возрасте ребенок еще не </a:t>
            </a:r>
            <a:r>
              <a:rPr lang="ru-RU" sz="24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воспринимает животное </a:t>
            </a:r>
            <a:r>
              <a:rPr lang="ru-RU" sz="2400" dirty="0">
                <a:solidFill>
                  <a:srgbClr val="00B050"/>
                </a:solidFill>
                <a:latin typeface="Comic Sans MS" panose="030F0702030302020204" pitchFamily="66" charset="0"/>
              </a:rPr>
              <a:t>как «опасность». Для него это «мягкий и пушистый комочек», </a:t>
            </a:r>
            <a:r>
              <a:rPr lang="ru-RU" sz="24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с которым </a:t>
            </a:r>
            <a:r>
              <a:rPr lang="ru-RU" sz="2400" dirty="0">
                <a:solidFill>
                  <a:srgbClr val="00B050"/>
                </a:solidFill>
                <a:latin typeface="Comic Sans MS" panose="030F0702030302020204" pitchFamily="66" charset="0"/>
              </a:rPr>
              <a:t>можно поиграть. Но без контроля взрослого, это </a:t>
            </a:r>
            <a:r>
              <a:rPr lang="ru-RU" sz="24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может навредить </a:t>
            </a:r>
            <a:r>
              <a:rPr lang="ru-RU" sz="2400" dirty="0">
                <a:solidFill>
                  <a:srgbClr val="00B050"/>
                </a:solidFill>
                <a:latin typeface="Comic Sans MS" panose="030F0702030302020204" pitchFamily="66" charset="0"/>
              </a:rPr>
              <a:t>как ребенку, так и самому животному. </a:t>
            </a:r>
            <a:endParaRPr lang="ru-RU" sz="2400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r>
              <a:rPr lang="ru-RU" sz="24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Данный </a:t>
            </a:r>
            <a:r>
              <a:rPr lang="ru-RU" sz="2400" dirty="0">
                <a:solidFill>
                  <a:srgbClr val="00B050"/>
                </a:solidFill>
                <a:latin typeface="Comic Sans MS" panose="030F0702030302020204" pitchFamily="66" charset="0"/>
              </a:rPr>
              <a:t>проект позволяет расширить </a:t>
            </a:r>
            <a:r>
              <a:rPr lang="ru-RU" sz="24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представление детей </a:t>
            </a:r>
            <a:r>
              <a:rPr lang="ru-RU" sz="2400" dirty="0">
                <a:solidFill>
                  <a:srgbClr val="00B050"/>
                </a:solidFill>
                <a:latin typeface="Comic Sans MS" panose="030F0702030302020204" pitchFamily="66" charset="0"/>
              </a:rPr>
              <a:t>о домашних животных ( кошке и ее детенышах) и правилах </a:t>
            </a:r>
            <a:r>
              <a:rPr lang="ru-RU" sz="24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ухода за </a:t>
            </a:r>
            <a:r>
              <a:rPr lang="ru-RU" sz="2400" dirty="0">
                <a:solidFill>
                  <a:srgbClr val="00B050"/>
                </a:solidFill>
                <a:latin typeface="Comic Sans MS" panose="030F0702030302020204" pitchFamily="66" charset="0"/>
              </a:rPr>
              <a:t>ними</a:t>
            </a:r>
            <a:r>
              <a:rPr lang="ru-RU" sz="24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.</a:t>
            </a:r>
            <a:r>
              <a:rPr lang="ru-RU" sz="2400" b="1" i="1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endParaRPr lang="ru-RU" sz="2400" b="1" i="1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400" b="1" i="1" u="sng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Цель </a:t>
            </a:r>
            <a:r>
              <a:rPr lang="ru-RU" sz="2400" b="1" i="1" u="sng" dirty="0">
                <a:solidFill>
                  <a:srgbClr val="00B050"/>
                </a:solidFill>
                <a:latin typeface="Comic Sans MS" panose="030F0702030302020204" pitchFamily="66" charset="0"/>
              </a:rPr>
              <a:t>проекта</a:t>
            </a:r>
            <a:r>
              <a:rPr lang="ru-RU" sz="2400" i="1" u="sng" dirty="0">
                <a:solidFill>
                  <a:srgbClr val="00B050"/>
                </a:solidFill>
                <a:latin typeface="Comic Sans MS" panose="030F0702030302020204" pitchFamily="66" charset="0"/>
              </a:rPr>
              <a:t>: </a:t>
            </a:r>
            <a:endParaRPr lang="ru-RU" sz="2400" i="1" u="sng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algn="just"/>
            <a:r>
              <a:rPr lang="ru-RU" sz="24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обобщить </a:t>
            </a:r>
            <a:r>
              <a:rPr lang="ru-RU" sz="2400" dirty="0">
                <a:solidFill>
                  <a:srgbClr val="00B050"/>
                </a:solidFill>
                <a:latin typeface="Comic Sans MS" panose="030F0702030302020204" pitchFamily="66" charset="0"/>
              </a:rPr>
              <a:t>и расширить знания детей о </a:t>
            </a:r>
            <a:r>
              <a:rPr lang="ru-RU" sz="24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домашнем животном</a:t>
            </a:r>
            <a:r>
              <a:rPr lang="ru-RU" sz="2400" dirty="0">
                <a:solidFill>
                  <a:srgbClr val="00B050"/>
                </a:solidFill>
                <a:latin typeface="Comic Sans MS" panose="030F0702030302020204" pitchFamily="66" charset="0"/>
              </a:rPr>
              <a:t>– кошке</a:t>
            </a:r>
          </a:p>
          <a:p>
            <a:pPr algn="just"/>
            <a:endParaRPr lang="ru-RU" sz="2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75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humb.ac-illust.com/85/859b0e241d17d978875dc7c0004b46d1_t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24" y="41830"/>
            <a:ext cx="9153192" cy="6816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1640" y="908720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5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РЕАЛИЗАЦИЯ ПРОЕКТА</a:t>
            </a:r>
            <a:endParaRPr lang="ru-RU" sz="2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B05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139552"/>
            <a:ext cx="66247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  <a:p>
            <a:pPr algn="ctr"/>
            <a:r>
              <a:rPr lang="ru-RU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Рассматривание </a:t>
            </a:r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картины «Кошка </a:t>
            </a:r>
            <a:r>
              <a:rPr lang="ru-RU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с котятами</a:t>
            </a:r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»</a:t>
            </a:r>
          </a:p>
          <a:p>
            <a:pPr algn="ctr"/>
            <a:endParaRPr lang="ru-RU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888" y="2058034"/>
            <a:ext cx="4800000" cy="36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8374" y="2060848"/>
            <a:ext cx="2027812" cy="36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03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humb.ac-illust.com/85/859b0e241d17d978875dc7c0004b46d1_t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24" y="41830"/>
            <a:ext cx="9153192" cy="6816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1640" y="908720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5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РЕАЛИЗАЦИЯ ПРОЕКТА</a:t>
            </a:r>
            <a:endParaRPr lang="ru-RU" sz="2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B05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268760"/>
            <a:ext cx="756084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Пальчиковая </a:t>
            </a:r>
            <a:r>
              <a:rPr lang="ru-RU" b="1" dirty="0">
                <a:solidFill>
                  <a:srgbClr val="00B050"/>
                </a:solidFill>
                <a:latin typeface="Comic Sans MS" panose="030F0702030302020204" pitchFamily="66" charset="0"/>
              </a:rPr>
              <a:t>игра </a:t>
            </a:r>
            <a:r>
              <a:rPr lang="ru-RU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«Как </a:t>
            </a:r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у нашего кота</a:t>
            </a:r>
            <a:r>
              <a:rPr lang="ru-RU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»</a:t>
            </a:r>
          </a:p>
          <a:p>
            <a:pPr algn="r"/>
            <a:endParaRPr lang="ru-RU" sz="1600" b="1" i="1" dirty="0" smtClean="0">
              <a:solidFill>
                <a:srgbClr val="00B050"/>
              </a:solidFill>
            </a:endParaRPr>
          </a:p>
          <a:p>
            <a:pPr algn="r"/>
            <a:endParaRPr lang="ru-RU" sz="1600" b="1" i="1" dirty="0">
              <a:solidFill>
                <a:srgbClr val="00B050"/>
              </a:solidFill>
            </a:endParaRPr>
          </a:p>
          <a:p>
            <a:pPr algn="r"/>
            <a:endParaRPr lang="ru-RU" sz="1600" b="1" i="1" dirty="0" smtClean="0">
              <a:solidFill>
                <a:srgbClr val="00B050"/>
              </a:solidFill>
            </a:endParaRPr>
          </a:p>
          <a:p>
            <a:pPr algn="r"/>
            <a:r>
              <a:rPr lang="ru-RU" sz="1600" b="1" i="1" dirty="0" smtClean="0">
                <a:solidFill>
                  <a:srgbClr val="00B050"/>
                </a:solidFill>
              </a:rPr>
              <a:t>Как </a:t>
            </a:r>
            <a:r>
              <a:rPr lang="ru-RU" sz="1600" b="1" i="1" dirty="0">
                <a:solidFill>
                  <a:srgbClr val="00B050"/>
                </a:solidFill>
              </a:rPr>
              <a:t>у нашего кота</a:t>
            </a:r>
            <a:r>
              <a:rPr lang="ru-RU" sz="1600" b="1" i="1" dirty="0">
                <a:solidFill>
                  <a:srgbClr val="00B050"/>
                </a:solidFill>
              </a:rPr>
              <a:t/>
            </a:r>
            <a:br>
              <a:rPr lang="ru-RU" sz="1600" b="1" i="1" dirty="0">
                <a:solidFill>
                  <a:srgbClr val="00B050"/>
                </a:solidFill>
              </a:rPr>
            </a:br>
            <a:r>
              <a:rPr lang="ru-RU" sz="1600" b="1" i="1" dirty="0">
                <a:solidFill>
                  <a:srgbClr val="00B050"/>
                </a:solidFill>
              </a:rPr>
              <a:t>Шубка очень хороша,</a:t>
            </a:r>
            <a:r>
              <a:rPr lang="ru-RU" sz="1600" b="1" i="1" dirty="0">
                <a:solidFill>
                  <a:srgbClr val="00B050"/>
                </a:solidFill>
              </a:rPr>
              <a:t/>
            </a:r>
            <a:br>
              <a:rPr lang="ru-RU" sz="1600" b="1" i="1" dirty="0">
                <a:solidFill>
                  <a:srgbClr val="00B050"/>
                </a:solidFill>
              </a:rPr>
            </a:br>
            <a:r>
              <a:rPr lang="ru-RU" sz="1600" b="1" i="1" dirty="0">
                <a:solidFill>
                  <a:srgbClr val="00B050"/>
                </a:solidFill>
              </a:rPr>
              <a:t>Как у котика усы</a:t>
            </a:r>
            <a:r>
              <a:rPr lang="ru-RU" sz="1600" b="1" i="1" dirty="0">
                <a:solidFill>
                  <a:srgbClr val="00B050"/>
                </a:solidFill>
              </a:rPr>
              <a:t/>
            </a:r>
            <a:br>
              <a:rPr lang="ru-RU" sz="1600" b="1" i="1" dirty="0">
                <a:solidFill>
                  <a:srgbClr val="00B050"/>
                </a:solidFill>
              </a:rPr>
            </a:br>
            <a:r>
              <a:rPr lang="ru-RU" sz="1600" b="1" i="1" dirty="0">
                <a:solidFill>
                  <a:srgbClr val="00B050"/>
                </a:solidFill>
              </a:rPr>
              <a:t>Удивительной красы,</a:t>
            </a:r>
            <a:r>
              <a:rPr lang="ru-RU" sz="1600" b="1" i="1" dirty="0">
                <a:solidFill>
                  <a:srgbClr val="00B050"/>
                </a:solidFill>
              </a:rPr>
              <a:t/>
            </a:r>
            <a:br>
              <a:rPr lang="ru-RU" sz="1600" b="1" i="1" dirty="0">
                <a:solidFill>
                  <a:srgbClr val="00B050"/>
                </a:solidFill>
              </a:rPr>
            </a:br>
            <a:r>
              <a:rPr lang="ru-RU" sz="1600" b="1" i="1" dirty="0">
                <a:solidFill>
                  <a:srgbClr val="00B050"/>
                </a:solidFill>
              </a:rPr>
              <a:t>Глаза смелые,</a:t>
            </a:r>
            <a:r>
              <a:rPr lang="ru-RU" sz="1600" b="1" i="1" dirty="0">
                <a:solidFill>
                  <a:srgbClr val="00B050"/>
                </a:solidFill>
              </a:rPr>
              <a:t/>
            </a:r>
            <a:br>
              <a:rPr lang="ru-RU" sz="1600" b="1" i="1" dirty="0">
                <a:solidFill>
                  <a:srgbClr val="00B050"/>
                </a:solidFill>
              </a:rPr>
            </a:br>
            <a:r>
              <a:rPr lang="ru-RU" sz="1600" b="1" i="1" dirty="0">
                <a:solidFill>
                  <a:srgbClr val="00B050"/>
                </a:solidFill>
              </a:rPr>
              <a:t>Зубки белые.</a:t>
            </a:r>
            <a:r>
              <a:rPr lang="ru-RU" sz="1600" b="1" i="1" dirty="0">
                <a:solidFill>
                  <a:srgbClr val="00B050"/>
                </a:solidFill>
              </a:rPr>
              <a:t/>
            </a:r>
            <a:br>
              <a:rPr lang="ru-RU" sz="1600" b="1" i="1" dirty="0">
                <a:solidFill>
                  <a:srgbClr val="00B050"/>
                </a:solidFill>
              </a:rPr>
            </a:br>
            <a:r>
              <a:rPr lang="ru-RU" sz="1600" b="1" i="1" dirty="0">
                <a:solidFill>
                  <a:srgbClr val="00B050"/>
                </a:solidFill>
              </a:rPr>
              <a:t>Выйдет </a:t>
            </a:r>
            <a:r>
              <a:rPr lang="ru-RU" sz="1600" b="1" i="1" dirty="0" err="1">
                <a:solidFill>
                  <a:srgbClr val="00B050"/>
                </a:solidFill>
              </a:rPr>
              <a:t>котя</a:t>
            </a:r>
            <a:r>
              <a:rPr lang="ru-RU" sz="1600" b="1" i="1" dirty="0">
                <a:solidFill>
                  <a:srgbClr val="00B050"/>
                </a:solidFill>
              </a:rPr>
              <a:t> в огород —</a:t>
            </a:r>
            <a:r>
              <a:rPr lang="ru-RU" sz="1600" b="1" i="1" dirty="0">
                <a:solidFill>
                  <a:srgbClr val="00B050"/>
                </a:solidFill>
              </a:rPr>
              <a:t/>
            </a:r>
            <a:br>
              <a:rPr lang="ru-RU" sz="1600" b="1" i="1" dirty="0">
                <a:solidFill>
                  <a:srgbClr val="00B050"/>
                </a:solidFill>
              </a:rPr>
            </a:br>
            <a:r>
              <a:rPr lang="ru-RU" sz="1600" b="1" i="1" dirty="0">
                <a:solidFill>
                  <a:srgbClr val="00B050"/>
                </a:solidFill>
              </a:rPr>
              <a:t>Всполошится весь народ,</a:t>
            </a:r>
            <a:r>
              <a:rPr lang="ru-RU" sz="1600" b="1" i="1" dirty="0">
                <a:solidFill>
                  <a:srgbClr val="00B050"/>
                </a:solidFill>
              </a:rPr>
              <a:t/>
            </a:r>
            <a:br>
              <a:rPr lang="ru-RU" sz="1600" b="1" i="1" dirty="0">
                <a:solidFill>
                  <a:srgbClr val="00B050"/>
                </a:solidFill>
              </a:rPr>
            </a:br>
            <a:r>
              <a:rPr lang="ru-RU" sz="1600" b="1" i="1" dirty="0">
                <a:solidFill>
                  <a:srgbClr val="00B050"/>
                </a:solidFill>
              </a:rPr>
              <a:t>И петух, и курица</a:t>
            </a:r>
            <a:r>
              <a:rPr lang="ru-RU" sz="1600" b="1" i="1" dirty="0">
                <a:solidFill>
                  <a:srgbClr val="00B050"/>
                </a:solidFill>
              </a:rPr>
              <a:t/>
            </a:r>
            <a:br>
              <a:rPr lang="ru-RU" sz="1600" b="1" i="1" dirty="0">
                <a:solidFill>
                  <a:srgbClr val="00B050"/>
                </a:solidFill>
              </a:rPr>
            </a:br>
            <a:r>
              <a:rPr lang="ru-RU" sz="1600" b="1" i="1" dirty="0">
                <a:solidFill>
                  <a:srgbClr val="00B050"/>
                </a:solidFill>
              </a:rPr>
              <a:t>С деревенской улицы.</a:t>
            </a:r>
            <a:r>
              <a:rPr lang="ru-RU" sz="1600" b="1" i="1" dirty="0">
                <a:solidFill>
                  <a:srgbClr val="00B050"/>
                </a:solidFill>
              </a:rPr>
              <a:t/>
            </a:r>
            <a:br>
              <a:rPr lang="ru-RU" sz="1600" b="1" i="1" dirty="0">
                <a:solidFill>
                  <a:srgbClr val="00B050"/>
                </a:solidFill>
              </a:rPr>
            </a:br>
            <a:r>
              <a:rPr lang="ru-RU" sz="1600" b="1" i="1" dirty="0">
                <a:solidFill>
                  <a:srgbClr val="00B050"/>
                </a:solidFill>
              </a:rPr>
              <a:t>Станут </a:t>
            </a:r>
            <a:r>
              <a:rPr lang="ru-RU" sz="1600" b="1" i="1" dirty="0" err="1">
                <a:solidFill>
                  <a:srgbClr val="00B050"/>
                </a:solidFill>
              </a:rPr>
              <a:t>котю</a:t>
            </a:r>
            <a:r>
              <a:rPr lang="ru-RU" sz="1600" b="1" i="1" dirty="0">
                <a:solidFill>
                  <a:srgbClr val="00B050"/>
                </a:solidFill>
              </a:rPr>
              <a:t> в гости звать.</a:t>
            </a:r>
            <a:r>
              <a:rPr lang="ru-RU" sz="1600" b="1" i="1" dirty="0">
                <a:solidFill>
                  <a:srgbClr val="00B050"/>
                </a:solidFill>
              </a:rPr>
              <a:t/>
            </a:r>
            <a:br>
              <a:rPr lang="ru-RU" sz="1600" b="1" i="1" dirty="0">
                <a:solidFill>
                  <a:srgbClr val="00B050"/>
                </a:solidFill>
              </a:rPr>
            </a:br>
            <a:r>
              <a:rPr lang="ru-RU" sz="1600" b="1" i="1" dirty="0">
                <a:solidFill>
                  <a:srgbClr val="00B050"/>
                </a:solidFill>
              </a:rPr>
              <a:t>Станут </a:t>
            </a:r>
            <a:r>
              <a:rPr lang="ru-RU" sz="1600" b="1" i="1" dirty="0" err="1">
                <a:solidFill>
                  <a:srgbClr val="00B050"/>
                </a:solidFill>
              </a:rPr>
              <a:t>котю</a:t>
            </a:r>
            <a:r>
              <a:rPr lang="ru-RU" sz="1600" b="1" i="1" dirty="0">
                <a:solidFill>
                  <a:srgbClr val="00B050"/>
                </a:solidFill>
              </a:rPr>
              <a:t> угощать.</a:t>
            </a:r>
            <a:endParaRPr lang="ru-RU" sz="1600" b="1" i="1" dirty="0" smtClean="0">
              <a:solidFill>
                <a:srgbClr val="00B05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04864"/>
            <a:ext cx="4896544" cy="36724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041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humb.ac-illust.com/85/859b0e241d17d978875dc7c0004b46d1_t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24" y="41830"/>
            <a:ext cx="9153192" cy="6816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1640" y="908720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5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РЕАЛИЗАЦИЯ ПРОЕКТА</a:t>
            </a:r>
            <a:endParaRPr lang="ru-RU" sz="2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B05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370385"/>
            <a:ext cx="76328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>
                <a:solidFill>
                  <a:srgbClr val="00B050"/>
                </a:solidFill>
              </a:rPr>
              <a:t>Заучивание </a:t>
            </a:r>
            <a:r>
              <a:rPr lang="ru-RU" b="1" i="1" u="sng" dirty="0" smtClean="0">
                <a:solidFill>
                  <a:srgbClr val="00B050"/>
                </a:solidFill>
              </a:rPr>
              <a:t>песенки-</a:t>
            </a:r>
            <a:r>
              <a:rPr lang="ru-RU" b="1" i="1" u="sng" dirty="0" err="1" smtClean="0">
                <a:solidFill>
                  <a:srgbClr val="00B050"/>
                </a:solidFill>
              </a:rPr>
              <a:t>потешки</a:t>
            </a:r>
            <a:r>
              <a:rPr lang="ru-RU" b="1" i="1" u="sng" dirty="0">
                <a:solidFill>
                  <a:srgbClr val="00B050"/>
                </a:solidFill>
              </a:rPr>
              <a:t> </a:t>
            </a:r>
            <a:r>
              <a:rPr lang="ru-RU" b="1" i="1" u="sng" dirty="0" smtClean="0">
                <a:solidFill>
                  <a:srgbClr val="00B050"/>
                </a:solidFill>
              </a:rPr>
              <a:t>«Кисонька-</a:t>
            </a:r>
            <a:r>
              <a:rPr lang="ru-RU" b="1" i="1" u="sng" dirty="0" err="1" smtClean="0">
                <a:solidFill>
                  <a:srgbClr val="00B050"/>
                </a:solidFill>
              </a:rPr>
              <a:t>мурысонька</a:t>
            </a:r>
            <a:r>
              <a:rPr lang="ru-RU" b="1" i="1" u="sng" dirty="0">
                <a:solidFill>
                  <a:srgbClr val="00B050"/>
                </a:solidFill>
              </a:rPr>
              <a:t>»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692" y="1988840"/>
            <a:ext cx="4365612" cy="32742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86000" y="1305342"/>
            <a:ext cx="6102424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  <a:t>- </a:t>
            </a:r>
            <a:r>
              <a:rPr lang="ru-RU" sz="1600" b="1" i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Кисонька-</a:t>
            </a:r>
            <a:r>
              <a:rPr lang="ru-RU" sz="1600" b="1" i="1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мурысонька</a:t>
            </a:r>
            <a: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  <a:t>,</a:t>
            </a:r>
            <a: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  <a:t/>
            </a:r>
            <a:b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  <a:t>Где была?</a:t>
            </a:r>
            <a: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  <a:t/>
            </a:r>
            <a:b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  <a:t>- На мельнице.</a:t>
            </a:r>
            <a: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  <a:t/>
            </a:r>
            <a:b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  <a:t>- Кисонька-</a:t>
            </a:r>
            <a:r>
              <a:rPr lang="ru-RU" sz="1600" b="1" i="1" dirty="0" err="1">
                <a:solidFill>
                  <a:srgbClr val="00B050"/>
                </a:solidFill>
                <a:latin typeface="Comic Sans MS" panose="030F0702030302020204" pitchFamily="66" charset="0"/>
              </a:rPr>
              <a:t>мурысонька</a:t>
            </a:r>
            <a: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  <a:t>,</a:t>
            </a:r>
            <a: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  <a:t/>
            </a:r>
            <a:b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  <a:t>Что там делала?</a:t>
            </a:r>
            <a: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  <a:t/>
            </a:r>
            <a:b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  <a:t>- Муку молола.</a:t>
            </a:r>
            <a: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  <a:t/>
            </a:r>
            <a:b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  <a:t>- Кисонька-</a:t>
            </a:r>
            <a:r>
              <a:rPr lang="ru-RU" sz="1600" b="1" i="1" dirty="0" err="1">
                <a:solidFill>
                  <a:srgbClr val="00B050"/>
                </a:solidFill>
                <a:latin typeface="Comic Sans MS" panose="030F0702030302020204" pitchFamily="66" charset="0"/>
              </a:rPr>
              <a:t>мурысонька</a:t>
            </a:r>
            <a: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  <a:t>,</a:t>
            </a:r>
            <a: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  <a:t/>
            </a:r>
            <a:b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  <a:t>Что из муки пекла?</a:t>
            </a:r>
            <a: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  <a:t/>
            </a:r>
            <a:b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  <a:t>- Прянички.</a:t>
            </a:r>
            <a: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  <a:t/>
            </a:r>
            <a:b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  <a:t>- Кисонька-</a:t>
            </a:r>
            <a:r>
              <a:rPr lang="ru-RU" sz="1600" b="1" i="1" dirty="0" err="1">
                <a:solidFill>
                  <a:srgbClr val="00B050"/>
                </a:solidFill>
                <a:latin typeface="Comic Sans MS" panose="030F0702030302020204" pitchFamily="66" charset="0"/>
              </a:rPr>
              <a:t>мурысонька</a:t>
            </a:r>
            <a: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  <a:t>,</a:t>
            </a:r>
            <a: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  <a:t/>
            </a:r>
            <a:b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  <a:t>С кем прянички ела?</a:t>
            </a:r>
            <a: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  <a:t/>
            </a:r>
            <a:b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  <a:t>- Одна.</a:t>
            </a:r>
            <a: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  <a:t/>
            </a:r>
            <a:b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  <a:t>- Не ешь одна!</a:t>
            </a:r>
            <a: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  <a:t/>
            </a:r>
            <a:b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  <a:t>Не ешь одна!</a:t>
            </a:r>
            <a: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  <a:t/>
            </a:r>
            <a:b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ru-RU" sz="1600" b="1" i="1" dirty="0">
                <a:solidFill>
                  <a:srgbClr val="00B050"/>
                </a:solidFill>
                <a:latin typeface="Comic Sans MS" panose="030F0702030302020204" pitchFamily="66" charset="0"/>
              </a:rPr>
              <a:t>Не ешь одна!</a:t>
            </a:r>
            <a:endParaRPr lang="ru-RU" sz="1600" b="1" i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322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humb.ac-illust.com/85/859b0e241d17d978875dc7c0004b46d1_t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92" y="25343"/>
            <a:ext cx="9153192" cy="6816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1640" y="908720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5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РЕАЛИЗАЦИЯ ПРОЕКТА</a:t>
            </a:r>
            <a:endParaRPr lang="ru-RU" sz="2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B05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370385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00B050"/>
                </a:solidFill>
                <a:latin typeface="Comic Sans MS" panose="030F0702030302020204" pitchFamily="66" charset="0"/>
              </a:rPr>
              <a:t>Ознакомление детей с </a:t>
            </a:r>
            <a:r>
              <a:rPr lang="ru-RU" b="1" i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русской народной </a:t>
            </a:r>
            <a:r>
              <a:rPr lang="ru-RU" b="1" i="1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потешкой</a:t>
            </a:r>
            <a:r>
              <a:rPr lang="ru-RU" b="1" i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ru-RU" b="1" i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«Пошел котик  на </a:t>
            </a:r>
            <a:r>
              <a:rPr lang="ru-RU" b="1" i="1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торжок</a:t>
            </a:r>
            <a:r>
              <a:rPr lang="ru-RU" b="1" i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»</a:t>
            </a:r>
            <a:endParaRPr lang="ru-RU" b="1" i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014695"/>
            <a:ext cx="4221364" cy="37924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553004" y="2274838"/>
            <a:ext cx="276341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1600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algn="r"/>
            <a:endParaRPr lang="ru-RU" sz="1600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algn="r"/>
            <a:r>
              <a:rPr lang="ru-RU" sz="16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Пошел </a:t>
            </a:r>
            <a:r>
              <a:rPr lang="ru-RU" sz="1600" dirty="0">
                <a:solidFill>
                  <a:srgbClr val="00B050"/>
                </a:solidFill>
                <a:latin typeface="Comic Sans MS" panose="030F0702030302020204" pitchFamily="66" charset="0"/>
              </a:rPr>
              <a:t>котик на </a:t>
            </a:r>
            <a:r>
              <a:rPr lang="ru-RU" sz="16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торжок</a:t>
            </a:r>
            <a:r>
              <a:rPr lang="ru-RU" sz="1600" dirty="0">
                <a:solidFill>
                  <a:srgbClr val="00B050"/>
                </a:solidFill>
                <a:latin typeface="Comic Sans MS" panose="030F0702030302020204" pitchFamily="66" charset="0"/>
              </a:rPr>
              <a:t>,</a:t>
            </a:r>
            <a:r>
              <a:rPr lang="ru-RU" sz="1600" dirty="0">
                <a:solidFill>
                  <a:srgbClr val="00B050"/>
                </a:solidFill>
                <a:latin typeface="Comic Sans MS" panose="030F0702030302020204" pitchFamily="66" charset="0"/>
              </a:rPr>
              <a:t/>
            </a:r>
            <a:br>
              <a:rPr lang="ru-RU" sz="1600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ru-RU" sz="1600" dirty="0">
                <a:solidFill>
                  <a:srgbClr val="00B050"/>
                </a:solidFill>
                <a:latin typeface="Comic Sans MS" panose="030F0702030302020204" pitchFamily="66" charset="0"/>
              </a:rPr>
              <a:t>Купил котик пирожок,</a:t>
            </a:r>
            <a:r>
              <a:rPr lang="ru-RU" sz="1600" dirty="0">
                <a:solidFill>
                  <a:srgbClr val="00B050"/>
                </a:solidFill>
                <a:latin typeface="Comic Sans MS" panose="030F0702030302020204" pitchFamily="66" charset="0"/>
              </a:rPr>
              <a:t/>
            </a:r>
            <a:br>
              <a:rPr lang="ru-RU" sz="1600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ru-RU" sz="1600" dirty="0">
                <a:solidFill>
                  <a:srgbClr val="00B050"/>
                </a:solidFill>
                <a:latin typeface="Comic Sans MS" panose="030F0702030302020204" pitchFamily="66" charset="0"/>
              </a:rPr>
              <a:t>Пошел котик на улочку,</a:t>
            </a:r>
            <a:r>
              <a:rPr lang="ru-RU" sz="1600" dirty="0">
                <a:solidFill>
                  <a:srgbClr val="00B050"/>
                </a:solidFill>
                <a:latin typeface="Comic Sans MS" panose="030F0702030302020204" pitchFamily="66" charset="0"/>
              </a:rPr>
              <a:t/>
            </a:r>
            <a:br>
              <a:rPr lang="ru-RU" sz="1600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ru-RU" sz="1600" dirty="0">
                <a:solidFill>
                  <a:srgbClr val="00B050"/>
                </a:solidFill>
                <a:latin typeface="Comic Sans MS" panose="030F0702030302020204" pitchFamily="66" charset="0"/>
              </a:rPr>
              <a:t>Купил котик булочку.</a:t>
            </a:r>
            <a:r>
              <a:rPr lang="ru-RU" sz="1600" dirty="0">
                <a:solidFill>
                  <a:srgbClr val="00B050"/>
                </a:solidFill>
                <a:latin typeface="Comic Sans MS" panose="030F0702030302020204" pitchFamily="66" charset="0"/>
              </a:rPr>
              <a:t/>
            </a:r>
            <a:br>
              <a:rPr lang="ru-RU" sz="1600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ru-RU" sz="1600" dirty="0">
                <a:solidFill>
                  <a:srgbClr val="00B050"/>
                </a:solidFill>
                <a:latin typeface="Comic Sans MS" panose="030F0702030302020204" pitchFamily="66" charset="0"/>
              </a:rPr>
              <a:t>Самому ли съесть</a:t>
            </a:r>
            <a:r>
              <a:rPr lang="ru-RU" sz="1600" dirty="0">
                <a:solidFill>
                  <a:srgbClr val="00B050"/>
                </a:solidFill>
                <a:latin typeface="Comic Sans MS" panose="030F0702030302020204" pitchFamily="66" charset="0"/>
              </a:rPr>
              <a:t/>
            </a:r>
            <a:br>
              <a:rPr lang="ru-RU" sz="1600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ru-RU" sz="1600" dirty="0">
                <a:solidFill>
                  <a:srgbClr val="00B050"/>
                </a:solidFill>
                <a:latin typeface="Comic Sans MS" panose="030F0702030302020204" pitchFamily="66" charset="0"/>
              </a:rPr>
              <a:t>Или Васе </a:t>
            </a:r>
            <a:r>
              <a:rPr lang="ru-RU" sz="16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снесть</a:t>
            </a:r>
            <a:r>
              <a:rPr lang="ru-RU" sz="1600" dirty="0">
                <a:solidFill>
                  <a:srgbClr val="00B050"/>
                </a:solidFill>
                <a:latin typeface="Comic Sans MS" panose="030F0702030302020204" pitchFamily="66" charset="0"/>
              </a:rPr>
              <a:t>?</a:t>
            </a:r>
            <a:r>
              <a:rPr lang="ru-RU" sz="1600" dirty="0">
                <a:solidFill>
                  <a:srgbClr val="00B050"/>
                </a:solidFill>
                <a:latin typeface="Comic Sans MS" panose="030F0702030302020204" pitchFamily="66" charset="0"/>
              </a:rPr>
              <a:t/>
            </a:r>
            <a:br>
              <a:rPr lang="ru-RU" sz="1600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ru-RU" sz="1600" dirty="0">
                <a:solidFill>
                  <a:srgbClr val="00B050"/>
                </a:solidFill>
                <a:latin typeface="Comic Sans MS" panose="030F0702030302020204" pitchFamily="66" charset="0"/>
              </a:rPr>
              <a:t>Я и сам укушу,</a:t>
            </a:r>
            <a:r>
              <a:rPr lang="ru-RU" sz="1600" dirty="0">
                <a:solidFill>
                  <a:srgbClr val="00B050"/>
                </a:solidFill>
                <a:latin typeface="Comic Sans MS" panose="030F0702030302020204" pitchFamily="66" charset="0"/>
              </a:rPr>
              <a:t/>
            </a:r>
            <a:br>
              <a:rPr lang="ru-RU" sz="1600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ru-RU" sz="1600" dirty="0">
                <a:solidFill>
                  <a:srgbClr val="00B050"/>
                </a:solidFill>
                <a:latin typeface="Comic Sans MS" panose="030F0702030302020204" pitchFamily="66" charset="0"/>
              </a:rPr>
              <a:t>Да и Васе снесу.</a:t>
            </a:r>
            <a:endParaRPr lang="ru-RU" sz="16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4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humb.ac-illust.com/85/859b0e241d17d978875dc7c0004b46d1_t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24" y="41830"/>
            <a:ext cx="9153192" cy="6816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1640" y="908720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5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РЕАЛИЗАЦИЯ ПРОЕКТА</a:t>
            </a:r>
            <a:endParaRPr lang="ru-RU" sz="2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B05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370385"/>
            <a:ext cx="6768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B050"/>
                </a:solidFill>
                <a:latin typeface="Comic Sans MS" panose="030F0702030302020204" pitchFamily="66" charset="0"/>
              </a:rPr>
              <a:t>Рассматривание </a:t>
            </a:r>
            <a:r>
              <a:rPr lang="ru-RU" b="1" i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иллюстраций кошек в книгах.</a:t>
            </a:r>
            <a:endParaRPr lang="ru-RU" b="1" i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752" y="4029529"/>
            <a:ext cx="1350000" cy="18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376" y="1817654"/>
            <a:ext cx="2520000" cy="189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752" y="1886404"/>
            <a:ext cx="1350000" cy="18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982222"/>
            <a:ext cx="2520000" cy="189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9990" y="3849997"/>
            <a:ext cx="2520000" cy="189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41404"/>
            <a:ext cx="2520000" cy="189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074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thumb.ac-illust.com/85/859b0e241d17d978875dc7c0004b46d1_t.jpeg" id="1026" name="Picture 2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24" y="41830"/>
            <a:ext cx="9153192" cy="6816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1640" y="908720"/>
            <a:ext cx="5760640" cy="46166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z="2400">
                <a:ln cmpd="sng" w="31550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50"/>
                </a:solidFill>
                <a:effectLst>
                  <a:outerShdw algn="tl" blurRad="50800" dir="5400000" dist="40000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charset="0" panose="030F0702030302020204" pitchFamily="66" typeface="Comic Sans MS"/>
              </a:rPr>
              <a:t>РЕАЛИЗАЦИЯ ПРОЕКТА</a:t>
            </a:r>
            <a:endParaRPr b="1" dirty="0" lang="ru-RU" sz="2400">
              <a:ln cmpd="sng" w="31550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B050"/>
              </a:solidFill>
              <a:effectLst>
                <a:outerShdw algn="tl" blurRad="50800" dir="5400000" dist="40000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charset="0" panose="030F0702030302020204" pitchFamily="66" typeface="Comic Sans M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370385"/>
            <a:ext cx="70567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i="1" lang="ru-RU" smtClean="0">
                <a:solidFill>
                  <a:srgbClr val="00B050"/>
                </a:solidFill>
                <a:latin charset="0" panose="030F0702030302020204" pitchFamily="66" typeface="Comic Sans MS"/>
              </a:rPr>
              <a:t>Дидактическая игра  «</a:t>
            </a:r>
            <a:r>
              <a:rPr b="1" dirty="0" i="1" lang="ru-RU">
                <a:solidFill>
                  <a:srgbClr val="00B050"/>
                </a:solidFill>
                <a:latin charset="0" panose="030F0702030302020204" pitchFamily="66" typeface="Comic Sans MS"/>
              </a:rPr>
              <a:t>Поймай котику рыбку</a:t>
            </a:r>
            <a:r>
              <a:rPr b="1" dirty="0" i="1" lang="ru-RU" smtClean="0">
                <a:solidFill>
                  <a:srgbClr val="00B050"/>
                </a:solidFill>
                <a:latin charset="0" panose="030F0702030302020204" pitchFamily="66" typeface="Comic Sans MS"/>
              </a:rPr>
              <a:t>»</a:t>
            </a:r>
            <a:endParaRPr dirty="0" i="1" lang="ru-RU">
              <a:solidFill>
                <a:srgbClr val="00B050"/>
              </a:solidFill>
              <a:latin charset="0" panose="030F0702030302020204" pitchFamily="66" typeface="Comic Sans MS"/>
            </a:endParaRPr>
          </a:p>
          <a:p>
            <a:pPr algn="ctr"/>
            <a:r>
              <a:rPr dirty="0" lang="ru-RU"/>
              <a:t/>
            </a:r>
            <a:br>
              <a:rPr dirty="0" lang="ru-RU"/>
            </a:br>
            <a:endParaRPr dirty="0" lang="ru-RU"/>
          </a:p>
        </p:txBody>
      </p:sp>
      <p:pic>
        <p:nvPicPr>
          <p:cNvPr id="7170" name="Picture 2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0" r="-29"/>
          <a:stretch/>
        </p:blipFill>
        <p:spPr bwMode="auto">
          <a:xfrm>
            <a:off x="1602639" y="1971885"/>
            <a:ext cx="1694128" cy="1800000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" l="-1" r="101"/>
          <a:stretch/>
        </p:blipFill>
        <p:spPr bwMode="auto">
          <a:xfrm>
            <a:off x="6269307" y="2025129"/>
            <a:ext cx="1645946" cy="1800000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rrowheads="1"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93" r="34"/>
          <a:stretch/>
        </p:blipFill>
        <p:spPr bwMode="auto">
          <a:xfrm>
            <a:off x="3512090" y="4077072"/>
            <a:ext cx="1368000" cy="1845973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rrowheads="1" noChangeAspect="1"/>
          </p:cNvPicPr>
          <p:nvPr/>
        </p:nvPicPr>
        <p:blipFill rotWithShape="1"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" l="-8550" r="-92" t="-13513"/>
          <a:stretch/>
        </p:blipFill>
        <p:spPr bwMode="auto">
          <a:xfrm>
            <a:off x="899592" y="3872832"/>
            <a:ext cx="1828148" cy="1800000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rrowheads="1" noChangeAspect="1"/>
          </p:cNvPicPr>
          <p:nvPr/>
        </p:nvPicPr>
        <p:blipFill rotWithShape="1"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" r="27"/>
          <a:stretch/>
        </p:blipFill>
        <p:spPr bwMode="auto">
          <a:xfrm>
            <a:off x="5796136" y="4077072"/>
            <a:ext cx="1796982" cy="1800000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7"/>
          <p:cNvPicPr>
            <a:picLocks noChangeArrowheads="1" noChangeAspect="1"/>
          </p:cNvPicPr>
          <p:nvPr/>
        </p:nvPicPr>
        <p:blipFill>
          <a:blip cstate="print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6090" y="1760832"/>
            <a:ext cx="1584000" cy="2112000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1194206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humb.ac-illust.com/85/859b0e241d17d978875dc7c0004b46d1_t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24" y="41830"/>
            <a:ext cx="9153192" cy="6816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1640" y="908720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5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РЕАЛИЗАЦИЯ ПРОЕКТА</a:t>
            </a:r>
            <a:endParaRPr lang="ru-RU" sz="2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B05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370385"/>
            <a:ext cx="70567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Дидактическая игра  «Назови котенка ласково»</a:t>
            </a:r>
            <a:endParaRPr lang="ru-RU" i="1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396890" y="1126376"/>
            <a:ext cx="4070637" cy="54275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063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269</Words>
  <Application>Microsoft Office PowerPoint</Application>
  <PresentationFormat>Экран (4:3)</PresentationFormat>
  <Paragraphs>71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Ksenia</dc:creator>
  <cp:lastModifiedBy>Ksenia</cp:lastModifiedBy>
  <cp:revision>34</cp:revision>
  <dcterms:created xsi:type="dcterms:W3CDTF">2022-01-22T16:30:29Z</dcterms:created>
  <dcterms:modified xsi:type="dcterms:W3CDTF">2022-01-31T09:54:15Z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765641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