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84" r:id="rId2"/>
    <p:sldId id="257" r:id="rId3"/>
    <p:sldId id="256" r:id="rId4"/>
    <p:sldId id="286" r:id="rId5"/>
    <p:sldId id="258" r:id="rId6"/>
    <p:sldId id="272" r:id="rId7"/>
    <p:sldId id="259" r:id="rId8"/>
    <p:sldId id="260" r:id="rId9"/>
    <p:sldId id="261" r:id="rId10"/>
    <p:sldId id="285" r:id="rId11"/>
    <p:sldId id="287" r:id="rId12"/>
    <p:sldId id="288" r:id="rId13"/>
    <p:sldId id="289" r:id="rId14"/>
    <p:sldId id="290" r:id="rId15"/>
    <p:sldId id="291" r:id="rId16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18.08.2022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18.08.2022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18.08.2022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18.08.2022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18.08.2022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900" dirty="0" smtClean="0"/>
              <a:t/>
            </a:r>
            <a:br>
              <a:rPr lang="ru-RU" sz="4900" dirty="0" smtClean="0"/>
            </a:br>
            <a:endParaRPr lang="ru-RU" sz="49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99592" y="260648"/>
            <a:ext cx="7200800" cy="5987752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4800" b="1" i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sz="4800" b="1" i="1" dirty="0" smtClean="0">
                <a:solidFill>
                  <a:srgbClr val="002060"/>
                </a:solidFill>
                <a:latin typeface="Arial Black" pitchFamily="34" charset="0"/>
              </a:rPr>
              <a:t>Значение развития критического    мышления в образовательном     </a:t>
            </a:r>
          </a:p>
          <a:p>
            <a:pPr algn="ctr">
              <a:buNone/>
            </a:pPr>
            <a:r>
              <a:rPr lang="ru-RU" sz="4800" b="1" i="1" dirty="0" smtClean="0">
                <a:solidFill>
                  <a:srgbClr val="002060"/>
                </a:solidFill>
                <a:latin typeface="Arial Black" pitchFamily="34" charset="0"/>
              </a:rPr>
              <a:t>процессе</a:t>
            </a:r>
          </a:p>
          <a:p>
            <a:pPr algn="ctr">
              <a:buNone/>
            </a:pPr>
            <a:endParaRPr lang="ru-RU" sz="2400" b="1" i="1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282154"/>
          </a:xfrm>
        </p:spPr>
        <p:txBody>
          <a:bodyPr>
            <a:normAutofit fontScale="90000"/>
          </a:bodyPr>
          <a:lstStyle/>
          <a:p>
            <a:pPr algn="r"/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Black" pitchFamily="34" charset="0"/>
              </a:rPr>
              <a:t>Урок окружающего мира в 1 классе по теме </a:t>
            </a:r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  <a:t>«Дикие и домашние животные»</a:t>
            </a:r>
            <a:b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  <a:t>            </a:t>
            </a:r>
            <a:r>
              <a:rPr lang="ru-RU" sz="3600" b="1" dirty="0" smtClean="0">
                <a:solidFill>
                  <a:srgbClr val="0070C0"/>
                </a:solidFill>
                <a:latin typeface="Arial Black" pitchFamily="34" charset="0"/>
              </a:rPr>
              <a:t>Кластер</a:t>
            </a:r>
            <a:endParaRPr lang="ru-RU" sz="3600" b="1" dirty="0">
              <a:solidFill>
                <a:srgbClr val="0070C0"/>
              </a:solidFill>
              <a:latin typeface="Arial Black" pitchFamily="34" charset="0"/>
            </a:endParaRPr>
          </a:p>
        </p:txBody>
      </p:sp>
      <p:pic>
        <p:nvPicPr>
          <p:cNvPr id="1026" name="Picture 2" descr="C:\Users\User\Desktop\IMG_20220218_08254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412776"/>
            <a:ext cx="3655219" cy="5017641"/>
          </a:xfrm>
          <a:prstGeom prst="rect">
            <a:avLst/>
          </a:prstGeom>
          <a:noFill/>
        </p:spPr>
      </p:pic>
      <p:pic>
        <p:nvPicPr>
          <p:cNvPr id="1027" name="Picture 3" descr="C:\Users\User\Desktop\img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556792"/>
            <a:ext cx="3912096" cy="3528392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778098"/>
          </a:xfrm>
        </p:spPr>
        <p:txBody>
          <a:bodyPr/>
          <a:lstStyle/>
          <a:p>
            <a:r>
              <a:rPr lang="ru-RU" dirty="0" smtClean="0"/>
              <a:t>    </a:t>
            </a:r>
            <a:r>
              <a:rPr lang="ru-RU" b="1" dirty="0" smtClean="0">
                <a:latin typeface="Arial Black" pitchFamily="34" charset="0"/>
              </a:rPr>
              <a:t>1 стадия «Вызов» -  </a:t>
            </a:r>
            <a:r>
              <a:rPr lang="ru-RU" b="1" dirty="0" smtClean="0">
                <a:solidFill>
                  <a:srgbClr val="C00000"/>
                </a:solidFill>
                <a:latin typeface="Arial Black" pitchFamily="34" charset="0"/>
              </a:rPr>
              <a:t>приём Загадки</a:t>
            </a:r>
            <a:endParaRPr lang="ru-RU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1026" name="Picture 2" descr="C:\Users\User\Desktop\IMG_20220218_08360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79675" y="1196974"/>
            <a:ext cx="4252566" cy="554439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128215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             </a:t>
            </a:r>
            <a:r>
              <a:rPr lang="ru-RU" b="1" dirty="0" smtClean="0">
                <a:latin typeface="Arial Black" pitchFamily="34" charset="0"/>
              </a:rPr>
              <a:t>2 стадия «Осмысление» – </a:t>
            </a:r>
            <a:r>
              <a:rPr lang="ru-RU" b="1" dirty="0" smtClean="0">
                <a:solidFill>
                  <a:srgbClr val="C00000"/>
                </a:solidFill>
                <a:latin typeface="Arial Black" pitchFamily="34" charset="0"/>
              </a:rPr>
              <a:t>приёмы«Мозговой штурм», «Проблемный вопрос», таблица «Синтез»</a:t>
            </a:r>
            <a:endParaRPr lang="ru-RU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1026" name="Picture 2" descr="C:\Users\User\Desktop\IMG_20220218_08495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628800"/>
            <a:ext cx="2664297" cy="3024336"/>
          </a:xfrm>
          <a:prstGeom prst="rect">
            <a:avLst/>
          </a:prstGeom>
          <a:noFill/>
        </p:spPr>
      </p:pic>
      <p:pic>
        <p:nvPicPr>
          <p:cNvPr id="1027" name="Picture 3" descr="C:\Users\User\Desktop\IMG_20220218_0844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1628800"/>
            <a:ext cx="2592288" cy="3020671"/>
          </a:xfrm>
          <a:prstGeom prst="rect">
            <a:avLst/>
          </a:prstGeom>
          <a:noFill/>
        </p:spPr>
      </p:pic>
      <p:pic>
        <p:nvPicPr>
          <p:cNvPr id="1028" name="Picture 4" descr="C:\Users\User\Desktop\IMG_20220218_08435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1628800"/>
            <a:ext cx="2715766" cy="302433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79512" y="4813994"/>
            <a:ext cx="835292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4813994"/>
            <a:ext cx="81369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Думаем!      Обсуждаем!    Спорим</a:t>
            </a:r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!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767328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Работа в полном разгаре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User\Desktop\917022_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304" y="260648"/>
            <a:ext cx="1594887" cy="1629514"/>
          </a:xfrm>
          <a:prstGeom prst="rect">
            <a:avLst/>
          </a:prstGeom>
          <a:noFill/>
        </p:spPr>
      </p:pic>
      <p:pic>
        <p:nvPicPr>
          <p:cNvPr id="1027" name="Picture 3" descr="C:\Users\User\Desktop\IMG_20220218_08491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44824"/>
            <a:ext cx="3672408" cy="4896544"/>
          </a:xfrm>
          <a:prstGeom prst="rect">
            <a:avLst/>
          </a:prstGeom>
          <a:noFill/>
        </p:spPr>
      </p:pic>
      <p:pic>
        <p:nvPicPr>
          <p:cNvPr id="1028" name="Picture 4" descr="C:\Users\User\Desktop\png-clipart-emoji-quiz-emoticon-quiz-game-computer-wallpaper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2276872"/>
            <a:ext cx="3851920" cy="385420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856984" cy="108012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Arial Black" pitchFamily="34" charset="0"/>
              </a:rPr>
              <a:t>  </a:t>
            </a:r>
            <a:r>
              <a:rPr lang="ru-RU" sz="3200" b="1" dirty="0" smtClean="0">
                <a:latin typeface="Arial Black" pitchFamily="34" charset="0"/>
              </a:rPr>
              <a:t>    3 </a:t>
            </a:r>
            <a:r>
              <a:rPr lang="ru-RU" sz="3200" b="1" dirty="0" smtClean="0">
                <a:latin typeface="Arial Black" pitchFamily="34" charset="0"/>
              </a:rPr>
              <a:t>стадия «Размышление» или «Рефлексия» – </a:t>
            </a:r>
            <a:r>
              <a:rPr lang="ru-RU" sz="3200" b="1" dirty="0" smtClean="0">
                <a:solidFill>
                  <a:srgbClr val="C00000"/>
                </a:solidFill>
                <a:latin typeface="Arial Black" pitchFamily="34" charset="0"/>
              </a:rPr>
              <a:t>приём «Багаж знаний»</a:t>
            </a:r>
            <a:endParaRPr lang="ru-RU" sz="32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1026" name="Picture 2" descr="C:\Users\User\Desktop\IMG_20220218_09110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40768"/>
            <a:ext cx="3849290" cy="5132387"/>
          </a:xfrm>
          <a:prstGeom prst="rect">
            <a:avLst/>
          </a:prstGeom>
          <a:noFill/>
        </p:spPr>
      </p:pic>
      <p:pic>
        <p:nvPicPr>
          <p:cNvPr id="1027" name="Picture 3" descr="C:\Users\User\Desktop\IMG_20220218_0905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1340768"/>
            <a:ext cx="4317944" cy="525658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68952" cy="1426170"/>
          </a:xfrm>
        </p:spPr>
        <p:txBody>
          <a:bodyPr>
            <a:normAutofit/>
          </a:bodyPr>
          <a:lstStyle/>
          <a:p>
            <a:endParaRPr lang="ru-RU" i="1" dirty="0">
              <a:latin typeface="Arial Black" pitchFamily="34" charset="0"/>
            </a:endParaRPr>
          </a:p>
        </p:txBody>
      </p:sp>
      <p:pic>
        <p:nvPicPr>
          <p:cNvPr id="1026" name="Picture 2" descr="C:\Users\User\Desktop\IMG_20220218_09151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916832"/>
            <a:ext cx="3816424" cy="4941168"/>
          </a:xfrm>
          <a:prstGeom prst="rect">
            <a:avLst/>
          </a:prstGeom>
          <a:noFill/>
        </p:spPr>
      </p:pic>
      <p:pic>
        <p:nvPicPr>
          <p:cNvPr id="1027" name="Picture 3" descr="C:\Users\User\Desktop\73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0"/>
            <a:ext cx="8640960" cy="1916832"/>
          </a:xfrm>
          <a:prstGeom prst="rect">
            <a:avLst/>
          </a:prstGeom>
          <a:noFill/>
        </p:spPr>
      </p:pic>
      <p:pic>
        <p:nvPicPr>
          <p:cNvPr id="1028" name="Picture 4" descr="C:\Users\User\Desktop\6926516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0" y="1988840"/>
            <a:ext cx="4896544" cy="486916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32657"/>
            <a:ext cx="8363272" cy="48245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данной </a:t>
            </a:r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образовательной технологии - 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мыслительных навыков, необходимых не только в учёбе, но и в обычной жизни.</a:t>
            </a:r>
          </a:p>
          <a:p>
            <a:pPr marL="0" indent="0">
              <a:buNone/>
            </a:pPr>
            <a:r>
              <a:rPr lang="ru-RU" b="1" dirty="0" smtClean="0"/>
              <a:t> </a:t>
            </a:r>
            <a:r>
              <a:rPr lang="ru-RU" sz="2800" b="1" i="1" u="sng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Задача: </a:t>
            </a:r>
            <a:r>
              <a:rPr lang="ru-RU" sz="2800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умений «ориентироваться» в современном информационном поле, оценивать уровень достоверности получаемой информации и  вырабатывать свои собственные независимые суждения </a:t>
            </a:r>
            <a:r>
              <a:rPr lang="ru-RU" sz="3600" dirty="0" smtClean="0"/>
              <a:t>.</a:t>
            </a:r>
          </a:p>
          <a:p>
            <a:pPr marL="0" indent="0">
              <a:buNone/>
            </a:pPr>
            <a:endParaRPr lang="ru-RU" b="1" dirty="0" smtClean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323528" y="4581128"/>
            <a:ext cx="8640960" cy="19281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3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Критическое мышление –</a:t>
            </a:r>
          </a:p>
          <a:p>
            <a:pPr marL="0" indent="0" algn="ctr">
              <a:buNone/>
            </a:pPr>
            <a:r>
              <a:rPr lang="ru-RU" sz="3600" b="1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это отправная точка для развития творческого мышления.</a:t>
            </a:r>
            <a:r>
              <a:rPr lang="ru-RU" b="1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i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64096" y="620688"/>
            <a:ext cx="7772400" cy="893961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КРИТИЧЕСКОЕ МЫШЛЕНИЕ</a:t>
            </a:r>
            <a:endParaRPr lang="ru-RU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1824" y="1556792"/>
            <a:ext cx="8568952" cy="2952328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       -</a:t>
            </a:r>
            <a:r>
              <a:rPr lang="ru-RU" sz="4400" b="1" dirty="0" smtClean="0">
                <a:solidFill>
                  <a:schemeClr val="tx1"/>
                </a:solidFill>
              </a:rPr>
              <a:t> </a:t>
            </a:r>
            <a:r>
              <a:rPr lang="ru-RU" sz="4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означает мышление оценочное,       рефлексивное. Это открытое мышление, развивающееся путем наложения новой информации на личный жизненный опыт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201572" y="4941168"/>
            <a:ext cx="8640960" cy="16561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04664"/>
            <a:ext cx="7467600" cy="6069288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>
              <a:buNone/>
            </a:pPr>
            <a:endParaRPr lang="ru-RU" b="1" smtClean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b="1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«Самый дорогостоящий товар в мире – это мыслящие и образованные взрослые люди. Цель системы образования должна состоять в том, чтобы их было как можно больше»</a:t>
            </a:r>
            <a:endParaRPr lang="ru-RU" dirty="0" smtClean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Д.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Халпер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buNone/>
            </a:pPr>
            <a:endParaRPr lang="ru-RU" b="1" dirty="0" smtClean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«Критическое мышление – система мыслительных стратегий и коммуникативных качеств, позволяющих эффективно взаимодействовать с информационной реальностью»</a:t>
            </a:r>
          </a:p>
          <a:p>
            <a:pPr algn="r"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Загашев</a:t>
            </a:r>
            <a:endParaRPr lang="ru-RU" b="1" dirty="0" smtClean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332656"/>
            <a:ext cx="8229600" cy="579350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3600" b="1" i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развития критического мышления 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обучения  представляет собой совокупность разнообразных приёмов, направленных на то, чтобы сначала заинтересовать личность (пробудить в ней исследовательскую, творческую активность), затем - предоставить  условия для осмысления материала и, наконец, помочь  обобщить приобретённые знания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8229600" cy="5793507"/>
          </a:xfrm>
        </p:spPr>
        <p:txBody>
          <a:bodyPr>
            <a:noAutofit/>
          </a:bodyPr>
          <a:lstStyle/>
          <a:p>
            <a:r>
              <a:rPr lang="ru-RU" sz="4400" b="1" i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cs typeface="Aparajita" pitchFamily="34" charset="0"/>
              </a:rPr>
              <a:t>Учителя, работающие в русле критического мышления, уделяют большое внимание выработке качеств, необходимых для продуктивного обмена мнениями: терпимости, умению слушать других, ответственности за собственную точку зрения. </a:t>
            </a:r>
            <a:endParaRPr lang="ru-RU" sz="4400" b="1" i="1" dirty="0">
              <a:solidFill>
                <a:schemeClr val="accent6">
                  <a:lumMod val="75000"/>
                </a:schemeClr>
              </a:solidFill>
              <a:latin typeface="Monotype Corsiva" pitchFamily="66" charset="0"/>
              <a:cs typeface="Aparajita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фаза  </a:t>
            </a:r>
            <a:r>
              <a:rPr lang="ru-RU" sz="4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(вызов) -</a:t>
            </a:r>
            <a:r>
              <a:rPr lang="ru-RU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ориентирована на актуализацию имеющихся знаний, формирование личностного интереса к получению новой информации и ценностного отношения к предмету.  </a:t>
            </a:r>
            <a:endParaRPr lang="ru-RU" sz="4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600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260648"/>
            <a:ext cx="8435280" cy="579350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Вторая фаза  (реализация смысла) -</a:t>
            </a:r>
          </a:p>
          <a:p>
            <a:pPr marL="0" indent="0" algn="ctr">
              <a:buNone/>
            </a:pPr>
            <a:r>
              <a:rPr lang="ru-RU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главными задачами являются активное получение информации, соотнесение нового с уже известным, систематизация, отслеживание собственного понимания. </a:t>
            </a:r>
          </a:p>
          <a:p>
            <a:pPr marL="0" indent="0" algn="ctr">
              <a:buNone/>
            </a:pPr>
            <a:endParaRPr lang="ru-RU" sz="4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8229600" cy="579350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Третья фаза (рефлексия) -</a:t>
            </a:r>
            <a:r>
              <a:rPr lang="ru-RU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направлена на суммирование и систематизацию новой информации, выработку собственного отношения к изучаемому материалу и формулирование вопросов для дальнейшего продвижения в информационном поле. </a:t>
            </a:r>
            <a:endParaRPr lang="ru-RU" sz="4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609</TotalTime>
  <Words>374</Words>
  <Application>Microsoft Office PowerPoint</Application>
  <PresentationFormat>Экран (4:3)</PresentationFormat>
  <Paragraphs>29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Эркер</vt:lpstr>
      <vt:lpstr>                       </vt:lpstr>
      <vt:lpstr>Слайд 2</vt:lpstr>
      <vt:lpstr>   КРИТИЧЕСКОЕ МЫШЛЕНИЕ</vt:lpstr>
      <vt:lpstr>Слайд 4</vt:lpstr>
      <vt:lpstr>Слайд 5</vt:lpstr>
      <vt:lpstr>Слайд 6</vt:lpstr>
      <vt:lpstr>Слайд 7</vt:lpstr>
      <vt:lpstr>Слайд 8</vt:lpstr>
      <vt:lpstr>Слайд 9</vt:lpstr>
      <vt:lpstr>Урок окружающего мира в 1 классе по теме «Дикие и домашние животные»             Кластер</vt:lpstr>
      <vt:lpstr>    1 стадия «Вызов» -  приём Загадки</vt:lpstr>
      <vt:lpstr>              2 стадия «Осмысление» – приёмы«Мозговой штурм», «Проблемный вопрос», таблица «Синтез»</vt:lpstr>
      <vt:lpstr>Работа в полном разгаре</vt:lpstr>
      <vt:lpstr>      3 стадия «Размышление» или «Рефлексия» – приём «Багаж знаний»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КРИТИЧЕСКОЕ МЫШЛЕНИЕ</dc:title>
  <dc:creator>админ</dc:creator>
  <cp:lastModifiedBy>Пользователь Windows</cp:lastModifiedBy>
  <cp:revision>70</cp:revision>
  <cp:lastPrinted>2014-08-07T14:31:30Z</cp:lastPrinted>
  <dcterms:created xsi:type="dcterms:W3CDTF">2013-04-16T03:32:02Z</dcterms:created>
  <dcterms:modified xsi:type="dcterms:W3CDTF">2022-08-18T13:10:07Z</dcterms:modified>
</cp:coreProperties>
</file>