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62" r:id="rId5"/>
    <p:sldId id="258" r:id="rId6"/>
    <p:sldId id="261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2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8" Target="../media/image7.jpeg" Type="http://schemas.openxmlformats.org/officeDocument/2006/relationships/image"/><Relationship Id="rId3" Target="../media/image2.jpeg" Type="http://schemas.openxmlformats.org/officeDocument/2006/relationships/image"/><Relationship Id="rId7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jpeg" Type="http://schemas.openxmlformats.org/officeDocument/2006/relationships/image"/><Relationship Id="rId9" Target="../media/image8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3" Target="../media/image13.jpeg" Type="http://schemas.openxmlformats.org/officeDocument/2006/relationships/image"/><Relationship Id="rId7" Target="../media/image1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pn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8" Target="../media/image24.jpeg" Type="http://schemas.openxmlformats.org/officeDocument/2006/relationships/image"/><Relationship Id="rId3" Target="../media/image19.jpeg" Type="http://schemas.openxmlformats.org/officeDocument/2006/relationships/image"/><Relationship Id="rId7" Target="../media/image2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jpe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Relationship Id="rId9" Target="../media/image2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31.jpeg" Type="http://schemas.openxmlformats.org/officeDocument/2006/relationships/image"/><Relationship Id="rId3" Target="../media/image26.jpeg" Type="http://schemas.openxmlformats.org/officeDocument/2006/relationships/image"/><Relationship Id="rId7" Target="../media/image3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73/e8/92/73e892929c2e465f8e7850a5e48e8e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332656"/>
            <a:ext cx="6246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Муниципальное дошкольное образовательное автономное учреждение центр развития ребенка – детский сад «Фантазия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916832"/>
            <a:ext cx="64087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3399"/>
                </a:solidFill>
                <a:latin typeface="Comic Sans MS" panose="030F0702030302020204" pitchFamily="66" charset="0"/>
              </a:rPr>
              <a:t>Применение </a:t>
            </a:r>
          </a:p>
          <a:p>
            <a:pPr algn="ctr"/>
            <a:r>
              <a:rPr lang="ru-RU" sz="2800" b="1" i="1" dirty="0" smtClean="0">
                <a:solidFill>
                  <a:srgbClr val="003399"/>
                </a:solidFill>
                <a:latin typeface="Comic Sans MS" panose="030F0702030302020204" pitchFamily="66" charset="0"/>
              </a:rPr>
              <a:t>родителями </a:t>
            </a:r>
            <a:r>
              <a:rPr lang="ru-RU" sz="2800" b="1" i="1" dirty="0" err="1" smtClean="0">
                <a:solidFill>
                  <a:srgbClr val="003399"/>
                </a:solidFill>
                <a:latin typeface="Comic Sans MS" panose="030F0702030302020204" pitchFamily="66" charset="0"/>
              </a:rPr>
              <a:t>потешек</a:t>
            </a:r>
            <a:r>
              <a:rPr lang="ru-RU" sz="2800" b="1" i="1" dirty="0" smtClean="0">
                <a:solidFill>
                  <a:srgbClr val="003399"/>
                </a:solidFill>
                <a:latin typeface="Comic Sans MS" panose="030F0702030302020204" pitchFamily="66" charset="0"/>
              </a:rPr>
              <a:t> </a:t>
            </a:r>
            <a:endParaRPr lang="ru-RU" sz="2800" b="1" i="1" dirty="0">
              <a:solidFill>
                <a:srgbClr val="003399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i="1" dirty="0">
                <a:solidFill>
                  <a:srgbClr val="003399"/>
                </a:solidFill>
                <a:latin typeface="Comic Sans MS" panose="030F0702030302020204" pitchFamily="66" charset="0"/>
              </a:rPr>
              <a:t>для прочного закрепления </a:t>
            </a:r>
          </a:p>
          <a:p>
            <a:pPr algn="ctr"/>
            <a:r>
              <a:rPr lang="ru-RU" sz="2800" b="1" i="1" dirty="0">
                <a:solidFill>
                  <a:srgbClr val="003399"/>
                </a:solidFill>
                <a:latin typeface="Comic Sans MS" panose="030F0702030302020204" pitchFamily="66" charset="0"/>
              </a:rPr>
              <a:t>культурно-гигиенических навыков</a:t>
            </a:r>
            <a:endParaRPr lang="ru-RU" sz="2800" dirty="0">
              <a:solidFill>
                <a:srgbClr val="003399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574" y="4653135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Подготовила: воспитатель </a:t>
            </a:r>
            <a:r>
              <a:rPr lang="ru-RU" b="1" i="1" dirty="0" err="1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О.В.Шатайло</a:t>
            </a: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26431" y="5391799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г. </a:t>
            </a:r>
            <a:r>
              <a:rPr lang="ru-RU" b="1" i="1" dirty="0" err="1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Пыть-Ях</a:t>
            </a:r>
            <a:endParaRPr lang="ru-RU" b="1" i="1" dirty="0" smtClean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2021 год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83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73/e8/92/73e892929c2e465f8e7850a5e48e8e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64624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Культурно-гигиенические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навыки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–важная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 составная часть культуры поведения. Необходимость опрятности, содержания в чистоте лица, рук, тела, одежды, обуви продиктованная не только требованиями гигиены, но и нормами человеческих отношений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Педагоги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и родители должны постоянно помнить, что привитые в детстве навыки, в том числе культурно-гигиенические, приносят человеку огромную пользу в течение всей его последующей жизни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Для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ребёнка, приученного к личной гигиене с раннего возраста, гигиенические процедуры –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потребность, привычка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60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>
            <a:off x="0" y="0"/>
            <a:ext cx="4971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 rot="10800000">
            <a:off x="4368780" y="0"/>
            <a:ext cx="4775219" cy="688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78" t="3005" r="1998" b="59061"/>
          <a:stretch/>
        </p:blipFill>
        <p:spPr bwMode="auto">
          <a:xfrm>
            <a:off x="611560" y="404864"/>
            <a:ext cx="1451364" cy="1430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6" t="39625" r="1436" b="3286"/>
          <a:stretch/>
        </p:blipFill>
        <p:spPr bwMode="auto">
          <a:xfrm>
            <a:off x="7308304" y="4869160"/>
            <a:ext cx="164605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48680"/>
            <a:ext cx="1577812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191" y="2780847"/>
            <a:ext cx="1349941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633" y="4940955"/>
            <a:ext cx="1920000" cy="14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885" y="4580955"/>
            <a:ext cx="1349941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Двойная волна 1"/>
          <p:cNvSpPr/>
          <p:nvPr/>
        </p:nvSpPr>
        <p:spPr>
          <a:xfrm>
            <a:off x="2843808" y="548680"/>
            <a:ext cx="3312368" cy="2371246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Comic Sans MS" panose="030F0702030302020204" pitchFamily="66" charset="0"/>
              </a:rPr>
              <a:t>Мы чистим, чистим зубы </a:t>
            </a:r>
            <a:endParaRPr lang="ru-RU" sz="16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И </a:t>
            </a:r>
            <a:r>
              <a:rPr lang="ru-RU" sz="1600" b="1" dirty="0">
                <a:latin typeface="Comic Sans MS" panose="030F0702030302020204" pitchFamily="66" charset="0"/>
              </a:rPr>
              <a:t>весело живем. </a:t>
            </a:r>
            <a:endParaRPr lang="ru-RU" sz="16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А </a:t>
            </a:r>
            <a:r>
              <a:rPr lang="ru-RU" sz="1600" b="1" dirty="0">
                <a:latin typeface="Comic Sans MS" panose="030F0702030302020204" pitchFamily="66" charset="0"/>
              </a:rPr>
              <a:t>тем, кто их не чистит, </a:t>
            </a:r>
            <a:endParaRPr lang="ru-RU" sz="16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Мы </a:t>
            </a:r>
            <a:r>
              <a:rPr lang="ru-RU" sz="1600" b="1" dirty="0">
                <a:latin typeface="Comic Sans MS" panose="030F0702030302020204" pitchFamily="66" charset="0"/>
              </a:rPr>
              <a:t>песенку поем: </a:t>
            </a:r>
            <a:endParaRPr lang="ru-RU" sz="16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Эй</a:t>
            </a:r>
            <a:r>
              <a:rPr lang="ru-RU" sz="1600" b="1" dirty="0">
                <a:latin typeface="Comic Sans MS" panose="030F0702030302020204" pitchFamily="66" charset="0"/>
              </a:rPr>
              <a:t>, давай не зевай, </a:t>
            </a:r>
            <a:endParaRPr lang="ru-RU" sz="16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О</a:t>
            </a:r>
            <a:r>
              <a:rPr lang="ru-RU" sz="1600" b="1" dirty="0">
                <a:latin typeface="Comic Sans MS" panose="030F0702030302020204" pitchFamily="66" charset="0"/>
              </a:rPr>
              <a:t> зубах не забывай</a:t>
            </a:r>
            <a:r>
              <a:rPr lang="ru-RU" sz="1600" b="1" dirty="0" smtClean="0">
                <a:latin typeface="Comic Sans MS" panose="030F0702030302020204" pitchFamily="66" charset="0"/>
              </a:rPr>
              <a:t>,</a:t>
            </a: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 </a:t>
            </a:r>
            <a:r>
              <a:rPr lang="ru-RU" sz="1600" b="1" dirty="0">
                <a:latin typeface="Comic Sans MS" panose="030F0702030302020204" pitchFamily="66" charset="0"/>
              </a:rPr>
              <a:t>Снизу-вверх, сверху-вниз</a:t>
            </a:r>
            <a:r>
              <a:rPr lang="ru-RU" sz="1600" b="1">
                <a:latin typeface="Comic Sans MS" panose="030F0702030302020204" pitchFamily="66" charset="0"/>
              </a:rPr>
              <a:t> </a:t>
            </a:r>
            <a:endParaRPr lang="ru-RU" sz="1600" b="1" smtClean="0">
              <a:latin typeface="Comic Sans MS" panose="030F0702030302020204" pitchFamily="66" charset="0"/>
            </a:endParaRPr>
          </a:p>
          <a:p>
            <a:pPr algn="ctr"/>
            <a:r>
              <a:rPr lang="ru-RU" sz="1600" b="1" smtClean="0">
                <a:latin typeface="Comic Sans MS" panose="030F0702030302020204" pitchFamily="66" charset="0"/>
              </a:rPr>
              <a:t>Чистить</a:t>
            </a:r>
            <a:r>
              <a:rPr lang="ru-RU" sz="1600" b="1" dirty="0">
                <a:latin typeface="Comic Sans MS" panose="030F0702030302020204" pitchFamily="66" charset="0"/>
              </a:rPr>
              <a:t> зубы не ленись.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22" y="1671953"/>
            <a:ext cx="1349941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105" y="3096230"/>
            <a:ext cx="2124000" cy="1592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789429"/>
            <a:ext cx="1349942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4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>
            <a:off x="0" y="0"/>
            <a:ext cx="4971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 rot="10800000">
            <a:off x="4368780" y="0"/>
            <a:ext cx="4775219" cy="688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78" t="3005" r="1998" b="59061"/>
          <a:stretch/>
        </p:blipFill>
        <p:spPr bwMode="auto">
          <a:xfrm>
            <a:off x="236191" y="404864"/>
            <a:ext cx="1461386" cy="14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6" t="39625" r="1436" b="3286"/>
          <a:stretch/>
        </p:blipFill>
        <p:spPr bwMode="auto">
          <a:xfrm>
            <a:off x="7308304" y="4869160"/>
            <a:ext cx="164605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115" y="4364864"/>
            <a:ext cx="2160000" cy="17043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502" y="944864"/>
            <a:ext cx="1621617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318" y="3941158"/>
            <a:ext cx="2208000" cy="165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Двойная волна 1"/>
          <p:cNvSpPr/>
          <p:nvPr/>
        </p:nvSpPr>
        <p:spPr>
          <a:xfrm>
            <a:off x="2771800" y="791827"/>
            <a:ext cx="2952328" cy="23400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Comic Sans MS" panose="030F0702030302020204" pitchFamily="66" charset="0"/>
              </a:rPr>
              <a:t>Водичка, водичка,</a:t>
            </a:r>
            <a:br>
              <a:rPr lang="ru-RU" b="1" dirty="0">
                <a:latin typeface="Comic Sans MS" panose="030F0702030302020204" pitchFamily="66" charset="0"/>
              </a:rPr>
            </a:br>
            <a:r>
              <a:rPr lang="ru-RU" b="1" dirty="0">
                <a:latin typeface="Comic Sans MS" panose="030F0702030302020204" pitchFamily="66" charset="0"/>
              </a:rPr>
              <a:t>Умой мое личико,</a:t>
            </a:r>
            <a:br>
              <a:rPr lang="ru-RU" b="1" dirty="0">
                <a:latin typeface="Comic Sans MS" panose="030F0702030302020204" pitchFamily="66" charset="0"/>
              </a:rPr>
            </a:br>
            <a:r>
              <a:rPr lang="ru-RU" b="1" dirty="0">
                <a:latin typeface="Comic Sans MS" panose="030F0702030302020204" pitchFamily="66" charset="0"/>
              </a:rPr>
              <a:t>Чтобы глазоньки блестели,</a:t>
            </a:r>
            <a:br>
              <a:rPr lang="ru-RU" b="1" dirty="0">
                <a:latin typeface="Comic Sans MS" panose="030F0702030302020204" pitchFamily="66" charset="0"/>
              </a:rPr>
            </a:br>
            <a:r>
              <a:rPr lang="ru-RU" b="1" dirty="0">
                <a:latin typeface="Comic Sans MS" panose="030F0702030302020204" pitchFamily="66" charset="0"/>
              </a:rPr>
              <a:t>Чтобы щечки краснели,</a:t>
            </a:r>
            <a:br>
              <a:rPr lang="ru-RU" b="1" dirty="0">
                <a:latin typeface="Comic Sans MS" panose="030F0702030302020204" pitchFamily="66" charset="0"/>
              </a:rPr>
            </a:br>
            <a:r>
              <a:rPr lang="ru-RU" b="1" dirty="0">
                <a:latin typeface="Comic Sans MS" panose="030F0702030302020204" pitchFamily="66" charset="0"/>
              </a:rPr>
              <a:t>Чтоб смеялся роток,</a:t>
            </a:r>
            <a:br>
              <a:rPr lang="ru-RU" b="1" dirty="0">
                <a:latin typeface="Comic Sans MS" panose="030F0702030302020204" pitchFamily="66" charset="0"/>
              </a:rPr>
            </a:br>
            <a:r>
              <a:rPr lang="ru-RU" b="1" dirty="0">
                <a:latin typeface="Comic Sans MS" panose="030F0702030302020204" pitchFamily="66" charset="0"/>
              </a:rPr>
              <a:t>Чтоб кусался зубок.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21" y="1700808"/>
            <a:ext cx="1621617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27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.pinimg.com/736x/73/e8/92/73e892929c2e465f8e7850a5e48e8e5b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>
            <a:off x="-33962" y="0"/>
            <a:ext cx="4971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3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 rot="10800000">
            <a:off x="4368780" y="0"/>
            <a:ext cx="4775219" cy="688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20" y="2126565"/>
            <a:ext cx="1349927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5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6" l="59476" r="1436" t="39625"/>
          <a:stretch/>
        </p:blipFill>
        <p:spPr bwMode="auto">
          <a:xfrm>
            <a:off x="7308304" y="4869160"/>
            <a:ext cx="164605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61" l="69178" r="1998" t="3005"/>
          <a:stretch/>
        </p:blipFill>
        <p:spPr bwMode="auto">
          <a:xfrm>
            <a:off x="236191" y="404864"/>
            <a:ext cx="1461387" cy="14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899579"/>
            <a:ext cx="1350000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Двойная волна 3"/>
          <p:cNvSpPr/>
          <p:nvPr/>
        </p:nvSpPr>
        <p:spPr>
          <a:xfrm>
            <a:off x="2964624" y="404864"/>
            <a:ext cx="2808312" cy="23400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fontAlgn="base"/>
            <a:r>
              <a:rPr b="1" dirty="0" lang="ru-RU">
                <a:latin charset="0" panose="030F0702030302020204" pitchFamily="66" typeface="Comic Sans MS"/>
              </a:rPr>
              <a:t>Кто тут будет </a:t>
            </a:r>
          </a:p>
          <a:p>
            <a:pPr algn="ctr" fontAlgn="base"/>
            <a:r>
              <a:rPr b="1" dirty="0" lang="ru-RU">
                <a:latin charset="0" panose="030F0702030302020204" pitchFamily="66" typeface="Comic Sans MS"/>
              </a:rPr>
              <a:t>куп-куп-куп. </a:t>
            </a:r>
          </a:p>
          <a:p>
            <a:pPr algn="ctr" fontAlgn="base"/>
            <a:r>
              <a:rPr b="1" dirty="0" lang="ru-RU">
                <a:latin charset="0" panose="030F0702030302020204" pitchFamily="66" typeface="Comic Sans MS"/>
              </a:rPr>
              <a:t>По водичке </a:t>
            </a:r>
          </a:p>
          <a:p>
            <a:pPr algn="ctr" fontAlgn="base"/>
            <a:r>
              <a:rPr b="1" dirty="0" lang="ru-RU">
                <a:latin charset="0" panose="030F0702030302020204" pitchFamily="66" typeface="Comic Sans MS"/>
              </a:rPr>
              <a:t>хлюп-хлюп-хлюп.</a:t>
            </a:r>
          </a:p>
          <a:p>
            <a:pPr algn="ctr" fontAlgn="base"/>
            <a:r>
              <a:rPr b="1" dirty="0" lang="ru-RU">
                <a:latin charset="0" panose="030F0702030302020204" pitchFamily="66" typeface="Comic Sans MS"/>
              </a:rPr>
              <a:t>Будет мыло пенится,</a:t>
            </a:r>
          </a:p>
          <a:p>
            <a:pPr algn="ctr" fontAlgn="base"/>
            <a:r>
              <a:rPr b="1" dirty="0" lang="ru-RU">
                <a:latin charset="0" panose="030F0702030302020204" pitchFamily="66" typeface="Comic Sans MS"/>
              </a:rPr>
              <a:t>И грязь куда-то денется!</a:t>
            </a:r>
            <a:endParaRPr dirty="0" lang="ru-RU"/>
          </a:p>
        </p:txBody>
      </p:sp>
      <p:pic>
        <p:nvPicPr>
          <p:cNvPr id="7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283" y="4078288"/>
            <a:ext cx="1914525" cy="249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"/>
          <a:stretch/>
        </p:blipFill>
        <p:spPr bwMode="auto">
          <a:xfrm>
            <a:off x="775920" y="4425269"/>
            <a:ext cx="1843315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26565"/>
            <a:ext cx="1236892" cy="2199143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250" y="371846"/>
            <a:ext cx="1476562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3623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.pinimg.com/736x/73/e8/92/73e892929c2e465f8e7850a5e48e8e5b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>
            <a:off x="-108520" y="-28128"/>
            <a:ext cx="4971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3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 rot="10800000">
            <a:off x="4368781" y="0"/>
            <a:ext cx="4775219" cy="688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5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61" l="69178" r="1998" t="3005"/>
          <a:stretch/>
        </p:blipFill>
        <p:spPr bwMode="auto">
          <a:xfrm>
            <a:off x="236191" y="404864"/>
            <a:ext cx="182673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6" l="59476" r="1436" t="39625"/>
          <a:stretch/>
        </p:blipFill>
        <p:spPr bwMode="auto">
          <a:xfrm>
            <a:off x="7308304" y="4869160"/>
            <a:ext cx="164605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70" y="2204864"/>
            <a:ext cx="1349927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99056"/>
            <a:ext cx="1350000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58230"/>
            <a:ext cx="1349941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11" r="101"/>
          <a:stretch/>
        </p:blipFill>
        <p:spPr bwMode="auto">
          <a:xfrm>
            <a:off x="6472257" y="674864"/>
            <a:ext cx="1659073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Двойная волна 1"/>
          <p:cNvSpPr/>
          <p:nvPr/>
        </p:nvSpPr>
        <p:spPr>
          <a:xfrm>
            <a:off x="2555776" y="404864"/>
            <a:ext cx="3456384" cy="20700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latin charset="0" panose="030F0702030302020204" pitchFamily="66" typeface="Comic Sans MS"/>
              </a:rPr>
              <a:t>Это - ложка,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Это - чашка.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В чашке - гречневая кашка.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Ложка в чашке побывала -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Кашки гречневой не стало</a:t>
            </a:r>
            <a:r>
              <a:rPr b="1" dirty="0" lang="ru-RU">
                <a:latin charset="0" panose="030F0702030302020204" pitchFamily="66" typeface="Comic Sans MS"/>
              </a:rPr>
              <a:t>!</a:t>
            </a: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"/>
          <a:stretch/>
        </p:blipFill>
        <p:spPr bwMode="auto">
          <a:xfrm>
            <a:off x="4644008" y="2794479"/>
            <a:ext cx="1620000" cy="1609155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751" y="4658867"/>
            <a:ext cx="1349941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85" y="4658867"/>
            <a:ext cx="1349941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7654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.pinimg.com/736x/73/e8/92/73e892929c2e465f8e7850a5e48e8e5b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>
            <a:off x="0" y="0"/>
            <a:ext cx="4971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3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 rot="10800000">
            <a:off x="4368780" y="0"/>
            <a:ext cx="4775219" cy="688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5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61" l="69178" r="1998" t="3005"/>
          <a:stretch/>
        </p:blipFill>
        <p:spPr bwMode="auto">
          <a:xfrm>
            <a:off x="236191" y="404864"/>
            <a:ext cx="1461386" cy="14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73/e8/92/73e892929c2e465f8e7850a5e48e8e5b.jpg" id="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6" l="59476" r="1436" t="39625"/>
          <a:stretch/>
        </p:blipFill>
        <p:spPr bwMode="auto">
          <a:xfrm>
            <a:off x="7308304" y="4869160"/>
            <a:ext cx="164605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878" y="3120679"/>
            <a:ext cx="1920083" cy="144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926" y="3177072"/>
            <a:ext cx="1351348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5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333" y="674864"/>
            <a:ext cx="1349941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841" y="4077072"/>
            <a:ext cx="1116000" cy="1981449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Двойная волна 1"/>
          <p:cNvSpPr/>
          <p:nvPr/>
        </p:nvSpPr>
        <p:spPr>
          <a:xfrm>
            <a:off x="2485622" y="404864"/>
            <a:ext cx="3670554" cy="23400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latin charset="0" panose="030F0702030302020204" pitchFamily="66" typeface="Comic Sans MS"/>
              </a:rPr>
              <a:t>Люли, люли, </a:t>
            </a:r>
            <a:r>
              <a:rPr b="1" dirty="0" err="1" lang="ru-RU" sz="1600">
                <a:latin charset="0" panose="030F0702030302020204" pitchFamily="66" typeface="Comic Sans MS"/>
              </a:rPr>
              <a:t>люленьки</a:t>
            </a:r>
            <a:r>
              <a:rPr b="1" dirty="0" lang="ru-RU" sz="1600">
                <a:latin charset="0" panose="030F0702030302020204" pitchFamily="66" typeface="Comic Sans MS"/>
              </a:rPr>
              <a:t>,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Прилетели гуленьки,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Стали гули говорить: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«Чем нам Машеньку кормить?»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Один скажет: «кашкою»,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Другой – «</a:t>
            </a:r>
            <a:r>
              <a:rPr b="1" dirty="0" err="1" lang="ru-RU" sz="1600">
                <a:latin charset="0" panose="030F0702030302020204" pitchFamily="66" typeface="Comic Sans MS"/>
              </a:rPr>
              <a:t>простоквашкою</a:t>
            </a:r>
            <a:r>
              <a:rPr b="1" dirty="0" lang="ru-RU" sz="1600">
                <a:latin charset="0" panose="030F0702030302020204" pitchFamily="66" typeface="Comic Sans MS"/>
              </a:rPr>
              <a:t>»,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Третий скажет – «молочком,</a:t>
            </a:r>
            <a:br>
              <a:rPr b="1" dirty="0" lang="ru-RU" sz="1600">
                <a:latin charset="0" panose="030F0702030302020204" pitchFamily="66" typeface="Comic Sans MS"/>
              </a:rPr>
            </a:br>
            <a:r>
              <a:rPr b="1" dirty="0" lang="ru-RU" sz="1600">
                <a:latin charset="0" panose="030F0702030302020204" pitchFamily="66" typeface="Comic Sans MS"/>
              </a:rPr>
              <a:t>И румяным пирожком».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"/>
          <a:stretch/>
        </p:blipFill>
        <p:spPr bwMode="auto">
          <a:xfrm>
            <a:off x="3851920" y="4844189"/>
            <a:ext cx="2088000" cy="1532215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9000"/>
            <a:ext cx="1349942" cy="1800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15231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>
            <a:off x="0" y="0"/>
            <a:ext cx="4971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7"/>
          <a:stretch/>
        </p:blipFill>
        <p:spPr bwMode="auto">
          <a:xfrm rot="10800000">
            <a:off x="4368780" y="0"/>
            <a:ext cx="4775219" cy="688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78" t="3005" r="1998" b="59061"/>
          <a:stretch/>
        </p:blipFill>
        <p:spPr bwMode="auto">
          <a:xfrm>
            <a:off x="236191" y="404864"/>
            <a:ext cx="1461386" cy="14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736x/73/e8/92/73e892929c2e465f8e7850a5e48e8e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6" t="39625" r="1436" b="3286"/>
          <a:stretch/>
        </p:blipFill>
        <p:spPr bwMode="auto">
          <a:xfrm>
            <a:off x="7308304" y="4869160"/>
            <a:ext cx="164605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перфолента 1"/>
          <p:cNvSpPr/>
          <p:nvPr/>
        </p:nvSpPr>
        <p:spPr>
          <a:xfrm>
            <a:off x="1835696" y="620688"/>
            <a:ext cx="6048672" cy="46085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Воспитывая в детях культурно-гигиенические навыки, нужно помнить пословицу, что если </a:t>
            </a:r>
            <a:r>
              <a:rPr lang="ru-RU" sz="36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посеешь привычку, то пожнешь характер.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6092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76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23</cp:revision>
  <dcterms:created xsi:type="dcterms:W3CDTF">2021-12-11T11:37:50Z</dcterms:created>
  <dcterms:modified xsi:type="dcterms:W3CDTF">2022-01-04T18:38:53Z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390598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