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1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EEFF"/>
    <a:srgbClr val="FDDBAD"/>
    <a:srgbClr val="D2FC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2916666666666665E-2"/>
          <c:y val="9.1828248031496057E-2"/>
          <c:w val="0.97291666666666665"/>
          <c:h val="0.766793061023622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shade val="63000"/>
                      <a:satMod val="165000"/>
                    </a:schemeClr>
                  </a:gs>
                  <a:gs pos="30000">
                    <a:schemeClr val="accent6">
                      <a:shade val="58000"/>
                      <a:satMod val="165000"/>
                    </a:schemeClr>
                  </a:gs>
                  <a:gs pos="75000">
                    <a:schemeClr val="accent6">
                      <a:shade val="30000"/>
                      <a:satMod val="175000"/>
                    </a:schemeClr>
                  </a:gs>
                  <a:gs pos="100000">
                    <a:schemeClr val="accent6">
                      <a:shade val="15000"/>
                      <a:satMod val="175000"/>
                    </a:schemeClr>
                  </a:gs>
                </a:gsLst>
                <a:path path="circle">
                  <a:fillToRect l="5000" t="100000" r="120000" b="10000"/>
                </a:path>
              </a:gradFill>
              <a:ln>
                <a:noFill/>
              </a:ln>
              <a:effectLst>
                <a:outerShdw blurRad="50800" dist="20000" dir="5400000" rotWithShape="0">
                  <a:srgbClr val="000000">
                    <a:alpha val="4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47625" h="69850"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51BE-41E0-BD33-216BF5F926B7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5">
                      <a:shade val="63000"/>
                      <a:satMod val="165000"/>
                    </a:schemeClr>
                  </a:gs>
                  <a:gs pos="30000">
                    <a:schemeClr val="accent5">
                      <a:shade val="58000"/>
                      <a:satMod val="165000"/>
                    </a:schemeClr>
                  </a:gs>
                  <a:gs pos="75000">
                    <a:schemeClr val="accent5">
                      <a:shade val="30000"/>
                      <a:satMod val="175000"/>
                    </a:schemeClr>
                  </a:gs>
                  <a:gs pos="100000">
                    <a:schemeClr val="accent5">
                      <a:shade val="15000"/>
                      <a:satMod val="175000"/>
                    </a:schemeClr>
                  </a:gs>
                </a:gsLst>
                <a:path path="circle">
                  <a:fillToRect l="5000" t="100000" r="120000" b="10000"/>
                </a:path>
              </a:gradFill>
              <a:ln>
                <a:noFill/>
              </a:ln>
              <a:effectLst>
                <a:outerShdw blurRad="50800" dist="20000" dir="5400000" rotWithShape="0">
                  <a:srgbClr val="000000">
                    <a:alpha val="4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47625" h="69850"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51BE-41E0-BD33-216BF5F926B7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4">
                      <a:shade val="63000"/>
                      <a:satMod val="165000"/>
                    </a:schemeClr>
                  </a:gs>
                  <a:gs pos="30000">
                    <a:schemeClr val="accent4">
                      <a:shade val="58000"/>
                      <a:satMod val="165000"/>
                    </a:schemeClr>
                  </a:gs>
                  <a:gs pos="75000">
                    <a:schemeClr val="accent4">
                      <a:shade val="30000"/>
                      <a:satMod val="175000"/>
                    </a:schemeClr>
                  </a:gs>
                  <a:gs pos="100000">
                    <a:schemeClr val="accent4">
                      <a:shade val="15000"/>
                      <a:satMod val="175000"/>
                    </a:schemeClr>
                  </a:gs>
                </a:gsLst>
                <a:path path="circle">
                  <a:fillToRect l="5000" t="100000" r="120000" b="10000"/>
                </a:path>
              </a:gradFill>
              <a:ln>
                <a:noFill/>
              </a:ln>
              <a:effectLst>
                <a:outerShdw blurRad="50800" dist="20000" dir="5400000" rotWithShape="0">
                  <a:srgbClr val="000000">
                    <a:alpha val="4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47625" h="69850"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51BE-41E0-BD33-216BF5F926B7}"/>
              </c:ext>
            </c:extLst>
          </c:dPt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1">
                  <c:v>60</c:v>
                </c:pt>
                <c:pt idx="2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1BE-41E0-BD33-216BF5F926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7083205701566297E-2"/>
          <c:y val="9.1828268017962761E-2"/>
          <c:w val="0.97291666666666665"/>
          <c:h val="0.766793061023622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shade val="63000"/>
                      <a:satMod val="165000"/>
                    </a:schemeClr>
                  </a:gs>
                  <a:gs pos="30000">
                    <a:schemeClr val="accent6">
                      <a:shade val="58000"/>
                      <a:satMod val="165000"/>
                    </a:schemeClr>
                  </a:gs>
                  <a:gs pos="75000">
                    <a:schemeClr val="accent6">
                      <a:shade val="30000"/>
                      <a:satMod val="175000"/>
                    </a:schemeClr>
                  </a:gs>
                  <a:gs pos="100000">
                    <a:schemeClr val="accent6">
                      <a:shade val="15000"/>
                      <a:satMod val="175000"/>
                    </a:schemeClr>
                  </a:gs>
                </a:gsLst>
                <a:path path="circle">
                  <a:fillToRect l="5000" t="100000" r="120000" b="10000"/>
                </a:path>
              </a:gradFill>
              <a:ln>
                <a:noFill/>
              </a:ln>
              <a:effectLst>
                <a:outerShdw blurRad="50800" dist="20000" dir="5400000" rotWithShape="0">
                  <a:srgbClr val="000000">
                    <a:alpha val="4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47625" h="69850"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2A5-46FE-A0DF-9C2F66313EA1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5">
                      <a:shade val="63000"/>
                      <a:satMod val="165000"/>
                    </a:schemeClr>
                  </a:gs>
                  <a:gs pos="30000">
                    <a:schemeClr val="accent5">
                      <a:shade val="58000"/>
                      <a:satMod val="165000"/>
                    </a:schemeClr>
                  </a:gs>
                  <a:gs pos="75000">
                    <a:schemeClr val="accent5">
                      <a:shade val="30000"/>
                      <a:satMod val="175000"/>
                    </a:schemeClr>
                  </a:gs>
                  <a:gs pos="100000">
                    <a:schemeClr val="accent5">
                      <a:shade val="15000"/>
                      <a:satMod val="175000"/>
                    </a:schemeClr>
                  </a:gs>
                </a:gsLst>
                <a:path path="circle">
                  <a:fillToRect l="5000" t="100000" r="120000" b="10000"/>
                </a:path>
              </a:gradFill>
              <a:ln>
                <a:noFill/>
              </a:ln>
              <a:effectLst>
                <a:outerShdw blurRad="50800" dist="20000" dir="5400000" rotWithShape="0">
                  <a:srgbClr val="000000">
                    <a:alpha val="4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47625" h="69850"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E2A5-46FE-A0DF-9C2F66313EA1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4">
                      <a:shade val="63000"/>
                      <a:satMod val="165000"/>
                    </a:schemeClr>
                  </a:gs>
                  <a:gs pos="30000">
                    <a:schemeClr val="accent4">
                      <a:shade val="58000"/>
                      <a:satMod val="165000"/>
                    </a:schemeClr>
                  </a:gs>
                  <a:gs pos="75000">
                    <a:schemeClr val="accent4">
                      <a:shade val="30000"/>
                      <a:satMod val="175000"/>
                    </a:schemeClr>
                  </a:gs>
                  <a:gs pos="100000">
                    <a:schemeClr val="accent4">
                      <a:shade val="15000"/>
                      <a:satMod val="175000"/>
                    </a:schemeClr>
                  </a:gs>
                </a:gsLst>
                <a:path path="circle">
                  <a:fillToRect l="5000" t="100000" r="120000" b="10000"/>
                </a:path>
              </a:gradFill>
              <a:ln>
                <a:noFill/>
              </a:ln>
              <a:effectLst>
                <a:outerShdw blurRad="50800" dist="20000" dir="5400000" rotWithShape="0">
                  <a:srgbClr val="000000">
                    <a:alpha val="4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47625" h="69850"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E2A5-46FE-A0DF-9C2F66313EA1}"/>
              </c:ext>
            </c:extLst>
          </c:dPt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20</c:v>
                </c:pt>
                <c:pt idx="2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2A5-46FE-A0DF-9C2F66313E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B8EF62A-62EB-4574-80F5-87C853C899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5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9825469-7313-4718-8B04-4DB06F4ED4AB}"/>
              </a:ext>
            </a:extLst>
          </p:cNvPr>
          <p:cNvSpPr/>
          <p:nvPr/>
        </p:nvSpPr>
        <p:spPr>
          <a:xfrm>
            <a:off x="611560" y="123717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 освоения  образовательной программы воспитанниками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МДОАУ ЦРР -д/с «Фантазия»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2020-2021 год</a:t>
            </a: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884AB963-B28D-47C0-A7A3-F9E47AD239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3772703"/>
              </p:ext>
            </p:extLst>
          </p:nvPr>
        </p:nvGraphicFramePr>
        <p:xfrm>
          <a:off x="683568" y="2780928"/>
          <a:ext cx="3917520" cy="2608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960803C5-B5F4-453A-9EC0-EE88CD81E5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03965250"/>
              </p:ext>
            </p:extLst>
          </p:nvPr>
        </p:nvGraphicFramePr>
        <p:xfrm>
          <a:off x="4804299" y="2785119"/>
          <a:ext cx="3917520" cy="2608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B41AF12-F0B8-44CB-9FDA-8F1A99C545AE}"/>
              </a:ext>
            </a:extLst>
          </p:cNvPr>
          <p:cNvSpPr txBox="1"/>
          <p:nvPr/>
        </p:nvSpPr>
        <p:spPr>
          <a:xfrm>
            <a:off x="1410055" y="2301106"/>
            <a:ext cx="2652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года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35A1B3-5840-481F-A9C2-C695C8AEB15E}"/>
              </a:ext>
            </a:extLst>
          </p:cNvPr>
          <p:cNvSpPr txBox="1"/>
          <p:nvPr/>
        </p:nvSpPr>
        <p:spPr>
          <a:xfrm>
            <a:off x="5868144" y="2301106"/>
            <a:ext cx="2652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Конец  года</a:t>
            </a:r>
          </a:p>
        </p:txBody>
      </p:sp>
    </p:spTree>
    <p:extLst>
      <p:ext uri="{BB962C8B-B14F-4D97-AF65-F5344CB8AC3E}">
        <p14:creationId xmlns:p14="http://schemas.microsoft.com/office/powerpoint/2010/main" val="38477007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516</TotalTime>
  <Words>22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Century Schoolbook</vt:lpstr>
      <vt:lpstr>Times New Roman</vt:lpstr>
      <vt:lpstr>Wingdings</vt:lpstr>
      <vt:lpstr>Wingdings 2</vt:lpstr>
      <vt:lpstr>Эркер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Освоение основной  образовательной программы  </dc:title>
  <dc:creator>Администратор</dc:creator>
  <cp:lastModifiedBy>User</cp:lastModifiedBy>
  <cp:revision>51</cp:revision>
  <dcterms:created xsi:type="dcterms:W3CDTF">2015-05-20T03:27:15Z</dcterms:created>
  <dcterms:modified xsi:type="dcterms:W3CDTF">2022-10-29T17:04:32Z</dcterms:modified>
</cp:coreProperties>
</file>