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5" r:id="rId6"/>
    <p:sldId id="264" r:id="rId7"/>
    <p:sldId id="267" r:id="rId8"/>
    <p:sldId id="268" r:id="rId9"/>
    <p:sldId id="270" r:id="rId10"/>
    <p:sldId id="266" r:id="rId11"/>
    <p:sldId id="260" r:id="rId12"/>
    <p:sldId id="261" r:id="rId13"/>
    <p:sldId id="259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192A5-E0FA-4D94-97B5-8B4B1329B0CE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13273-F07F-453B-B8C9-8F99FE890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A8237-9C57-40EB-BEF8-303011B1FC23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3CA75-EDC0-47F4-951D-08887D602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DDE4-F88C-4BC7-916D-A16709D86F33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D98F1-182F-446A-9AAE-CD2ACE73B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FDCA9-C500-4465-AEE0-7C8D19DBD824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53777-0200-468C-9A45-677F6DBF2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73834-12B8-4571-B591-3F9D23D98FB7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58581-CA25-41D5-8BB5-D904F1F2A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26D7-9710-43EE-BE7F-C82A82C8D5B4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BD97B-0722-4B44-8F7B-0BBFBB572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ECBA5-CDF3-4C54-9D16-869418DA603B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87B66-87E9-42D8-A6AF-F5CC5525B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CF675-8F27-423C-B7CD-284568E6C9C5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520CA-9018-4A2B-86D9-EE1A2322F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A71A0-AE05-462C-8F55-7364F9F2B6EF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C46E7-B8D8-4EC1-8710-DCD9C0B1B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55B62-DDDD-4215-9651-AA33289D2B9A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7D7CD-FFCF-4E64-A57A-1687AFF60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98809-AAD2-4BDE-8FFC-7144D6EB9629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5429B-EFEB-43DD-B4FC-2FF05B078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56DABB-482B-4F15-BB5B-69C9399E5A09}" type="datetimeFigureOut">
              <a:rPr lang="ru-RU"/>
              <a:pPr>
                <a:defRPr/>
              </a:pPr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6CDD85-B1F5-4B59-B198-AED418399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9" descr="C:\Рабочий стол\LEGO 2018-2019 гг\схемы\681febfb71bf2f62e2c7be72697a12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1700213"/>
            <a:ext cx="8077200" cy="15128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cap="none" smtClean="0">
                <a:latin typeface="Arial" charset="0"/>
              </a:rPr>
              <a:t>Конструирование, </a:t>
            </a:r>
            <a:br>
              <a:rPr lang="ru-RU" sz="3600" cap="none" smtClean="0">
                <a:latin typeface="Arial" charset="0"/>
              </a:rPr>
            </a:br>
            <a:r>
              <a:rPr lang="ru-RU" sz="3600" cap="none" smtClean="0">
                <a:latin typeface="Arial" charset="0"/>
              </a:rPr>
              <a:t>как средство развития речи детей в коррекционной работе</a:t>
            </a:r>
            <a:br>
              <a:rPr lang="ru-RU" sz="3600" cap="none" smtClean="0">
                <a:latin typeface="Arial" charset="0"/>
              </a:rPr>
            </a:br>
            <a:r>
              <a:rPr lang="ru-RU" sz="3600" cap="none" smtClean="0">
                <a:latin typeface="Arial" charset="0"/>
              </a:rPr>
              <a:t> учителя-логопеда</a:t>
            </a:r>
            <a:br>
              <a:rPr lang="ru-RU" sz="3600" cap="none" smtClean="0">
                <a:latin typeface="Arial" charset="0"/>
              </a:rPr>
            </a:br>
            <a:r>
              <a:rPr lang="ru-RU" sz="3600" cap="none" smtClean="0">
                <a:latin typeface="Arial" charset="0"/>
              </a:rPr>
              <a:t>(использование лего-технологий)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450" y="260350"/>
            <a:ext cx="7772400" cy="1500188"/>
          </a:xfrm>
        </p:spPr>
        <p:txBody>
          <a:bodyPr>
            <a:normAutofit/>
          </a:bodyPr>
          <a:lstStyle/>
          <a:p>
            <a:r>
              <a:rPr lang="ru-RU" smtClean="0">
                <a:solidFill>
                  <a:srgbClr val="898989"/>
                </a:solidFill>
                <a:latin typeface="Arial" charset="0"/>
              </a:rPr>
              <a:t>МДОУ «Детский сад 67»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3059113" y="6237288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Энгельс 2022 год</a:t>
            </a: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2700338" y="4508500"/>
            <a:ext cx="46085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Подготовила учитель-логопед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1 квалификационной категории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Стаценко Татьяна Петровна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Объект 2"/>
          <p:cNvSpPr>
            <a:spLocks noGrp="1"/>
          </p:cNvSpPr>
          <p:nvPr>
            <p:ph idx="4294967295"/>
          </p:nvPr>
        </p:nvSpPr>
        <p:spPr>
          <a:xfrm>
            <a:off x="539750" y="333375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   </a:t>
            </a:r>
            <a:r>
              <a:rPr lang="ru-RU" sz="2400" smtClean="0">
                <a:latin typeface="Times New Roman" pitchFamily="18" charset="0"/>
              </a:rPr>
              <a:t>Составление частей разных животных помогает развивать понимание образование сложных слов (Игра «Волшебный зоопарк» где соединяется голова крокодила и туловище тигра и получается крокотигр).</a:t>
            </a:r>
          </a:p>
          <a:p>
            <a:pPr algn="ctr"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   Возможность совершения самостоятельных действий с элементами конструктора, их описания и сравнения способствуют формированию взаимосвязанного комплекса семантических, звуковых, морфологических и ритмических операций, осуществляющих поиск слова, что даёт возможность, помимо увеличения лексического запаса, перевести слова из пассивного словаря в активный.</a:t>
            </a:r>
          </a:p>
          <a:p>
            <a:pPr algn="r"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При помощи Лего-конструктора дети становятся строителями, архитекторами и творцами, играя, они придумывают и воплощают в жизнь свои идеи, что позволяетформированию образного мышления.</a:t>
            </a:r>
          </a:p>
        </p:txBody>
      </p:sp>
      <p:pic>
        <p:nvPicPr>
          <p:cNvPr id="26630" name="Picture 6" descr="TsCi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96875" y="4819650"/>
            <a:ext cx="2246313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395288" y="188913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</a:t>
            </a:r>
            <a:r>
              <a:rPr lang="ru-RU" sz="2400" smtClean="0">
                <a:latin typeface="Times New Roman" pitchFamily="18" charset="0"/>
              </a:rPr>
              <a:t>При создании постройки из Лего дети не только учатся строить, но и выбирают верную последовательность действий, приёмы соединений, сочетание форм и цветов и пропорций. При использовании конструктора ЛЕГО у ребёнка получаются красочные и привлекательные конструкции вне зависимости от имеющихся у него навыков. Он испытывает психическое состояние успеха.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397468"/>
            <a:ext cx="4257675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39750" y="1196975"/>
            <a:ext cx="8229600" cy="1143000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</a:rPr>
              <a:t>В работе с конструктором ЛЕГО у ребёнка возникает чувство безопасности, так как конструирование  –это мир под его контролем. Конструктор ЛЕГО не вызывает у ребёнка негативного отношения и вся коррекционная работа воспринимается им как игра. Поскольку конструктор можно расположить не только на столе, но и на полу, на ковре, и даже на стене, ребёнку во время занятия нет необходимости сохранять статичную сидячую позу, что особенно важно для соматически ослабленных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508690"/>
            <a:ext cx="4267200" cy="319087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550" y="5357813"/>
            <a:ext cx="7772400" cy="1500187"/>
          </a:xfrm>
        </p:spPr>
        <p:txBody>
          <a:bodyPr/>
          <a:lstStyle/>
          <a:p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Работа с ЛЕГО позволяет раскрыть индивидуальность каждого ребёнка, разрешить его психологические затруднения, развить способность осознавать свои желания и возможность их реализации. Перспективность применения лего-технологии обуславливается её высоким образовательными возможностями, которые предъявляются к указанным средствам на современном этапе: многофункциональностью, техническими и эстетическими характеристиками, использованием в различных игровых и учебных зонах.</a:t>
            </a:r>
          </a:p>
        </p:txBody>
      </p:sp>
      <p:pic>
        <p:nvPicPr>
          <p:cNvPr id="17414" name="Picture 6" descr="IMG_56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68263"/>
            <a:ext cx="5400675" cy="305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9" descr="C:\Рабочий стол\LEGO 2018-2019 гг\схемы\681febfb71bf2f62e2c7be72697a12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2636838"/>
            <a:ext cx="8077200" cy="1512887"/>
          </a:xfrm>
        </p:spPr>
        <p:txBody>
          <a:bodyPr anchor="t">
            <a:normAutofit/>
          </a:bodyPr>
          <a:lstStyle/>
          <a:p>
            <a:r>
              <a:rPr lang="ru-RU" sz="3600" b="1" smtClean="0">
                <a:latin typeface="Arial" charset="0"/>
              </a:rPr>
              <a:t>СПАСИБО ЗА ВНИМАНИЕ!</a:t>
            </a:r>
          </a:p>
        </p:txBody>
      </p:sp>
      <p:pic>
        <p:nvPicPr>
          <p:cNvPr id="30727" name="Picture 7" descr="MF+worker+spins-trans-ani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3429000"/>
            <a:ext cx="1814513" cy="2592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42" name="Rectangle 6"/>
          <p:cNvSpPr>
            <a:spLocks noGrp="1"/>
          </p:cNvSpPr>
          <p:nvPr>
            <p:ph type="body" idx="4294967295"/>
          </p:nvPr>
        </p:nvSpPr>
        <p:spPr>
          <a:xfrm>
            <a:off x="539750" y="1125538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 </a:t>
            </a:r>
            <a:r>
              <a:rPr lang="ru-RU" sz="2400" smtClean="0">
                <a:latin typeface="Times New Roman" pitchFamily="18" charset="0"/>
              </a:rPr>
              <a:t>Ведущим видом деятельности в дошкольном возрасте является игровая и конструктивная деятельность. Специфическая особенность конструктивной деятельности заключается в том, что она, как и игра, отвечает интересам и потребностям ребёнка, а то, что интересно, хорошо усваивается (принцип  мотивации) Конструктивная деятельность с геометрическими телами позволяет познавать их цвет, форму, размер, совершенствовать восприятия пространственных отношений, так как конструирование —это процесс сооружения таких построек, где используются разные формы, в которых по разному расположены элементы, и они по разному соединяются вместе</a:t>
            </a:r>
          </a:p>
        </p:txBody>
      </p:sp>
      <p:pic>
        <p:nvPicPr>
          <p:cNvPr id="1433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l="9055" t="16788" r="4973" b="21661"/>
          <a:stretch>
            <a:fillRect/>
          </a:stretch>
        </p:blipFill>
        <p:spPr bwMode="auto">
          <a:xfrm>
            <a:off x="-180975" y="5229225"/>
            <a:ext cx="49688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ImpressiveCreativeAzurevasesponge-max-1mb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4729163"/>
            <a:ext cx="3097212" cy="2128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4"/>
          <p:cNvSpPr>
            <a:spLocks noGrp="1"/>
          </p:cNvSpPr>
          <p:nvPr>
            <p:ph type="body" idx="1"/>
          </p:nvPr>
        </p:nvSpPr>
        <p:spPr>
          <a:xfrm>
            <a:off x="539750" y="404813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     Процесс конструирования происходит на основе восприятия (система перцептивных действий), главную роль здесь играют движение руки и глаз. В процессе такой предметно-практической деятельности формируется единая система «глаза —рука», развивается адекватное взаимодействие глаз и руки, точность движения руки под зрительным контролем, то есть формируется зрительно-сенсомоторная координация, а также связь между глазомером и двигательной памятью деятельности. Следовательно, образовательная задача состоит в организации условий, провоцирующих детское действие, которая сводится к тому, чтобы создать среду, облегчающую ребёнку возможность раскрытия собственного потенциала, позволяющую ему свободно действовать, познавая эту среду, а через неё и окружающий мир</a:t>
            </a:r>
          </a:p>
        </p:txBody>
      </p:sp>
      <p:pic>
        <p:nvPicPr>
          <p:cNvPr id="2150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l="9055" t="16788" r="4973" b="21661"/>
          <a:stretch>
            <a:fillRect/>
          </a:stretch>
        </p:blipFill>
        <p:spPr bwMode="auto">
          <a:xfrm>
            <a:off x="1763713" y="4724400"/>
            <a:ext cx="65119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4"/>
          <p:cNvSpPr>
            <a:spLocks noGrp="1"/>
          </p:cNvSpPr>
          <p:nvPr>
            <p:ph type="body" idx="1"/>
          </p:nvPr>
        </p:nvSpPr>
        <p:spPr>
          <a:xfrm>
            <a:off x="539750" y="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    Применение педагогических технологий, которые имеют ярко выраженный моделирующий характер, даёт возможность формировать у детей с речевыми нарушениями как речевую, так и связанные с ней неречевые виды деятельности. 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Примером подобной технологии может служить лего-технология.Игрушки Лего созданы таким образом, чтобы как можно лучше соответствовать требованиям возраста. Безопасность материала, яркие привлекательные цвета позволяют использовать Лего-конструктор в работе с самыми маленькими детьми, способствуя развитию у них внимания, мелкой моторики, координации движений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302" y="4201816"/>
            <a:ext cx="4267200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Grp="1"/>
          </p:cNvSpPr>
          <p:nvPr>
            <p:ph type="body" idx="1"/>
          </p:nvPr>
        </p:nvSpPr>
        <p:spPr>
          <a:xfrm>
            <a:off x="755650" y="26035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   Фирмой ЛЕГО предлагается широкий выбор наборов: «Дом», «Аэропорт», «Зоопарк», «Семья», что позволяет использовать работу с конструктором с различными целями: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развитие речи в рамках определённых тем (например, темы «Дикие животные», «Транспорт» и др.);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постановка и отработка звуков в ходе игры;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развитие представлений о цвете, форме, пространстве;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развитие количественных представлений;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развитие мелкой моторики рук;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создание условий естественного полноценного общения детей в ходе совместной работы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сплочение коллектива детей, формирование чувства эмпатии друг к другу;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формирование и закрепление психического состояния успеха;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обучение полезным навыкам поведения, их апробация и приобретение положительного опыта общения</a:t>
            </a:r>
          </a:p>
        </p:txBody>
      </p:sp>
      <p:pic>
        <p:nvPicPr>
          <p:cNvPr id="24581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l="9055" t="16788" r="4973" b="21661"/>
          <a:stretch>
            <a:fillRect/>
          </a:stretch>
        </p:blipFill>
        <p:spPr bwMode="auto">
          <a:xfrm>
            <a:off x="6448425" y="5975350"/>
            <a:ext cx="2695575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1621783296_1333986_gif-url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750" y="2636838"/>
            <a:ext cx="2057400" cy="1316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latin typeface="Times New Roman" pitchFamily="18" charset="0"/>
              </a:rPr>
              <a:t>Конструкторы Лего 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могут использоваться в играх разнообразной 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направленности:</a:t>
            </a:r>
          </a:p>
        </p:txBody>
      </p:sp>
      <p:sp>
        <p:nvSpPr>
          <p:cNvPr id="23556" name="Rectangle 4"/>
          <p:cNvSpPr>
            <a:spLocks noGrp="1"/>
          </p:cNvSpPr>
          <p:nvPr>
            <p:ph type="body" idx="1"/>
          </p:nvPr>
        </p:nvSpPr>
        <p:spPr>
          <a:xfrm>
            <a:off x="468313" y="1412875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театрализованные игры (у ребёнка появляется возможность создать собственного героя и наделить свой персонаж тем и качествами, которыми он хочет). Игры создают условия для развития речи, творчества и благоприятно влияют на эмоциональную сферу. Посредством героев сказки, выполненных своими руками, ребёнку легче раскрыть свои индивидуальные особенности.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дидактические игры (на основе уже описанных в общей и специальной педагогике дидактических игр педагог может разработать различные пособия и использовать их для проведения упражнений с целью развития и коррекции речи и психических процессов у детей, развития интереса к обучению, формирования коммуникативной функции);</a:t>
            </a:r>
          </a:p>
        </p:txBody>
      </p:sp>
      <p:pic>
        <p:nvPicPr>
          <p:cNvPr id="23557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l="9055" t="16788" r="4973" b="21661"/>
          <a:stretch>
            <a:fillRect/>
          </a:stretch>
        </p:blipFill>
        <p:spPr bwMode="auto">
          <a:xfrm>
            <a:off x="4792663" y="5432425"/>
            <a:ext cx="4351337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Объект 2"/>
          <p:cNvSpPr>
            <a:spLocks noGrp="1"/>
          </p:cNvSpPr>
          <p:nvPr>
            <p:ph idx="4294967295"/>
          </p:nvPr>
        </p:nvSpPr>
        <p:spPr>
          <a:xfrm>
            <a:off x="684213" y="2060575"/>
            <a:ext cx="8229600" cy="4525963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</a:rPr>
              <a:t>диагностика (свободная конструктивно игровая деятельность позволяет не только быстрее установить контакт между педагогом и детьми, но и полнее раскрыть некоторые особенности ребёнка с точки зрения сформированности эмоционально-волевой и двигательной сфер, выявить речевые возможности ребёнка, установить уровень коммуникативности).</a:t>
            </a:r>
          </a:p>
        </p:txBody>
      </p:sp>
      <p:pic>
        <p:nvPicPr>
          <p:cNvPr id="27653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t="12419"/>
          <a:stretch>
            <a:fillRect/>
          </a:stretch>
        </p:blipFill>
        <p:spPr bwMode="auto">
          <a:xfrm>
            <a:off x="2843213" y="4903788"/>
            <a:ext cx="6300787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6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>
                <a:latin typeface="Times New Roman" pitchFamily="18" charset="0"/>
              </a:rPr>
              <a:t>Конструкторы Лего </a:t>
            </a:r>
            <a:br>
              <a:rPr lang="ru-RU" sz="2400">
                <a:latin typeface="Times New Roman" pitchFamily="18" charset="0"/>
              </a:rPr>
            </a:br>
            <a:r>
              <a:rPr lang="ru-RU" sz="2400">
                <a:latin typeface="Times New Roman" pitchFamily="18" charset="0"/>
              </a:rPr>
              <a:t>могут использоваться в играх разнообразной </a:t>
            </a:r>
            <a:br>
              <a:rPr lang="ru-RU" sz="2400">
                <a:latin typeface="Times New Roman" pitchFamily="18" charset="0"/>
              </a:rPr>
            </a:br>
            <a:r>
              <a:rPr lang="ru-RU" sz="2400">
                <a:latin typeface="Times New Roman" pitchFamily="18" charset="0"/>
              </a:rPr>
              <a:t>направленности: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1412875"/>
            <a:ext cx="8229600" cy="1143000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</a:rPr>
              <a:t>Работа по лексическим темам с помощью ЛЕГО-конструктора, имеющего широкий выбор наборов, даёт возможность детям с ОНР запоминать новые слова, используя тактильный и зрительный анализаторы. 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Конструирование, например фигур животных помогает детям научиться выделять части целого и легче усваивать падежные окончания (котёнок без чего? -Без хвоста.)</a:t>
            </a:r>
          </a:p>
        </p:txBody>
      </p:sp>
      <p:sp>
        <p:nvSpPr>
          <p:cNvPr id="28676" name="Объект 2"/>
          <p:cNvSpPr>
            <a:spLocks noGrp="1"/>
          </p:cNvSpPr>
          <p:nvPr>
            <p:ph idx="4294967295"/>
          </p:nvPr>
        </p:nvSpPr>
        <p:spPr>
          <a:xfrm>
            <a:off x="971550" y="2924175"/>
            <a:ext cx="7581900" cy="34464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8677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t="12419"/>
          <a:stretch>
            <a:fillRect/>
          </a:stretch>
        </p:blipFill>
        <p:spPr bwMode="auto">
          <a:xfrm>
            <a:off x="250825" y="3716338"/>
            <a:ext cx="94678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Объект 2"/>
          <p:cNvSpPr>
            <a:spLocks noGrp="1"/>
          </p:cNvSpPr>
          <p:nvPr>
            <p:ph idx="4294967295"/>
          </p:nvPr>
        </p:nvSpPr>
        <p:spPr>
          <a:xfrm>
            <a:off x="539750" y="333375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   Пожалуйста, </a:t>
            </a:r>
            <a:br>
              <a:rPr lang="ru-RU" smtClean="0"/>
            </a:br>
            <a:r>
              <a:rPr lang="ru-RU" smtClean="0"/>
              <a:t>просмотрите видео в общей папке.</a:t>
            </a: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3174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t="12419"/>
          <a:stretch>
            <a:fillRect/>
          </a:stretch>
        </p:blipFill>
        <p:spPr bwMode="auto">
          <a:xfrm>
            <a:off x="4572000" y="4652963"/>
            <a:ext cx="45720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 descr="IMG_56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1557338"/>
            <a:ext cx="3600450" cy="2036762"/>
          </a:xfrm>
          <a:prstGeom prst="rect">
            <a:avLst/>
          </a:prstGeom>
          <a:noFill/>
        </p:spPr>
      </p:pic>
      <p:pic>
        <p:nvPicPr>
          <p:cNvPr id="31750" name="Picture 6" descr="IMG_564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1557338"/>
            <a:ext cx="3600450" cy="2030412"/>
          </a:xfrm>
          <a:prstGeom prst="rect">
            <a:avLst/>
          </a:prstGeom>
          <a:noFill/>
        </p:spPr>
      </p:pic>
      <p:pic>
        <p:nvPicPr>
          <p:cNvPr id="31751" name="Picture 7" descr="IMG_564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4292600"/>
            <a:ext cx="360045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838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Конструирование,  как средство развития речи детей в коррекционной работе  учителя-логопеда (использование лего-технологий)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Конструкторы Лего  могут использоваться в играх разнообразной  направленности:</vt:lpstr>
      <vt:lpstr>Презентация PowerPoint</vt:lpstr>
      <vt:lpstr>Работа по лексическим темам с помощью ЛЕГО-конструктора, имеющего широкий выбор наборов, даёт возможность детям с ОНР запоминать новые слова, используя тактильный и зрительный анализаторы.  Конструирование, например фигур животных помогает детям научиться выделять части целого и легче усваивать падежные окончания (котёнок без чего? -Без хвоста.)</vt:lpstr>
      <vt:lpstr>Презентация PowerPoint</vt:lpstr>
      <vt:lpstr>Презентация PowerPoint</vt:lpstr>
      <vt:lpstr>Презентация PowerPoint</vt:lpstr>
      <vt:lpstr>В работе с конструктором ЛЕГО у ребёнка возникает чувство безопасности, так как конструирование  –это мир под его контролем. Конструктор ЛЕГО не вызывает у ребёнка негативного отношения и вся коррекционная работа воспринимается им как игра. Поскольку конструктор можно расположить не только на столе, но и на полу, на ковре, и даже на стене, ребёнку во время занятия нет необходимости сохранять статичную сидячую позу, что особенно важно для соматически ослабленных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презентации</dc:title>
  <dc:creator>user</dc:creator>
  <cp:lastModifiedBy>samsung</cp:lastModifiedBy>
  <cp:revision>13</cp:revision>
  <dcterms:created xsi:type="dcterms:W3CDTF">2019-06-26T04:58:30Z</dcterms:created>
  <dcterms:modified xsi:type="dcterms:W3CDTF">2022-12-08T17:16:21Z</dcterms:modified>
</cp:coreProperties>
</file>