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1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2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9D6F3991-92D3-4370-9753-38B71F4A8DE1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EEFD0236-DC13-47DC-9F40-3FC18BEDCA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00145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9D6F3991-92D3-4370-9753-38B71F4A8DE1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EEFD0236-DC13-47DC-9F40-3FC18BEDCA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25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Relationship Id="rId4" Type="http://schemas.openxmlformats.org/officeDocument/2006/relationships/image" Target="../media/image4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4.png" /><Relationship Id="rId11" Type="http://schemas.microsoft.com/office/2007/relationships/hdphoto" Target="../media/image15.wdp" /><Relationship Id="rId12" Type="http://schemas.openxmlformats.org/officeDocument/2006/relationships/image" Target="../media/image16.png" /><Relationship Id="rId13" Type="http://schemas.microsoft.com/office/2007/relationships/hdphoto" Target="../media/image17.wdp" /><Relationship Id="rId14" Type="http://schemas.openxmlformats.org/officeDocument/2006/relationships/image" Target="../media/image18.png" /><Relationship Id="rId15" Type="http://schemas.microsoft.com/office/2007/relationships/hdphoto" Target="../media/image19.wdp" /><Relationship Id="rId16" Type="http://schemas.microsoft.com/office/2007/relationships/hdphoto" Target="../media/image20.wdp" /><Relationship Id="rId17" Type="http://schemas.microsoft.com/office/2007/relationships/hdphoto" Target="../media/image21.wdp" /><Relationship Id="rId2" Type="http://schemas.openxmlformats.org/officeDocument/2006/relationships/image" Target="../media/image1.jpeg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microsoft.com/office/2007/relationships/hdphoto" Target="../media/image9.wdp" /><Relationship Id="rId6" Type="http://schemas.openxmlformats.org/officeDocument/2006/relationships/image" Target="../media/image10.png" /><Relationship Id="rId7" Type="http://schemas.microsoft.com/office/2007/relationships/hdphoto" Target="../media/image11.wdp" /><Relationship Id="rId8" Type="http://schemas.openxmlformats.org/officeDocument/2006/relationships/image" Target="../media/image12.png" /><Relationship Id="rId9" Type="http://schemas.microsoft.com/office/2007/relationships/hdphoto" Target="../media/image13.wdp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Relationship Id="rId5" Type="http://schemas.openxmlformats.org/officeDocument/2006/relationships/image" Target="../media/image28.jpeg" /><Relationship Id="rId6" Type="http://schemas.openxmlformats.org/officeDocument/2006/relationships/image" Target="../media/image29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30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1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80055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4400" b="1" smtClean="0">
                <a:solidFill>
                  <a:schemeClr val="bg1"/>
                </a:solidFill>
              </a:rPr>
              <a:t>Презентация</a:t>
            </a:r>
          </a:p>
          <a:p>
            <a:pPr algn="ctr"/>
            <a:r>
              <a:rPr lang="ru-RU" sz="4400" b="1" smtClean="0">
                <a:solidFill>
                  <a:schemeClr val="bg1"/>
                </a:solidFill>
              </a:rPr>
              <a:t>«НОВЫЙ ГОД В РОССИИ. </a:t>
            </a:r>
          </a:p>
          <a:p>
            <a:pPr algn="ctr"/>
            <a:r>
              <a:rPr lang="ru-RU" sz="4400" b="1" smtClean="0">
                <a:solidFill>
                  <a:schemeClr val="bg1"/>
                </a:solidFill>
              </a:rPr>
              <a:t>Традиции и обычаи»</a:t>
            </a:r>
            <a:endParaRPr lang="ru-RU" sz="4400" b="1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3284984"/>
            <a:ext cx="5998153" cy="2301197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4208" y="4632073"/>
            <a:ext cx="24609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r>
              <a:rPr lang="ru-RU" sz="2800" b="1" smtClean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sz="2800" b="1" err="1" smtClean="0">
                <a:solidFill>
                  <a:schemeClr val="bg1"/>
                </a:solidFill>
              </a:rPr>
              <a:t>Мухинова Е.И.</a:t>
            </a:r>
            <a:endParaRPr lang="ru-RU" sz="2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2353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89398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>
                <a:solidFill>
                  <a:schemeClr val="bg1"/>
                </a:solidFill>
              </a:rPr>
              <a:t>Долгое время в Древней Руси Новый год справляли 1 марта. Считалось, что именно весна символизирует начало нового – природа оживает, просыпаются растения, животные и насекомые.</a:t>
            </a:r>
            <a:br>
              <a:rPr lang="ru-RU" sz="2400" b="1" smtClean="0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6542" y="188640"/>
            <a:ext cx="442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600" b="1" smtClean="0">
                <a:solidFill>
                  <a:schemeClr val="bg1"/>
                </a:solidFill>
              </a:rPr>
              <a:t>НОВЫЙ ГОД НА РУСИ</a:t>
            </a:r>
            <a:endParaRPr lang="ru-RU" sz="3600" b="1">
              <a:solidFill>
                <a:schemeClr val="bg1"/>
              </a:solidFill>
            </a:endParaRPr>
          </a:p>
        </p:txBody>
      </p:sp>
      <p:pic>
        <p:nvPicPr>
          <p:cNvPr id="6" name="Picture 2" descr="http://ic.pics.livejournal.com/classiks/23976823/546989/546989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59" y="3212976"/>
            <a:ext cx="6585131" cy="3325824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yapx.cc/GvCA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23139" y="1772816"/>
            <a:ext cx="386142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9454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55344" y="548680"/>
            <a:ext cx="6390456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800" b="1" smtClean="0">
                <a:solidFill>
                  <a:schemeClr val="bg1"/>
                </a:solidFill>
              </a:rPr>
              <a:t>Позже Новый год отмечали  </a:t>
            </a:r>
            <a:r>
              <a:rPr lang="ru-RU" sz="2800" b="1">
                <a:solidFill>
                  <a:schemeClr val="bg1"/>
                </a:solidFill>
              </a:rPr>
              <a:t>1 сентября </a:t>
            </a:r>
            <a:r>
              <a:rPr lang="ru-RU" sz="2800" b="1" smtClean="0">
                <a:solidFill>
                  <a:schemeClr val="bg1"/>
                </a:solidFill>
              </a:rPr>
              <a:t>, </a:t>
            </a:r>
            <a:r>
              <a:rPr lang="ru-RU" sz="2800" b="1">
                <a:solidFill>
                  <a:schemeClr val="bg1"/>
                </a:solidFill>
              </a:rPr>
              <a:t>приурочили к завершению огородных работ.</a:t>
            </a:r>
            <a:br>
              <a:rPr lang="ru-RU" sz="2800" b="1" smtClean="0">
                <a:solidFill>
                  <a:schemeClr val="bg1"/>
                </a:solidFill>
              </a:rPr>
            </a:br>
            <a:endParaRPr lang="ru-RU" sz="2800" b="1">
              <a:solidFill>
                <a:schemeClr val="bg1"/>
              </a:solidFill>
            </a:endParaRPr>
          </a:p>
        </p:txBody>
      </p:sp>
      <p:pic>
        <p:nvPicPr>
          <p:cNvPr id="2050" name="Picture 2" descr="https://podarokmos.ru/wp-content/uploads/a/d/9/ad9ba393b1463d3daa8d59c65944cf5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7624" y="1872076"/>
            <a:ext cx="6984776" cy="4777587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58124" y="59648"/>
            <a:ext cx="442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600" b="1" smtClean="0">
                <a:solidFill>
                  <a:schemeClr val="bg1"/>
                </a:solidFill>
              </a:rPr>
              <a:t>НОВЫЙ ГОД НА РУСИ</a:t>
            </a:r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0416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8047182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>
                <a:solidFill>
                  <a:schemeClr val="bg1"/>
                </a:solidFill>
              </a:rPr>
              <a:t>Петр Первый издал указ, в котором призвал в первый день каждого года украшать дома ветками елей, зажигать костры, палить из пушек, ружей и поздравлять друг друга с наступившим новым годом.</a:t>
            </a:r>
            <a:br>
              <a:rPr lang="ru-RU" sz="2400" b="1" smtClean="0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5527" y="2204864"/>
            <a:ext cx="7395497" cy="4452089"/>
          </a:xfrm>
          <a:prstGeom prst="rect">
            <a:avLst/>
          </a:prstGeom>
          <a:noFill/>
          <a:ln w="69850">
            <a:solidFill>
              <a:srgbClr val="0070C0">
                <a:alpha val="98000"/>
              </a:srgb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19672" y="19901"/>
            <a:ext cx="6932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600" b="1" smtClean="0">
                <a:solidFill>
                  <a:schemeClr val="bg1"/>
                </a:solidFill>
              </a:rPr>
              <a:t>НОВЫЙ ГОД СЕГОДНЯ -  1 ЯНВАРЯ</a:t>
            </a:r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2669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651757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>
                <a:solidFill>
                  <a:schemeClr val="bg1"/>
                </a:solidFill>
              </a:rPr>
              <a:t>В ту пору не было такого количества украшений, и даже обычные игрушки были редкостью. Поэтому на ель вешали яблоки и свечи. Некоторые семьи использовали сладости – пряники и печенье с отверстием, в которое продевалась ниточка.</a:t>
            </a:r>
            <a:br>
              <a:rPr lang="ru-RU" sz="2400" b="1" smtClean="0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12276"/>
            <a:ext cx="4323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 smtClean="0">
                <a:solidFill>
                  <a:schemeClr val="bg1"/>
                </a:solidFill>
              </a:rPr>
              <a:t>УКРАШЕНИЯ ДЛЯ ЁЛКИ</a:t>
            </a:r>
            <a:endParaRPr lang="ru-RU" sz="3200" b="1">
              <a:solidFill>
                <a:schemeClr val="bg1"/>
              </a:solidFill>
            </a:endParaRPr>
          </a:p>
        </p:txBody>
      </p:sp>
      <p:pic>
        <p:nvPicPr>
          <p:cNvPr id="9" name="Picture 2" descr="https://cdn1.imgbb.ru/user/143/1430521/201811/2c5211c92fa0e610253c4eb16c0b836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80401" y="2621469"/>
            <a:ext cx="4284476" cy="428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img2.freepng.ru/20190115/rxy/kisspng-clip-art-drawing-portable-network-graphics-image-c-other-club-penguin-cutouts-5c3d8227646a92.301268121547534887411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16" b="100000" l="10000" r="91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11986" y="3717032"/>
            <a:ext cx="936104" cy="79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printonic.ru/uploads/images/2016/03/26/img_56f6e29e64926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54692" y="3777889"/>
            <a:ext cx="698711" cy="9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e7.pngegg.com/pngimages/455/371/png-clipart-lollipop-candy-kinder-surprise-waffle-chocolate-candy-child-foo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3578" y="5085184"/>
            <a:ext cx="1166460" cy="116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s://papik.pro/uploads/posts/2021-12/1639466850_1-papik-pro-p-konfeta-risunok-1.pn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430" b="98808" l="1071" r="9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73467" y="4941168"/>
            <a:ext cx="959872" cy="95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7.pngwing.com/pngs/763/753/png-transparent-ginger-snap-christmas-cake-gingerbread-christmas-ornament-cookie-holidays-recipe-christmas-decoration.pn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70" b="100000" l="217" r="997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31902" y="4420303"/>
            <a:ext cx="941565" cy="110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w7.pngwing.com/pngs/763/753/png-transparent-ginger-snap-christmas-cake-gingerbread-christmas-ornament-cookie-holidays-recipe-christmas-decoration.png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70" b="100000" l="217" r="997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81074" y="5645670"/>
            <a:ext cx="941565" cy="110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g2.freepng.ru/20190115/rxy/kisspng-clip-art-drawing-portable-network-graphics-image-c-other-club-penguin-cutouts-5c3d8227646a92.301268121547534887411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316" b="100000" l="10000" r="91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1694" y="5899138"/>
            <a:ext cx="936104" cy="79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s://e7.pngegg.com/pngimages/455/371/png-clipart-lollipop-candy-kinder-surprise-waffle-chocolate-candy-child-foo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6567" y="2621469"/>
            <a:ext cx="1166460" cy="116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652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konkurs-kids.ru/wp-content/uploads/2020/03/konspekt-otkrytogo-zanyatiya-veselyy-horovo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/>
          </a:p>
        </p:txBody>
      </p:sp>
      <p:pic>
        <p:nvPicPr>
          <p:cNvPr id="5133" name="Picture 13" descr="https://www.ukazka.ru/img/g/uk3289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90755" y="1385959"/>
            <a:ext cx="3198597" cy="447704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24347" y="202198"/>
            <a:ext cx="50953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 smtClean="0">
                <a:solidFill>
                  <a:schemeClr val="bg1"/>
                </a:solidFill>
              </a:rPr>
              <a:t>ДЕД МОРОЗ И СНЕГУРОЧКА</a:t>
            </a:r>
            <a:endParaRPr lang="ru-RU" sz="3200" b="1">
              <a:solidFill>
                <a:schemeClr val="bg1"/>
              </a:solidFill>
            </a:endParaRPr>
          </a:p>
        </p:txBody>
      </p:sp>
      <p:pic>
        <p:nvPicPr>
          <p:cNvPr id="5129" name="Picture 9" descr="https://nebo365.ru/images/detailed/105/33924_500020961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6587" y="1340768"/>
            <a:ext cx="3031505" cy="456742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0713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konkurs-kids.ru/wp-content/uploads/2020/03/konspekt-otkrytogo-zanyatiya-veselyy-horovo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51720" y="221742"/>
            <a:ext cx="5517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 smtClean="0">
                <a:solidFill>
                  <a:schemeClr val="bg1"/>
                </a:solidFill>
              </a:rPr>
              <a:t>ПОМОЩНИКИ ДЕДА МОРОЗА</a:t>
            </a:r>
          </a:p>
        </p:txBody>
      </p:sp>
      <p:pic>
        <p:nvPicPr>
          <p:cNvPr id="5122" name="Picture 2" descr="https://detskiy-sad.com/wp-content/uploads/2021/10/fon-snegov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7984" y="3284984"/>
            <a:ext cx="4504395" cy="3414332"/>
          </a:xfrm>
          <a:prstGeom prst="rect">
            <a:avLst/>
          </a:prstGeom>
          <a:noFill/>
          <a:ln w="6032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frosy.ru/upload/000/u7/3/3/novogodnjaja-troika-loshadei-picture-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7975" y="1052904"/>
            <a:ext cx="5116961" cy="3127742"/>
          </a:xfrm>
          <a:prstGeom prst="rect">
            <a:avLst/>
          </a:prstGeom>
          <a:noFill/>
          <a:ln w="539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50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Ребенок пишет письмо Деду Мороз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1001" y="2463534"/>
            <a:ext cx="3002847" cy="1944216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477520"/>
            <a:ext cx="8941425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>
                <a:solidFill>
                  <a:schemeClr val="bg1"/>
                </a:solidFill>
              </a:rPr>
              <a:t>Вместе наряжать </a:t>
            </a:r>
            <a:r>
              <a:rPr lang="ru-RU" sz="2400" b="1" smtClean="0">
                <a:solidFill>
                  <a:schemeClr val="bg1"/>
                </a:solidFill>
              </a:rPr>
              <a:t>елочку</a:t>
            </a:r>
            <a:r>
              <a:rPr lang="ru-RU" sz="2400" b="1">
                <a:solidFill>
                  <a:schemeClr val="bg1"/>
                </a:solidFill>
              </a:rPr>
              <a:t>. Зажигать гирлянду на елочке со словами «</a:t>
            </a:r>
            <a:r>
              <a:rPr lang="ru-RU" sz="2400" b="1" smtClean="0">
                <a:solidFill>
                  <a:schemeClr val="bg1"/>
                </a:solidFill>
              </a:rPr>
              <a:t>Елочка гори!». Писать </a:t>
            </a:r>
            <a:r>
              <a:rPr lang="ru-RU" sz="2400" b="1">
                <a:solidFill>
                  <a:schemeClr val="bg1"/>
                </a:solidFill>
              </a:rPr>
              <a:t>вместе с детьми письма Деду </a:t>
            </a:r>
            <a:r>
              <a:rPr lang="ru-RU" sz="2400" b="1" smtClean="0">
                <a:solidFill>
                  <a:schemeClr val="bg1"/>
                </a:solidFill>
              </a:rPr>
              <a:t>Морозу. Ждать подарки под ёлочкой. Запускать новогодние фейерверки</a:t>
            </a:r>
            <a:br>
              <a:rPr lang="ru-RU" sz="2400" b="1" smtClean="0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1001" y="4719141"/>
            <a:ext cx="3002847" cy="199642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55776" y="-26597"/>
            <a:ext cx="4268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3200" b="1" smtClean="0">
                <a:solidFill>
                  <a:schemeClr val="bg1"/>
                </a:solidFill>
              </a:rPr>
              <a:t>Новогодние традиции </a:t>
            </a:r>
            <a:endParaRPr lang="ru-RU" sz="3200" b="1">
              <a:solidFill>
                <a:schemeClr val="bg1"/>
              </a:solidFill>
            </a:endParaRPr>
          </a:p>
        </p:txBody>
      </p:sp>
      <p:pic>
        <p:nvPicPr>
          <p:cNvPr id="4102" name="Picture 6" descr="https://vgif.ru/gifs/otkr/vgif-ru-3108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47607" y="2463534"/>
            <a:ext cx="2693818" cy="425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10. Красивая гифка с мерцающей ёлкой на прозрачном фоне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92117" y="2253262"/>
            <a:ext cx="3395473" cy="430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383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https://catherineasquithgallery.com/uploads/posts/2021-02/1613446712_30-p-fon-dlya-prezentatsii-pro-zimu-dlya-detei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6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s://images.prom.ua/3184675575_w640_h640_mandari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/>
          </a:p>
        </p:txBody>
      </p:sp>
      <p:pic>
        <p:nvPicPr>
          <p:cNvPr id="7170" name="Picture 2" descr="https://scastje-est.ru/wp-content/uploads/2018/12/pozdravlenie-s-novym-2020-godom-1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2000" y="1772816"/>
            <a:ext cx="762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58626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17</Paragraphs>
  <Slides>9</Slides>
  <Notes>0</Notes>
  <TotalTime>1007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2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Елена</dc:creator>
  <cp:lastModifiedBy>Елена</cp:lastModifiedBy>
  <cp:revision>23</cp:revision>
  <dcterms:created xsi:type="dcterms:W3CDTF">2022-12-05T14:52:28Z</dcterms:created>
  <dcterms:modified xsi:type="dcterms:W3CDTF">2022-12-08T04:43:42Z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6273896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