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304" r:id="rId3"/>
    <p:sldId id="316" r:id="rId4"/>
    <p:sldId id="266" r:id="rId5"/>
    <p:sldId id="261" r:id="rId6"/>
    <p:sldId id="327" r:id="rId7"/>
    <p:sldId id="271" r:id="rId8"/>
    <p:sldId id="278" r:id="rId9"/>
    <p:sldId id="282" r:id="rId10"/>
    <p:sldId id="332" r:id="rId11"/>
    <p:sldId id="336" r:id="rId12"/>
    <p:sldId id="301" r:id="rId13"/>
    <p:sldId id="283" r:id="rId14"/>
    <p:sldId id="287" r:id="rId15"/>
    <p:sldId id="319" r:id="rId16"/>
    <p:sldId id="284" r:id="rId17"/>
    <p:sldId id="338" r:id="rId18"/>
    <p:sldId id="32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D63B"/>
    <a:srgbClr val="2EA061"/>
    <a:srgbClr val="2C86B8"/>
    <a:srgbClr val="BE81C6"/>
    <a:srgbClr val="E76D41"/>
    <a:srgbClr val="24B3FF"/>
    <a:srgbClr val="62CDF4"/>
    <a:srgbClr val="BFBFBF"/>
    <a:srgbClr val="46C4DD"/>
    <a:srgbClr val="F9E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65" autoAdjust="0"/>
    <p:restoredTop sz="85006" autoAdjust="0"/>
  </p:normalViewPr>
  <p:slideViewPr>
    <p:cSldViewPr snapToGrid="0">
      <p:cViewPr varScale="1">
        <p:scale>
          <a:sx n="107" d="100"/>
          <a:sy n="107" d="100"/>
        </p:scale>
        <p:origin x="150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0169358526407442E-2"/>
          <c:y val="8.8075013330188842E-2"/>
          <c:w val="0.81021206221530462"/>
          <c:h val="0.812483232378922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806F-42A3-AAC3-78E109270E44}"/>
              </c:ext>
            </c:extLst>
          </c:dPt>
          <c:dPt>
            <c:idx val="1"/>
            <c:bubble3D val="0"/>
            <c:spPr>
              <a:solidFill>
                <a:srgbClr val="B3D63B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806F-42A3-AAC3-78E109270E44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806F-42A3-AAC3-78E109270E4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4-806F-42A3-AAC3-78E109270E44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06F-42A3-AAC3-78E109270E4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806F-42A3-AAC3-78E109270E4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06F-42A3-AAC3-78E109270E44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33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806F-42A3-AAC3-78E109270E44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</c:v>
                </c:pt>
                <c:pt idx="1">
                  <c:v>13.3</c:v>
                </c:pt>
                <c:pt idx="2">
                  <c:v>46.7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6F-42A3-AAC3-78E109270E44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9487878749731206E-2"/>
          <c:y val="4.6702271411106125E-2"/>
          <c:w val="0.92483304677165457"/>
          <c:h val="0.9103271710276523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5701-40DA-A1A6-E2BACDC3C403}"/>
              </c:ext>
            </c:extLst>
          </c:dPt>
          <c:dPt>
            <c:idx val="1"/>
            <c:bubble3D val="0"/>
            <c:spPr>
              <a:solidFill>
                <a:srgbClr val="B3D63B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2-5701-40DA-A1A6-E2BACDC3C403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5701-40DA-A1A6-E2BACDC3C4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6CC6-455C-8A9F-A29798A5E5E8}"/>
              </c:ext>
            </c:extLst>
          </c:dPt>
          <c:dLbls>
            <c:delete val="1"/>
          </c:dLbls>
          <c:cat>
            <c:strRef>
              <c:f>Лист1!$A$2:$A$5</c:f>
              <c:strCache>
                <c:ptCount val="3"/>
                <c:pt idx="0">
                  <c:v>20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01-40DA-A1A6-E2BACDC3C403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B873BA-D467-4C84-AFB2-0A33BE12FC82}" type="doc">
      <dgm:prSet loTypeId="urn:microsoft.com/office/officeart/2008/layout/LinedList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57299C5-8D62-41E5-A09F-E40B9DACDB85}">
      <dgm:prSet phldrT="[Текст]"/>
      <dgm:spPr/>
      <dgm:t>
        <a:bodyPr vert="vert270"/>
        <a:lstStyle/>
        <a:p>
          <a:r>
            <a:rPr lang="ru-RU" b="1" dirty="0" smtClean="0">
              <a:solidFill>
                <a:srgbClr val="0070C0"/>
              </a:solidFill>
              <a:latin typeface="Garamond" panose="02020404030301010803" pitchFamily="18" charset="0"/>
            </a:rPr>
            <a:t>ТЕХНОЛОГИИ</a:t>
          </a:r>
          <a:endParaRPr lang="ru-RU" b="1" dirty="0">
            <a:solidFill>
              <a:srgbClr val="0070C0"/>
            </a:solidFill>
            <a:latin typeface="Garamond" panose="02020404030301010803" pitchFamily="18" charset="0"/>
          </a:endParaRPr>
        </a:p>
      </dgm:t>
    </dgm:pt>
    <dgm:pt modelId="{AEFAE721-4BAC-4FC9-9F2D-8DA2701EA0F5}" type="parTrans" cxnId="{5189089C-B802-4E30-9542-08121A9C999B}">
      <dgm:prSet/>
      <dgm:spPr/>
      <dgm:t>
        <a:bodyPr/>
        <a:lstStyle/>
        <a:p>
          <a:endParaRPr lang="ru-RU"/>
        </a:p>
      </dgm:t>
    </dgm:pt>
    <dgm:pt modelId="{6AC09D65-F8D4-4D8A-AC60-2B4B1840F504}" type="sibTrans" cxnId="{5189089C-B802-4E30-9542-08121A9C999B}">
      <dgm:prSet/>
      <dgm:spPr/>
      <dgm:t>
        <a:bodyPr/>
        <a:lstStyle/>
        <a:p>
          <a:endParaRPr lang="ru-RU"/>
        </a:p>
      </dgm:t>
    </dgm:pt>
    <dgm:pt modelId="{2EF7EB83-696C-45B5-88AE-6447F5B615BF}">
      <dgm:prSet phldrT="[Текст]"/>
      <dgm:spPr/>
      <dgm:t>
        <a:bodyPr/>
        <a:lstStyle/>
        <a:p>
          <a:r>
            <a:rPr lang="ru-RU" b="0" i="0" dirty="0" smtClean="0">
              <a:latin typeface="Garamond" panose="02020404030301010803" pitchFamily="18" charset="0"/>
            </a:rPr>
            <a:t>«Элементарное </a:t>
          </a:r>
          <a:r>
            <a:rPr lang="ru-RU" b="0" i="0" dirty="0" err="1" smtClean="0">
              <a:latin typeface="Garamond" panose="02020404030301010803" pitchFamily="18" charset="0"/>
            </a:rPr>
            <a:t>музицирование</a:t>
          </a:r>
          <a:r>
            <a:rPr lang="ru-RU" b="0" i="0" dirty="0" smtClean="0">
              <a:latin typeface="Garamond" panose="02020404030301010803" pitchFamily="18" charset="0"/>
            </a:rPr>
            <a:t> с дошкольниками» </a:t>
          </a:r>
          <a:r>
            <a:rPr lang="ru-RU" b="1" i="1" dirty="0" smtClean="0">
              <a:latin typeface="Garamond" panose="02020404030301010803" pitchFamily="18" charset="0"/>
            </a:rPr>
            <a:t>«Звучащие жесты» </a:t>
          </a:r>
          <a:r>
            <a:rPr lang="ru-RU" b="0" i="0" dirty="0" smtClean="0">
              <a:latin typeface="Garamond" panose="02020404030301010803" pitchFamily="18" charset="0"/>
            </a:rPr>
            <a:t>по методике К. </a:t>
          </a:r>
          <a:r>
            <a:rPr lang="ru-RU" b="0" i="0" dirty="0" err="1" smtClean="0">
              <a:latin typeface="Garamond" panose="02020404030301010803" pitchFamily="18" charset="0"/>
            </a:rPr>
            <a:t>Орфа</a:t>
          </a:r>
          <a:r>
            <a:rPr lang="ru-RU" b="0" i="0" dirty="0" smtClean="0">
              <a:latin typeface="Garamond" panose="02020404030301010803" pitchFamily="18" charset="0"/>
            </a:rPr>
            <a:t>. </a:t>
          </a:r>
          <a:endParaRPr lang="ru-RU" dirty="0">
            <a:latin typeface="Garamond" panose="02020404030301010803" pitchFamily="18" charset="0"/>
          </a:endParaRPr>
        </a:p>
      </dgm:t>
    </dgm:pt>
    <dgm:pt modelId="{19386F34-C30C-49D0-B14A-34249D28E41F}" type="parTrans" cxnId="{47F8606F-0D4A-4649-AD48-11813262E639}">
      <dgm:prSet/>
      <dgm:spPr/>
      <dgm:t>
        <a:bodyPr/>
        <a:lstStyle/>
        <a:p>
          <a:endParaRPr lang="ru-RU"/>
        </a:p>
      </dgm:t>
    </dgm:pt>
    <dgm:pt modelId="{6565BD7E-0527-4DDD-9689-473C74539850}" type="sibTrans" cxnId="{47F8606F-0D4A-4649-AD48-11813262E639}">
      <dgm:prSet/>
      <dgm:spPr/>
      <dgm:t>
        <a:bodyPr/>
        <a:lstStyle/>
        <a:p>
          <a:endParaRPr lang="ru-RU"/>
        </a:p>
      </dgm:t>
    </dgm:pt>
    <dgm:pt modelId="{F4C5AB9D-C1A0-4E02-AF79-7ACDA8256262}">
      <dgm:prSet phldrT="[Текст]"/>
      <dgm:spPr/>
      <dgm:t>
        <a:bodyPr/>
        <a:lstStyle/>
        <a:p>
          <a:r>
            <a:rPr lang="ru-RU" altLang="ru-RU" b="1" i="1" dirty="0" smtClean="0">
              <a:latin typeface="Garamond" panose="02020404030301010803" pitchFamily="18" charset="0"/>
            </a:rPr>
            <a:t>«Хор рук» </a:t>
          </a:r>
          <a:r>
            <a:rPr lang="ru-RU" altLang="ru-RU" dirty="0" smtClean="0">
              <a:latin typeface="Garamond" panose="02020404030301010803" pitchFamily="18" charset="0"/>
            </a:rPr>
            <a:t>по методике Т. Боровик</a:t>
          </a:r>
          <a:endParaRPr lang="ru-RU" dirty="0">
            <a:latin typeface="Garamond" panose="02020404030301010803" pitchFamily="18" charset="0"/>
          </a:endParaRPr>
        </a:p>
      </dgm:t>
    </dgm:pt>
    <dgm:pt modelId="{549EFEF7-A7BE-47DF-AEFC-DEC456DF322D}" type="parTrans" cxnId="{93608EE3-3D12-47CA-83B7-1CD86BC0DA85}">
      <dgm:prSet/>
      <dgm:spPr/>
      <dgm:t>
        <a:bodyPr/>
        <a:lstStyle/>
        <a:p>
          <a:endParaRPr lang="ru-RU"/>
        </a:p>
      </dgm:t>
    </dgm:pt>
    <dgm:pt modelId="{951B2AEB-8C55-45C9-AC3C-3631CE7B4376}" type="sibTrans" cxnId="{93608EE3-3D12-47CA-83B7-1CD86BC0DA85}">
      <dgm:prSet/>
      <dgm:spPr/>
      <dgm:t>
        <a:bodyPr/>
        <a:lstStyle/>
        <a:p>
          <a:endParaRPr lang="ru-RU"/>
        </a:p>
      </dgm:t>
    </dgm:pt>
    <dgm:pt modelId="{6DED7350-146A-44FA-B76A-04F9CB16D334}">
      <dgm:prSet phldrT="[Текст]"/>
      <dgm:spPr/>
      <dgm:t>
        <a:bodyPr/>
        <a:lstStyle/>
        <a:p>
          <a:r>
            <a:rPr lang="ru-RU" b="1" i="1" dirty="0" smtClean="0">
              <a:latin typeface="Garamond" panose="02020404030301010803" pitchFamily="18" charset="0"/>
            </a:rPr>
            <a:t>«</a:t>
          </a:r>
          <a:r>
            <a:rPr lang="ru-RU" b="1" i="1" dirty="0" err="1" smtClean="0">
              <a:latin typeface="Garamond" panose="02020404030301010803" pitchFamily="18" charset="0"/>
            </a:rPr>
            <a:t>Лего</a:t>
          </a:r>
          <a:r>
            <a:rPr lang="ru-RU" b="1" i="1" dirty="0" smtClean="0">
              <a:latin typeface="Garamond" panose="02020404030301010803" pitchFamily="18" charset="0"/>
            </a:rPr>
            <a:t>- </a:t>
          </a:r>
          <a:r>
            <a:rPr lang="ru-RU" b="1" i="1" dirty="0" err="1" smtClean="0">
              <a:latin typeface="Garamond" panose="02020404030301010803" pitchFamily="18" charset="0"/>
            </a:rPr>
            <a:t>костюмирование</a:t>
          </a:r>
          <a:r>
            <a:rPr lang="ru-RU" b="1" i="1" dirty="0" smtClean="0">
              <a:latin typeface="Garamond" panose="02020404030301010803" pitchFamily="18" charset="0"/>
            </a:rPr>
            <a:t>» </a:t>
          </a:r>
          <a:r>
            <a:rPr lang="ru-RU" dirty="0" smtClean="0">
              <a:latin typeface="Garamond" panose="02020404030301010803" pitchFamily="18" charset="0"/>
            </a:rPr>
            <a:t>по программе «Матрешки» А. И. Бурениной</a:t>
          </a:r>
          <a:endParaRPr lang="ru-RU" dirty="0">
            <a:latin typeface="Garamond" panose="02020404030301010803" pitchFamily="18" charset="0"/>
          </a:endParaRPr>
        </a:p>
      </dgm:t>
    </dgm:pt>
    <dgm:pt modelId="{358C119C-749C-4153-BC6F-C8C9D973A1DA}" type="parTrans" cxnId="{998FC73F-8962-49B6-8F62-9257DEC19CAB}">
      <dgm:prSet/>
      <dgm:spPr/>
      <dgm:t>
        <a:bodyPr/>
        <a:lstStyle/>
        <a:p>
          <a:endParaRPr lang="ru-RU"/>
        </a:p>
      </dgm:t>
    </dgm:pt>
    <dgm:pt modelId="{FC1E423F-D401-43A2-9D99-A7C097A5C5E5}" type="sibTrans" cxnId="{998FC73F-8962-49B6-8F62-9257DEC19CAB}">
      <dgm:prSet/>
      <dgm:spPr/>
      <dgm:t>
        <a:bodyPr/>
        <a:lstStyle/>
        <a:p>
          <a:endParaRPr lang="ru-RU"/>
        </a:p>
      </dgm:t>
    </dgm:pt>
    <dgm:pt modelId="{2A771674-7AB5-4038-9B03-8572209EC9C1}">
      <dgm:prSet phldrT="[Текст]"/>
      <dgm:spPr/>
      <dgm:t>
        <a:bodyPr/>
        <a:lstStyle/>
        <a:p>
          <a:r>
            <a:rPr lang="ru-RU" b="1" i="1" dirty="0" err="1" smtClean="0">
              <a:latin typeface="Garamond" panose="02020404030301010803" pitchFamily="18" charset="0"/>
            </a:rPr>
            <a:t>Ритмодекломация</a:t>
          </a:r>
          <a:r>
            <a:rPr lang="ru-RU" dirty="0" smtClean="0">
              <a:latin typeface="Garamond" panose="02020404030301010803" pitchFamily="18" charset="0"/>
            </a:rPr>
            <a:t> по методике </a:t>
          </a:r>
          <a:r>
            <a:rPr lang="ru-RU" dirty="0" err="1" smtClean="0">
              <a:latin typeface="Garamond" panose="02020404030301010803" pitchFamily="18" charset="0"/>
            </a:rPr>
            <a:t>Т.Боровик</a:t>
          </a:r>
          <a:endParaRPr lang="ru-RU" dirty="0">
            <a:latin typeface="Garamond" panose="02020404030301010803" pitchFamily="18" charset="0"/>
          </a:endParaRPr>
        </a:p>
      </dgm:t>
    </dgm:pt>
    <dgm:pt modelId="{3BD42C4E-7EEB-4000-872C-C1B5E47690B9}" type="parTrans" cxnId="{29AC1C26-69DD-476A-AC8F-1B587AB8E32B}">
      <dgm:prSet/>
      <dgm:spPr/>
      <dgm:t>
        <a:bodyPr/>
        <a:lstStyle/>
        <a:p>
          <a:endParaRPr lang="ru-RU"/>
        </a:p>
      </dgm:t>
    </dgm:pt>
    <dgm:pt modelId="{2CF5635E-D918-4D3B-B142-CB7F951BC0B7}" type="sibTrans" cxnId="{29AC1C26-69DD-476A-AC8F-1B587AB8E32B}">
      <dgm:prSet/>
      <dgm:spPr/>
      <dgm:t>
        <a:bodyPr/>
        <a:lstStyle/>
        <a:p>
          <a:endParaRPr lang="ru-RU"/>
        </a:p>
      </dgm:t>
    </dgm:pt>
    <dgm:pt modelId="{CD2D94E6-6313-41F0-A5F0-7CB1FEF62592}">
      <dgm:prSet phldrT="[Текст]"/>
      <dgm:spPr/>
      <dgm:t>
        <a:bodyPr/>
        <a:lstStyle/>
        <a:p>
          <a:r>
            <a:rPr lang="ru-RU" b="1" i="1" dirty="0" smtClean="0">
              <a:latin typeface="Garamond" panose="02020404030301010803" pitchFamily="18" charset="0"/>
            </a:rPr>
            <a:t>«Ритмопластика» </a:t>
          </a:r>
          <a:r>
            <a:rPr lang="ru-RU" b="0" i="0" dirty="0" smtClean="0">
              <a:latin typeface="Garamond" panose="02020404030301010803" pitchFamily="18" charset="0"/>
            </a:rPr>
            <a:t>по программе «Ритмическая мозаика» А. И. Бурениной</a:t>
          </a:r>
          <a:endParaRPr lang="ru-RU" b="0" i="0" dirty="0">
            <a:latin typeface="Garamond" panose="02020404030301010803" pitchFamily="18" charset="0"/>
          </a:endParaRPr>
        </a:p>
      </dgm:t>
    </dgm:pt>
    <dgm:pt modelId="{4B3BD073-B3BC-4419-B3B8-0A8B9F1AF113}" type="parTrans" cxnId="{B5255DDE-BCD3-4D3F-8AEB-2182DAA23C60}">
      <dgm:prSet/>
      <dgm:spPr/>
      <dgm:t>
        <a:bodyPr/>
        <a:lstStyle/>
        <a:p>
          <a:endParaRPr lang="ru-RU"/>
        </a:p>
      </dgm:t>
    </dgm:pt>
    <dgm:pt modelId="{592171EF-3DD6-4703-8F23-AAD10804E35D}" type="sibTrans" cxnId="{B5255DDE-BCD3-4D3F-8AEB-2182DAA23C60}">
      <dgm:prSet/>
      <dgm:spPr/>
      <dgm:t>
        <a:bodyPr/>
        <a:lstStyle/>
        <a:p>
          <a:endParaRPr lang="ru-RU"/>
        </a:p>
      </dgm:t>
    </dgm:pt>
    <dgm:pt modelId="{105ABA1D-3822-4BD1-BBCC-DB3A10C198E0}">
      <dgm:prSet phldrT="[Текст]"/>
      <dgm:spPr/>
      <dgm:t>
        <a:bodyPr/>
        <a:lstStyle/>
        <a:p>
          <a:r>
            <a:rPr lang="ru-RU" altLang="ru-RU" b="1" i="1" dirty="0" smtClean="0">
              <a:latin typeface="Garamond" panose="02020404030301010803" pitchFamily="18" charset="0"/>
            </a:rPr>
            <a:t>«Волшебный мир театра» </a:t>
          </a:r>
          <a:r>
            <a:rPr lang="ru-RU" altLang="ru-RU" dirty="0" smtClean="0">
              <a:latin typeface="Garamond" panose="02020404030301010803" pitchFamily="18" charset="0"/>
            </a:rPr>
            <a:t>по программе С.И. Мерзляковой </a:t>
          </a:r>
          <a:endParaRPr lang="ru-RU" dirty="0">
            <a:latin typeface="Garamond" panose="02020404030301010803" pitchFamily="18" charset="0"/>
          </a:endParaRPr>
        </a:p>
      </dgm:t>
    </dgm:pt>
    <dgm:pt modelId="{73968636-C515-49B8-A257-F05AA922D69E}" type="parTrans" cxnId="{710D2CD4-C4AE-45B9-B18F-A5A87719FE2D}">
      <dgm:prSet/>
      <dgm:spPr/>
      <dgm:t>
        <a:bodyPr/>
        <a:lstStyle/>
        <a:p>
          <a:endParaRPr lang="ru-RU"/>
        </a:p>
      </dgm:t>
    </dgm:pt>
    <dgm:pt modelId="{F0C2F24F-5DB2-41CE-AEFF-C3ADB05B3103}" type="sibTrans" cxnId="{710D2CD4-C4AE-45B9-B18F-A5A87719FE2D}">
      <dgm:prSet/>
      <dgm:spPr/>
      <dgm:t>
        <a:bodyPr/>
        <a:lstStyle/>
        <a:p>
          <a:endParaRPr lang="ru-RU"/>
        </a:p>
      </dgm:t>
    </dgm:pt>
    <dgm:pt modelId="{71D7E8E2-FC20-4CF4-BDFF-32D513B2D9FF}" type="pres">
      <dgm:prSet presAssocID="{4EB873BA-D467-4C84-AFB2-0A33BE12FC82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2F168D4-2D05-4321-83BE-A0BBD69248E5}" type="pres">
      <dgm:prSet presAssocID="{B57299C5-8D62-41E5-A09F-E40B9DACDB85}" presName="thickLine" presStyleLbl="alignNode1" presStyleIdx="0" presStyleCnt="1"/>
      <dgm:spPr/>
      <dgm:t>
        <a:bodyPr/>
        <a:lstStyle/>
        <a:p>
          <a:endParaRPr lang="ru-RU"/>
        </a:p>
      </dgm:t>
    </dgm:pt>
    <dgm:pt modelId="{EA05AF18-E7CF-4FD9-A34C-F2C1A36B0ACB}" type="pres">
      <dgm:prSet presAssocID="{B57299C5-8D62-41E5-A09F-E40B9DACDB85}" presName="horz1" presStyleCnt="0"/>
      <dgm:spPr/>
      <dgm:t>
        <a:bodyPr/>
        <a:lstStyle/>
        <a:p>
          <a:endParaRPr lang="ru-RU"/>
        </a:p>
      </dgm:t>
    </dgm:pt>
    <dgm:pt modelId="{8392CFDC-6D65-4373-921C-BC4EFF275B85}" type="pres">
      <dgm:prSet presAssocID="{B57299C5-8D62-41E5-A09F-E40B9DACDB85}" presName="tx1" presStyleLbl="revTx" presStyleIdx="0" presStyleCnt="7"/>
      <dgm:spPr/>
      <dgm:t>
        <a:bodyPr/>
        <a:lstStyle/>
        <a:p>
          <a:endParaRPr lang="ru-RU"/>
        </a:p>
      </dgm:t>
    </dgm:pt>
    <dgm:pt modelId="{C3FF9279-8722-498A-9D47-8A769C40148C}" type="pres">
      <dgm:prSet presAssocID="{B57299C5-8D62-41E5-A09F-E40B9DACDB85}" presName="vert1" presStyleCnt="0"/>
      <dgm:spPr/>
      <dgm:t>
        <a:bodyPr/>
        <a:lstStyle/>
        <a:p>
          <a:endParaRPr lang="ru-RU"/>
        </a:p>
      </dgm:t>
    </dgm:pt>
    <dgm:pt modelId="{5530A783-2097-4F65-AF2F-72ED29D2F580}" type="pres">
      <dgm:prSet presAssocID="{2EF7EB83-696C-45B5-88AE-6447F5B615BF}" presName="vertSpace2a" presStyleCnt="0"/>
      <dgm:spPr/>
      <dgm:t>
        <a:bodyPr/>
        <a:lstStyle/>
        <a:p>
          <a:endParaRPr lang="ru-RU"/>
        </a:p>
      </dgm:t>
    </dgm:pt>
    <dgm:pt modelId="{D320F109-3FC8-4389-9BB6-7837C5613436}" type="pres">
      <dgm:prSet presAssocID="{2EF7EB83-696C-45B5-88AE-6447F5B615BF}" presName="horz2" presStyleCnt="0"/>
      <dgm:spPr/>
      <dgm:t>
        <a:bodyPr/>
        <a:lstStyle/>
        <a:p>
          <a:endParaRPr lang="ru-RU"/>
        </a:p>
      </dgm:t>
    </dgm:pt>
    <dgm:pt modelId="{5FE71924-0689-48E3-ABA0-A5ECC1B24610}" type="pres">
      <dgm:prSet presAssocID="{2EF7EB83-696C-45B5-88AE-6447F5B615BF}" presName="horzSpace2" presStyleCnt="0"/>
      <dgm:spPr/>
      <dgm:t>
        <a:bodyPr/>
        <a:lstStyle/>
        <a:p>
          <a:endParaRPr lang="ru-RU"/>
        </a:p>
      </dgm:t>
    </dgm:pt>
    <dgm:pt modelId="{197EFE6F-4023-41D2-99CF-50D05E11905E}" type="pres">
      <dgm:prSet presAssocID="{2EF7EB83-696C-45B5-88AE-6447F5B615BF}" presName="tx2" presStyleLbl="revTx" presStyleIdx="1" presStyleCnt="7"/>
      <dgm:spPr/>
      <dgm:t>
        <a:bodyPr/>
        <a:lstStyle/>
        <a:p>
          <a:endParaRPr lang="ru-RU"/>
        </a:p>
      </dgm:t>
    </dgm:pt>
    <dgm:pt modelId="{07E4B41F-0984-47DD-9079-612DD413B0FD}" type="pres">
      <dgm:prSet presAssocID="{2EF7EB83-696C-45B5-88AE-6447F5B615BF}" presName="vert2" presStyleCnt="0"/>
      <dgm:spPr/>
      <dgm:t>
        <a:bodyPr/>
        <a:lstStyle/>
        <a:p>
          <a:endParaRPr lang="ru-RU"/>
        </a:p>
      </dgm:t>
    </dgm:pt>
    <dgm:pt modelId="{E1DD79D5-2655-436C-992D-1F4E4CD312DC}" type="pres">
      <dgm:prSet presAssocID="{2EF7EB83-696C-45B5-88AE-6447F5B615BF}" presName="thinLine2b" presStyleLbl="callout" presStyleIdx="0" presStyleCnt="6"/>
      <dgm:spPr>
        <a:ln>
          <a:solidFill>
            <a:srgbClr val="23D9F7"/>
          </a:solidFill>
        </a:ln>
      </dgm:spPr>
      <dgm:t>
        <a:bodyPr/>
        <a:lstStyle/>
        <a:p>
          <a:endParaRPr lang="ru-RU"/>
        </a:p>
      </dgm:t>
    </dgm:pt>
    <dgm:pt modelId="{5C1F7EB4-076E-4FBB-9AEF-AEE64B9D539F}" type="pres">
      <dgm:prSet presAssocID="{2EF7EB83-696C-45B5-88AE-6447F5B615BF}" presName="vertSpace2b" presStyleCnt="0"/>
      <dgm:spPr/>
      <dgm:t>
        <a:bodyPr/>
        <a:lstStyle/>
        <a:p>
          <a:endParaRPr lang="ru-RU"/>
        </a:p>
      </dgm:t>
    </dgm:pt>
    <dgm:pt modelId="{D7A5639F-8607-4386-8016-2FED42C6E80A}" type="pres">
      <dgm:prSet presAssocID="{F4C5AB9D-C1A0-4E02-AF79-7ACDA8256262}" presName="horz2" presStyleCnt="0"/>
      <dgm:spPr/>
      <dgm:t>
        <a:bodyPr/>
        <a:lstStyle/>
        <a:p>
          <a:endParaRPr lang="ru-RU"/>
        </a:p>
      </dgm:t>
    </dgm:pt>
    <dgm:pt modelId="{24178F46-9237-427B-A9EA-801508C5A22D}" type="pres">
      <dgm:prSet presAssocID="{F4C5AB9D-C1A0-4E02-AF79-7ACDA8256262}" presName="horzSpace2" presStyleCnt="0"/>
      <dgm:spPr/>
      <dgm:t>
        <a:bodyPr/>
        <a:lstStyle/>
        <a:p>
          <a:endParaRPr lang="ru-RU"/>
        </a:p>
      </dgm:t>
    </dgm:pt>
    <dgm:pt modelId="{38D5020E-0144-4846-9AB6-9072494D8F5F}" type="pres">
      <dgm:prSet presAssocID="{F4C5AB9D-C1A0-4E02-AF79-7ACDA8256262}" presName="tx2" presStyleLbl="revTx" presStyleIdx="2" presStyleCnt="7"/>
      <dgm:spPr/>
      <dgm:t>
        <a:bodyPr/>
        <a:lstStyle/>
        <a:p>
          <a:endParaRPr lang="ru-RU"/>
        </a:p>
      </dgm:t>
    </dgm:pt>
    <dgm:pt modelId="{73E3590E-2F32-4B25-BD99-F4E01AFEE8BC}" type="pres">
      <dgm:prSet presAssocID="{F4C5AB9D-C1A0-4E02-AF79-7ACDA8256262}" presName="vert2" presStyleCnt="0"/>
      <dgm:spPr/>
      <dgm:t>
        <a:bodyPr/>
        <a:lstStyle/>
        <a:p>
          <a:endParaRPr lang="ru-RU"/>
        </a:p>
      </dgm:t>
    </dgm:pt>
    <dgm:pt modelId="{1FD75EC9-2764-4DBA-B026-590351171FE1}" type="pres">
      <dgm:prSet presAssocID="{F4C5AB9D-C1A0-4E02-AF79-7ACDA8256262}" presName="thinLine2b" presStyleLbl="callout" presStyleIdx="1" presStyleCnt="6"/>
      <dgm:spPr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D8EC064D-6BB6-42D3-9C92-5BE6BD88EA96}" type="pres">
      <dgm:prSet presAssocID="{F4C5AB9D-C1A0-4E02-AF79-7ACDA8256262}" presName="vertSpace2b" presStyleCnt="0"/>
      <dgm:spPr/>
      <dgm:t>
        <a:bodyPr/>
        <a:lstStyle/>
        <a:p>
          <a:endParaRPr lang="ru-RU"/>
        </a:p>
      </dgm:t>
    </dgm:pt>
    <dgm:pt modelId="{091484E0-65FF-4D61-B882-B806F6A04946}" type="pres">
      <dgm:prSet presAssocID="{105ABA1D-3822-4BD1-BBCC-DB3A10C198E0}" presName="horz2" presStyleCnt="0"/>
      <dgm:spPr/>
    </dgm:pt>
    <dgm:pt modelId="{BFB63587-CC2B-4B0A-B68C-9EFE97F0DFC5}" type="pres">
      <dgm:prSet presAssocID="{105ABA1D-3822-4BD1-BBCC-DB3A10C198E0}" presName="horzSpace2" presStyleCnt="0"/>
      <dgm:spPr/>
    </dgm:pt>
    <dgm:pt modelId="{EED6B2EA-9ECA-4176-B2BA-C2461D32E6C4}" type="pres">
      <dgm:prSet presAssocID="{105ABA1D-3822-4BD1-BBCC-DB3A10C198E0}" presName="tx2" presStyleLbl="revTx" presStyleIdx="3" presStyleCnt="7"/>
      <dgm:spPr/>
      <dgm:t>
        <a:bodyPr/>
        <a:lstStyle/>
        <a:p>
          <a:endParaRPr lang="ru-RU"/>
        </a:p>
      </dgm:t>
    </dgm:pt>
    <dgm:pt modelId="{ED9BDAD4-CB6A-4086-B9EB-4B5A8F4F3D5F}" type="pres">
      <dgm:prSet presAssocID="{105ABA1D-3822-4BD1-BBCC-DB3A10C198E0}" presName="vert2" presStyleCnt="0"/>
      <dgm:spPr/>
    </dgm:pt>
    <dgm:pt modelId="{19D4EA07-3A61-4AB6-ADAB-17F3B9CDD236}" type="pres">
      <dgm:prSet presAssocID="{105ABA1D-3822-4BD1-BBCC-DB3A10C198E0}" presName="thinLine2b" presStyleLbl="callout" presStyleIdx="2" presStyleCnt="6"/>
      <dgm:spPr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9C3BB740-970D-4ABE-A228-F5641F23F942}" type="pres">
      <dgm:prSet presAssocID="{105ABA1D-3822-4BD1-BBCC-DB3A10C198E0}" presName="vertSpace2b" presStyleCnt="0"/>
      <dgm:spPr/>
    </dgm:pt>
    <dgm:pt modelId="{84A357C1-5B1F-4084-8EE3-FEA3D55D1C51}" type="pres">
      <dgm:prSet presAssocID="{6DED7350-146A-44FA-B76A-04F9CB16D334}" presName="horz2" presStyleCnt="0"/>
      <dgm:spPr/>
      <dgm:t>
        <a:bodyPr/>
        <a:lstStyle/>
        <a:p>
          <a:endParaRPr lang="ru-RU"/>
        </a:p>
      </dgm:t>
    </dgm:pt>
    <dgm:pt modelId="{80904D05-953B-4181-9DB3-17EC4C399111}" type="pres">
      <dgm:prSet presAssocID="{6DED7350-146A-44FA-B76A-04F9CB16D334}" presName="horzSpace2" presStyleCnt="0"/>
      <dgm:spPr/>
      <dgm:t>
        <a:bodyPr/>
        <a:lstStyle/>
        <a:p>
          <a:endParaRPr lang="ru-RU"/>
        </a:p>
      </dgm:t>
    </dgm:pt>
    <dgm:pt modelId="{AE7DD4D4-2612-46B5-87DB-E93BEB22A1DE}" type="pres">
      <dgm:prSet presAssocID="{6DED7350-146A-44FA-B76A-04F9CB16D334}" presName="tx2" presStyleLbl="revTx" presStyleIdx="4" presStyleCnt="7"/>
      <dgm:spPr/>
      <dgm:t>
        <a:bodyPr/>
        <a:lstStyle/>
        <a:p>
          <a:endParaRPr lang="ru-RU"/>
        </a:p>
      </dgm:t>
    </dgm:pt>
    <dgm:pt modelId="{BF1B7921-BB11-4F2C-8060-825C2CE165A7}" type="pres">
      <dgm:prSet presAssocID="{6DED7350-146A-44FA-B76A-04F9CB16D334}" presName="vert2" presStyleCnt="0"/>
      <dgm:spPr/>
      <dgm:t>
        <a:bodyPr/>
        <a:lstStyle/>
        <a:p>
          <a:endParaRPr lang="ru-RU"/>
        </a:p>
      </dgm:t>
    </dgm:pt>
    <dgm:pt modelId="{008626CC-4D6C-4BE6-9221-2CCB0520D462}" type="pres">
      <dgm:prSet presAssocID="{6DED7350-146A-44FA-B76A-04F9CB16D334}" presName="thinLine2b" presStyleLbl="callout" presStyleIdx="3" presStyleCnt="6"/>
      <dgm:spPr>
        <a:ln>
          <a:solidFill>
            <a:srgbClr val="FB5201"/>
          </a:solidFill>
        </a:ln>
      </dgm:spPr>
      <dgm:t>
        <a:bodyPr/>
        <a:lstStyle/>
        <a:p>
          <a:endParaRPr lang="ru-RU"/>
        </a:p>
      </dgm:t>
    </dgm:pt>
    <dgm:pt modelId="{D3F97268-96DF-43DF-9A0E-5C69523F52E3}" type="pres">
      <dgm:prSet presAssocID="{6DED7350-146A-44FA-B76A-04F9CB16D334}" presName="vertSpace2b" presStyleCnt="0"/>
      <dgm:spPr/>
      <dgm:t>
        <a:bodyPr/>
        <a:lstStyle/>
        <a:p>
          <a:endParaRPr lang="ru-RU"/>
        </a:p>
      </dgm:t>
    </dgm:pt>
    <dgm:pt modelId="{7F6E88B5-FC52-4348-AE5E-19A6554C0A74}" type="pres">
      <dgm:prSet presAssocID="{CD2D94E6-6313-41F0-A5F0-7CB1FEF62592}" presName="horz2" presStyleCnt="0"/>
      <dgm:spPr/>
      <dgm:t>
        <a:bodyPr/>
        <a:lstStyle/>
        <a:p>
          <a:endParaRPr lang="ru-RU"/>
        </a:p>
      </dgm:t>
    </dgm:pt>
    <dgm:pt modelId="{2711021E-537E-4150-85FF-13B4B16808F8}" type="pres">
      <dgm:prSet presAssocID="{CD2D94E6-6313-41F0-A5F0-7CB1FEF62592}" presName="horzSpace2" presStyleCnt="0"/>
      <dgm:spPr/>
      <dgm:t>
        <a:bodyPr/>
        <a:lstStyle/>
        <a:p>
          <a:endParaRPr lang="ru-RU"/>
        </a:p>
      </dgm:t>
    </dgm:pt>
    <dgm:pt modelId="{9BCBA068-4A3E-450E-B658-107FE695D22C}" type="pres">
      <dgm:prSet presAssocID="{CD2D94E6-6313-41F0-A5F0-7CB1FEF62592}" presName="tx2" presStyleLbl="revTx" presStyleIdx="5" presStyleCnt="7"/>
      <dgm:spPr/>
      <dgm:t>
        <a:bodyPr/>
        <a:lstStyle/>
        <a:p>
          <a:endParaRPr lang="ru-RU"/>
        </a:p>
      </dgm:t>
    </dgm:pt>
    <dgm:pt modelId="{BC67115C-E2D8-4438-B774-7C1D15A042F9}" type="pres">
      <dgm:prSet presAssocID="{CD2D94E6-6313-41F0-A5F0-7CB1FEF62592}" presName="vert2" presStyleCnt="0"/>
      <dgm:spPr/>
      <dgm:t>
        <a:bodyPr/>
        <a:lstStyle/>
        <a:p>
          <a:endParaRPr lang="ru-RU"/>
        </a:p>
      </dgm:t>
    </dgm:pt>
    <dgm:pt modelId="{4B6F6D6B-3832-4883-A52C-683C1A8CFD8A}" type="pres">
      <dgm:prSet presAssocID="{CD2D94E6-6313-41F0-A5F0-7CB1FEF62592}" presName="thinLine2b" presStyleLbl="callout" presStyleIdx="4" presStyleCnt="6"/>
      <dgm:spPr>
        <a:ln>
          <a:solidFill>
            <a:srgbClr val="92D050"/>
          </a:solidFill>
        </a:ln>
      </dgm:spPr>
      <dgm:t>
        <a:bodyPr/>
        <a:lstStyle/>
        <a:p>
          <a:endParaRPr lang="ru-RU"/>
        </a:p>
      </dgm:t>
    </dgm:pt>
    <dgm:pt modelId="{F3CC409F-F833-47B4-897A-B490186C5624}" type="pres">
      <dgm:prSet presAssocID="{CD2D94E6-6313-41F0-A5F0-7CB1FEF62592}" presName="vertSpace2b" presStyleCnt="0"/>
      <dgm:spPr/>
      <dgm:t>
        <a:bodyPr/>
        <a:lstStyle/>
        <a:p>
          <a:endParaRPr lang="ru-RU"/>
        </a:p>
      </dgm:t>
    </dgm:pt>
    <dgm:pt modelId="{FCCF55B6-24E7-4C92-A40B-708985855BA3}" type="pres">
      <dgm:prSet presAssocID="{2A771674-7AB5-4038-9B03-8572209EC9C1}" presName="horz2" presStyleCnt="0"/>
      <dgm:spPr/>
      <dgm:t>
        <a:bodyPr/>
        <a:lstStyle/>
        <a:p>
          <a:endParaRPr lang="ru-RU"/>
        </a:p>
      </dgm:t>
    </dgm:pt>
    <dgm:pt modelId="{AF691C43-F8C3-4E5F-B9B2-C37AAAF1FC46}" type="pres">
      <dgm:prSet presAssocID="{2A771674-7AB5-4038-9B03-8572209EC9C1}" presName="horzSpace2" presStyleCnt="0"/>
      <dgm:spPr/>
      <dgm:t>
        <a:bodyPr/>
        <a:lstStyle/>
        <a:p>
          <a:endParaRPr lang="ru-RU"/>
        </a:p>
      </dgm:t>
    </dgm:pt>
    <dgm:pt modelId="{CC982FBF-27E4-4DBE-AAFF-40196AE7A508}" type="pres">
      <dgm:prSet presAssocID="{2A771674-7AB5-4038-9B03-8572209EC9C1}" presName="tx2" presStyleLbl="revTx" presStyleIdx="6" presStyleCnt="7"/>
      <dgm:spPr/>
      <dgm:t>
        <a:bodyPr/>
        <a:lstStyle/>
        <a:p>
          <a:endParaRPr lang="ru-RU"/>
        </a:p>
      </dgm:t>
    </dgm:pt>
    <dgm:pt modelId="{A4930F4A-898C-4612-B740-CDCE090A9D1D}" type="pres">
      <dgm:prSet presAssocID="{2A771674-7AB5-4038-9B03-8572209EC9C1}" presName="vert2" presStyleCnt="0"/>
      <dgm:spPr/>
      <dgm:t>
        <a:bodyPr/>
        <a:lstStyle/>
        <a:p>
          <a:endParaRPr lang="ru-RU"/>
        </a:p>
      </dgm:t>
    </dgm:pt>
    <dgm:pt modelId="{E21D9AD8-45AB-4191-8A18-090DF063F993}" type="pres">
      <dgm:prSet presAssocID="{2A771674-7AB5-4038-9B03-8572209EC9C1}" presName="thinLine2b" presStyleLbl="callout" presStyleIdx="5" presStyleCnt="6"/>
      <dgm:spPr/>
      <dgm:t>
        <a:bodyPr/>
        <a:lstStyle/>
        <a:p>
          <a:endParaRPr lang="ru-RU"/>
        </a:p>
      </dgm:t>
    </dgm:pt>
    <dgm:pt modelId="{174CB7CD-9540-4D08-A450-9C5D12AA6BAE}" type="pres">
      <dgm:prSet presAssocID="{2A771674-7AB5-4038-9B03-8572209EC9C1}" presName="vertSpace2b" presStyleCnt="0"/>
      <dgm:spPr/>
      <dgm:t>
        <a:bodyPr/>
        <a:lstStyle/>
        <a:p>
          <a:endParaRPr lang="ru-RU"/>
        </a:p>
      </dgm:t>
    </dgm:pt>
  </dgm:ptLst>
  <dgm:cxnLst>
    <dgm:cxn modelId="{5189089C-B802-4E30-9542-08121A9C999B}" srcId="{4EB873BA-D467-4C84-AFB2-0A33BE12FC82}" destId="{B57299C5-8D62-41E5-A09F-E40B9DACDB85}" srcOrd="0" destOrd="0" parTransId="{AEFAE721-4BAC-4FC9-9F2D-8DA2701EA0F5}" sibTransId="{6AC09D65-F8D4-4D8A-AC60-2B4B1840F504}"/>
    <dgm:cxn modelId="{47F8606F-0D4A-4649-AD48-11813262E639}" srcId="{B57299C5-8D62-41E5-A09F-E40B9DACDB85}" destId="{2EF7EB83-696C-45B5-88AE-6447F5B615BF}" srcOrd="0" destOrd="0" parTransId="{19386F34-C30C-49D0-B14A-34249D28E41F}" sibTransId="{6565BD7E-0527-4DDD-9689-473C74539850}"/>
    <dgm:cxn modelId="{838E54A4-E302-42A3-8DC8-81B081A9760F}" type="presOf" srcId="{CD2D94E6-6313-41F0-A5F0-7CB1FEF62592}" destId="{9BCBA068-4A3E-450E-B658-107FE695D22C}" srcOrd="0" destOrd="0" presId="urn:microsoft.com/office/officeart/2008/layout/LinedList"/>
    <dgm:cxn modelId="{29AC1C26-69DD-476A-AC8F-1B587AB8E32B}" srcId="{B57299C5-8D62-41E5-A09F-E40B9DACDB85}" destId="{2A771674-7AB5-4038-9B03-8572209EC9C1}" srcOrd="5" destOrd="0" parTransId="{3BD42C4E-7EEB-4000-872C-C1B5E47690B9}" sibTransId="{2CF5635E-D918-4D3B-B142-CB7F951BC0B7}"/>
    <dgm:cxn modelId="{14D05CAC-C5CA-4CD5-BD02-A087136C9ADF}" type="presOf" srcId="{2A771674-7AB5-4038-9B03-8572209EC9C1}" destId="{CC982FBF-27E4-4DBE-AAFF-40196AE7A508}" srcOrd="0" destOrd="0" presId="urn:microsoft.com/office/officeart/2008/layout/LinedList"/>
    <dgm:cxn modelId="{93608EE3-3D12-47CA-83B7-1CD86BC0DA85}" srcId="{B57299C5-8D62-41E5-A09F-E40B9DACDB85}" destId="{F4C5AB9D-C1A0-4E02-AF79-7ACDA8256262}" srcOrd="1" destOrd="0" parTransId="{549EFEF7-A7BE-47DF-AEFC-DEC456DF322D}" sibTransId="{951B2AEB-8C55-45C9-AC3C-3631CE7B4376}"/>
    <dgm:cxn modelId="{998FC73F-8962-49B6-8F62-9257DEC19CAB}" srcId="{B57299C5-8D62-41E5-A09F-E40B9DACDB85}" destId="{6DED7350-146A-44FA-B76A-04F9CB16D334}" srcOrd="3" destOrd="0" parTransId="{358C119C-749C-4153-BC6F-C8C9D973A1DA}" sibTransId="{FC1E423F-D401-43A2-9D99-A7C097A5C5E5}"/>
    <dgm:cxn modelId="{3308771D-359A-4925-9B56-183608AE2A8B}" type="presOf" srcId="{2EF7EB83-696C-45B5-88AE-6447F5B615BF}" destId="{197EFE6F-4023-41D2-99CF-50D05E11905E}" srcOrd="0" destOrd="0" presId="urn:microsoft.com/office/officeart/2008/layout/LinedList"/>
    <dgm:cxn modelId="{710D2CD4-C4AE-45B9-B18F-A5A87719FE2D}" srcId="{B57299C5-8D62-41E5-A09F-E40B9DACDB85}" destId="{105ABA1D-3822-4BD1-BBCC-DB3A10C198E0}" srcOrd="2" destOrd="0" parTransId="{73968636-C515-49B8-A257-F05AA922D69E}" sibTransId="{F0C2F24F-5DB2-41CE-AEFF-C3ADB05B3103}"/>
    <dgm:cxn modelId="{F72D8A13-8B26-4AB3-90DD-48DA32061C69}" type="presOf" srcId="{4EB873BA-D467-4C84-AFB2-0A33BE12FC82}" destId="{71D7E8E2-FC20-4CF4-BDFF-32D513B2D9FF}" srcOrd="0" destOrd="0" presId="urn:microsoft.com/office/officeart/2008/layout/LinedList"/>
    <dgm:cxn modelId="{F3E872E4-44D6-44A4-8002-D4092A6E824A}" type="presOf" srcId="{105ABA1D-3822-4BD1-BBCC-DB3A10C198E0}" destId="{EED6B2EA-9ECA-4176-B2BA-C2461D32E6C4}" srcOrd="0" destOrd="0" presId="urn:microsoft.com/office/officeart/2008/layout/LinedList"/>
    <dgm:cxn modelId="{5327F351-9286-4D07-B983-AA8C0FBC5625}" type="presOf" srcId="{6DED7350-146A-44FA-B76A-04F9CB16D334}" destId="{AE7DD4D4-2612-46B5-87DB-E93BEB22A1DE}" srcOrd="0" destOrd="0" presId="urn:microsoft.com/office/officeart/2008/layout/LinedList"/>
    <dgm:cxn modelId="{B5255DDE-BCD3-4D3F-8AEB-2182DAA23C60}" srcId="{B57299C5-8D62-41E5-A09F-E40B9DACDB85}" destId="{CD2D94E6-6313-41F0-A5F0-7CB1FEF62592}" srcOrd="4" destOrd="0" parTransId="{4B3BD073-B3BC-4419-B3B8-0A8B9F1AF113}" sibTransId="{592171EF-3DD6-4703-8F23-AAD10804E35D}"/>
    <dgm:cxn modelId="{AE9DA864-A6AE-4BB1-96A2-92D7E0855EE0}" type="presOf" srcId="{F4C5AB9D-C1A0-4E02-AF79-7ACDA8256262}" destId="{38D5020E-0144-4846-9AB6-9072494D8F5F}" srcOrd="0" destOrd="0" presId="urn:microsoft.com/office/officeart/2008/layout/LinedList"/>
    <dgm:cxn modelId="{1288A68B-A6E8-4AD8-B9A1-4341D1E6B43A}" type="presOf" srcId="{B57299C5-8D62-41E5-A09F-E40B9DACDB85}" destId="{8392CFDC-6D65-4373-921C-BC4EFF275B85}" srcOrd="0" destOrd="0" presId="urn:microsoft.com/office/officeart/2008/layout/LinedList"/>
    <dgm:cxn modelId="{A61C20C7-CCC4-43D9-BD47-C34C02C4C6D0}" type="presParOf" srcId="{71D7E8E2-FC20-4CF4-BDFF-32D513B2D9FF}" destId="{92F168D4-2D05-4321-83BE-A0BBD69248E5}" srcOrd="0" destOrd="0" presId="urn:microsoft.com/office/officeart/2008/layout/LinedList"/>
    <dgm:cxn modelId="{AF49F670-86C6-4BEA-8715-925F160C2915}" type="presParOf" srcId="{71D7E8E2-FC20-4CF4-BDFF-32D513B2D9FF}" destId="{EA05AF18-E7CF-4FD9-A34C-F2C1A36B0ACB}" srcOrd="1" destOrd="0" presId="urn:microsoft.com/office/officeart/2008/layout/LinedList"/>
    <dgm:cxn modelId="{950D66BA-019D-4E21-9C18-AABEB7677549}" type="presParOf" srcId="{EA05AF18-E7CF-4FD9-A34C-F2C1A36B0ACB}" destId="{8392CFDC-6D65-4373-921C-BC4EFF275B85}" srcOrd="0" destOrd="0" presId="urn:microsoft.com/office/officeart/2008/layout/LinedList"/>
    <dgm:cxn modelId="{3BA48A4D-482C-4DEC-8C0B-7FD2A909BA2D}" type="presParOf" srcId="{EA05AF18-E7CF-4FD9-A34C-F2C1A36B0ACB}" destId="{C3FF9279-8722-498A-9D47-8A769C40148C}" srcOrd="1" destOrd="0" presId="urn:microsoft.com/office/officeart/2008/layout/LinedList"/>
    <dgm:cxn modelId="{95D5225A-8B5C-41A0-818D-FD94A181B6D5}" type="presParOf" srcId="{C3FF9279-8722-498A-9D47-8A769C40148C}" destId="{5530A783-2097-4F65-AF2F-72ED29D2F580}" srcOrd="0" destOrd="0" presId="urn:microsoft.com/office/officeart/2008/layout/LinedList"/>
    <dgm:cxn modelId="{C54C5289-AFDE-48B8-94EB-F555EE4E8077}" type="presParOf" srcId="{C3FF9279-8722-498A-9D47-8A769C40148C}" destId="{D320F109-3FC8-4389-9BB6-7837C5613436}" srcOrd="1" destOrd="0" presId="urn:microsoft.com/office/officeart/2008/layout/LinedList"/>
    <dgm:cxn modelId="{C8436F05-2C47-4420-A39A-F9D208539041}" type="presParOf" srcId="{D320F109-3FC8-4389-9BB6-7837C5613436}" destId="{5FE71924-0689-48E3-ABA0-A5ECC1B24610}" srcOrd="0" destOrd="0" presId="urn:microsoft.com/office/officeart/2008/layout/LinedList"/>
    <dgm:cxn modelId="{C22D4226-23C9-46E7-A6CF-E40B7BE463E8}" type="presParOf" srcId="{D320F109-3FC8-4389-9BB6-7837C5613436}" destId="{197EFE6F-4023-41D2-99CF-50D05E11905E}" srcOrd="1" destOrd="0" presId="urn:microsoft.com/office/officeart/2008/layout/LinedList"/>
    <dgm:cxn modelId="{7F815005-0AB7-47EF-A97F-BAE6CF0274C0}" type="presParOf" srcId="{D320F109-3FC8-4389-9BB6-7837C5613436}" destId="{07E4B41F-0984-47DD-9079-612DD413B0FD}" srcOrd="2" destOrd="0" presId="urn:microsoft.com/office/officeart/2008/layout/LinedList"/>
    <dgm:cxn modelId="{F8265951-7132-4383-BD36-7A5321994E66}" type="presParOf" srcId="{C3FF9279-8722-498A-9D47-8A769C40148C}" destId="{E1DD79D5-2655-436C-992D-1F4E4CD312DC}" srcOrd="2" destOrd="0" presId="urn:microsoft.com/office/officeart/2008/layout/LinedList"/>
    <dgm:cxn modelId="{A64EA01C-D344-4B37-9F0E-D4E19310694B}" type="presParOf" srcId="{C3FF9279-8722-498A-9D47-8A769C40148C}" destId="{5C1F7EB4-076E-4FBB-9AEF-AEE64B9D539F}" srcOrd="3" destOrd="0" presId="urn:microsoft.com/office/officeart/2008/layout/LinedList"/>
    <dgm:cxn modelId="{96276926-FF1C-46AB-A7B5-9B9B96F81847}" type="presParOf" srcId="{C3FF9279-8722-498A-9D47-8A769C40148C}" destId="{D7A5639F-8607-4386-8016-2FED42C6E80A}" srcOrd="4" destOrd="0" presId="urn:microsoft.com/office/officeart/2008/layout/LinedList"/>
    <dgm:cxn modelId="{A618560B-6CF4-492B-B4E9-4A0A2A90C8F4}" type="presParOf" srcId="{D7A5639F-8607-4386-8016-2FED42C6E80A}" destId="{24178F46-9237-427B-A9EA-801508C5A22D}" srcOrd="0" destOrd="0" presId="urn:microsoft.com/office/officeart/2008/layout/LinedList"/>
    <dgm:cxn modelId="{B0A18235-E2EB-49B5-9DBC-9A7631854D7B}" type="presParOf" srcId="{D7A5639F-8607-4386-8016-2FED42C6E80A}" destId="{38D5020E-0144-4846-9AB6-9072494D8F5F}" srcOrd="1" destOrd="0" presId="urn:microsoft.com/office/officeart/2008/layout/LinedList"/>
    <dgm:cxn modelId="{32A753CF-E398-49A7-9F09-856AAB0DC201}" type="presParOf" srcId="{D7A5639F-8607-4386-8016-2FED42C6E80A}" destId="{73E3590E-2F32-4B25-BD99-F4E01AFEE8BC}" srcOrd="2" destOrd="0" presId="urn:microsoft.com/office/officeart/2008/layout/LinedList"/>
    <dgm:cxn modelId="{819D97F2-8F89-4BA4-B7A3-9E131D58FA00}" type="presParOf" srcId="{C3FF9279-8722-498A-9D47-8A769C40148C}" destId="{1FD75EC9-2764-4DBA-B026-590351171FE1}" srcOrd="5" destOrd="0" presId="urn:microsoft.com/office/officeart/2008/layout/LinedList"/>
    <dgm:cxn modelId="{2506EE28-D204-48EA-8836-DE5B314A6342}" type="presParOf" srcId="{C3FF9279-8722-498A-9D47-8A769C40148C}" destId="{D8EC064D-6BB6-42D3-9C92-5BE6BD88EA96}" srcOrd="6" destOrd="0" presId="urn:microsoft.com/office/officeart/2008/layout/LinedList"/>
    <dgm:cxn modelId="{726453FA-803F-4E93-91F4-B45B972A3A67}" type="presParOf" srcId="{C3FF9279-8722-498A-9D47-8A769C40148C}" destId="{091484E0-65FF-4D61-B882-B806F6A04946}" srcOrd="7" destOrd="0" presId="urn:microsoft.com/office/officeart/2008/layout/LinedList"/>
    <dgm:cxn modelId="{F4685671-57DD-4F3E-9967-4D7989B67D13}" type="presParOf" srcId="{091484E0-65FF-4D61-B882-B806F6A04946}" destId="{BFB63587-CC2B-4B0A-B68C-9EFE97F0DFC5}" srcOrd="0" destOrd="0" presId="urn:microsoft.com/office/officeart/2008/layout/LinedList"/>
    <dgm:cxn modelId="{F3B3D7A2-CA2B-4B18-BC95-63DA32B14645}" type="presParOf" srcId="{091484E0-65FF-4D61-B882-B806F6A04946}" destId="{EED6B2EA-9ECA-4176-B2BA-C2461D32E6C4}" srcOrd="1" destOrd="0" presId="urn:microsoft.com/office/officeart/2008/layout/LinedList"/>
    <dgm:cxn modelId="{02F7059D-B1EF-4A05-A6A7-D65FABEE9818}" type="presParOf" srcId="{091484E0-65FF-4D61-B882-B806F6A04946}" destId="{ED9BDAD4-CB6A-4086-B9EB-4B5A8F4F3D5F}" srcOrd="2" destOrd="0" presId="urn:microsoft.com/office/officeart/2008/layout/LinedList"/>
    <dgm:cxn modelId="{799B4853-446C-4867-9635-AEA2FA2B62E9}" type="presParOf" srcId="{C3FF9279-8722-498A-9D47-8A769C40148C}" destId="{19D4EA07-3A61-4AB6-ADAB-17F3B9CDD236}" srcOrd="8" destOrd="0" presId="urn:microsoft.com/office/officeart/2008/layout/LinedList"/>
    <dgm:cxn modelId="{FE7CAA3F-76DD-43F8-815D-73FE850B9941}" type="presParOf" srcId="{C3FF9279-8722-498A-9D47-8A769C40148C}" destId="{9C3BB740-970D-4ABE-A228-F5641F23F942}" srcOrd="9" destOrd="0" presId="urn:microsoft.com/office/officeart/2008/layout/LinedList"/>
    <dgm:cxn modelId="{7F4EF070-CF6E-468F-913E-9A49B6692F1E}" type="presParOf" srcId="{C3FF9279-8722-498A-9D47-8A769C40148C}" destId="{84A357C1-5B1F-4084-8EE3-FEA3D55D1C51}" srcOrd="10" destOrd="0" presId="urn:microsoft.com/office/officeart/2008/layout/LinedList"/>
    <dgm:cxn modelId="{A31AC3DC-70DD-446A-93FD-FF22F1E76AF2}" type="presParOf" srcId="{84A357C1-5B1F-4084-8EE3-FEA3D55D1C51}" destId="{80904D05-953B-4181-9DB3-17EC4C399111}" srcOrd="0" destOrd="0" presId="urn:microsoft.com/office/officeart/2008/layout/LinedList"/>
    <dgm:cxn modelId="{4BCE1834-3392-4D37-8256-65833AA105B5}" type="presParOf" srcId="{84A357C1-5B1F-4084-8EE3-FEA3D55D1C51}" destId="{AE7DD4D4-2612-46B5-87DB-E93BEB22A1DE}" srcOrd="1" destOrd="0" presId="urn:microsoft.com/office/officeart/2008/layout/LinedList"/>
    <dgm:cxn modelId="{DB8772C5-5F0B-487C-B135-5BE641553527}" type="presParOf" srcId="{84A357C1-5B1F-4084-8EE3-FEA3D55D1C51}" destId="{BF1B7921-BB11-4F2C-8060-825C2CE165A7}" srcOrd="2" destOrd="0" presId="urn:microsoft.com/office/officeart/2008/layout/LinedList"/>
    <dgm:cxn modelId="{78502693-0AFF-4605-8B69-F16A462D7106}" type="presParOf" srcId="{C3FF9279-8722-498A-9D47-8A769C40148C}" destId="{008626CC-4D6C-4BE6-9221-2CCB0520D462}" srcOrd="11" destOrd="0" presId="urn:microsoft.com/office/officeart/2008/layout/LinedList"/>
    <dgm:cxn modelId="{3312DFC4-5F0D-4879-974F-1622081EFF29}" type="presParOf" srcId="{C3FF9279-8722-498A-9D47-8A769C40148C}" destId="{D3F97268-96DF-43DF-9A0E-5C69523F52E3}" srcOrd="12" destOrd="0" presId="urn:microsoft.com/office/officeart/2008/layout/LinedList"/>
    <dgm:cxn modelId="{7F88B2A2-B50E-45FF-B496-A04D165C38FA}" type="presParOf" srcId="{C3FF9279-8722-498A-9D47-8A769C40148C}" destId="{7F6E88B5-FC52-4348-AE5E-19A6554C0A74}" srcOrd="13" destOrd="0" presId="urn:microsoft.com/office/officeart/2008/layout/LinedList"/>
    <dgm:cxn modelId="{389A0038-766B-4B58-975E-54480A431784}" type="presParOf" srcId="{7F6E88B5-FC52-4348-AE5E-19A6554C0A74}" destId="{2711021E-537E-4150-85FF-13B4B16808F8}" srcOrd="0" destOrd="0" presId="urn:microsoft.com/office/officeart/2008/layout/LinedList"/>
    <dgm:cxn modelId="{906553B9-66FA-499F-91FA-693C37A09F70}" type="presParOf" srcId="{7F6E88B5-FC52-4348-AE5E-19A6554C0A74}" destId="{9BCBA068-4A3E-450E-B658-107FE695D22C}" srcOrd="1" destOrd="0" presId="urn:microsoft.com/office/officeart/2008/layout/LinedList"/>
    <dgm:cxn modelId="{7B615BDD-FCA8-497C-95BC-23B61069A90F}" type="presParOf" srcId="{7F6E88B5-FC52-4348-AE5E-19A6554C0A74}" destId="{BC67115C-E2D8-4438-B774-7C1D15A042F9}" srcOrd="2" destOrd="0" presId="urn:microsoft.com/office/officeart/2008/layout/LinedList"/>
    <dgm:cxn modelId="{C32C2871-E78B-4059-9F3E-F2087EE12EAD}" type="presParOf" srcId="{C3FF9279-8722-498A-9D47-8A769C40148C}" destId="{4B6F6D6B-3832-4883-A52C-683C1A8CFD8A}" srcOrd="14" destOrd="0" presId="urn:microsoft.com/office/officeart/2008/layout/LinedList"/>
    <dgm:cxn modelId="{301B8EB4-A71B-4711-9079-316BDD483CDD}" type="presParOf" srcId="{C3FF9279-8722-498A-9D47-8A769C40148C}" destId="{F3CC409F-F833-47B4-897A-B490186C5624}" srcOrd="15" destOrd="0" presId="urn:microsoft.com/office/officeart/2008/layout/LinedList"/>
    <dgm:cxn modelId="{8835B033-337C-47A1-8031-99C1E3C8B4E9}" type="presParOf" srcId="{C3FF9279-8722-498A-9D47-8A769C40148C}" destId="{FCCF55B6-24E7-4C92-A40B-708985855BA3}" srcOrd="16" destOrd="0" presId="urn:microsoft.com/office/officeart/2008/layout/LinedList"/>
    <dgm:cxn modelId="{9064924C-6CB5-485A-9B90-CA0F51ACBC86}" type="presParOf" srcId="{FCCF55B6-24E7-4C92-A40B-708985855BA3}" destId="{AF691C43-F8C3-4E5F-B9B2-C37AAAF1FC46}" srcOrd="0" destOrd="0" presId="urn:microsoft.com/office/officeart/2008/layout/LinedList"/>
    <dgm:cxn modelId="{0DB4F6AC-9C1E-40EE-B018-4E30E2B4C47C}" type="presParOf" srcId="{FCCF55B6-24E7-4C92-A40B-708985855BA3}" destId="{CC982FBF-27E4-4DBE-AAFF-40196AE7A508}" srcOrd="1" destOrd="0" presId="urn:microsoft.com/office/officeart/2008/layout/LinedList"/>
    <dgm:cxn modelId="{2B255433-81C0-493A-9B5C-35F9BAF63B61}" type="presParOf" srcId="{FCCF55B6-24E7-4C92-A40B-708985855BA3}" destId="{A4930F4A-898C-4612-B740-CDCE090A9D1D}" srcOrd="2" destOrd="0" presId="urn:microsoft.com/office/officeart/2008/layout/LinedList"/>
    <dgm:cxn modelId="{B55F104B-A57F-463A-BB67-B4A3AACE4A46}" type="presParOf" srcId="{C3FF9279-8722-498A-9D47-8A769C40148C}" destId="{E21D9AD8-45AB-4191-8A18-090DF063F993}" srcOrd="17" destOrd="0" presId="urn:microsoft.com/office/officeart/2008/layout/LinedList"/>
    <dgm:cxn modelId="{7222AE1B-CB5A-40FD-96BC-7A44B7D53FD7}" type="presParOf" srcId="{C3FF9279-8722-498A-9D47-8A769C40148C}" destId="{174CB7CD-9540-4D08-A450-9C5D12AA6BAE}" srcOrd="18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F168D4-2D05-4321-83BE-A0BBD69248E5}">
      <dsp:nvSpPr>
        <dsp:cNvPr id="0" name=""/>
        <dsp:cNvSpPr/>
      </dsp:nvSpPr>
      <dsp:spPr>
        <a:xfrm>
          <a:off x="0" y="0"/>
          <a:ext cx="6910884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92CFDC-6D65-4373-921C-BC4EFF275B85}">
      <dsp:nvSpPr>
        <dsp:cNvPr id="0" name=""/>
        <dsp:cNvSpPr/>
      </dsp:nvSpPr>
      <dsp:spPr>
        <a:xfrm>
          <a:off x="0" y="0"/>
          <a:ext cx="1382176" cy="4555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167640" tIns="167640" rIns="167640" bIns="167640" numCol="1" spcCol="1270" anchor="t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rgbClr val="0070C0"/>
              </a:solidFill>
              <a:latin typeface="Garamond" panose="02020404030301010803" pitchFamily="18" charset="0"/>
            </a:rPr>
            <a:t>ТЕХНОЛОГИИ</a:t>
          </a:r>
          <a:endParaRPr lang="ru-RU" sz="4400" b="1" kern="1200" dirty="0">
            <a:solidFill>
              <a:srgbClr val="0070C0"/>
            </a:solidFill>
            <a:latin typeface="Garamond" panose="02020404030301010803" pitchFamily="18" charset="0"/>
          </a:endParaRPr>
        </a:p>
      </dsp:txBody>
      <dsp:txXfrm>
        <a:off x="0" y="0"/>
        <a:ext cx="1382176" cy="4555425"/>
      </dsp:txXfrm>
    </dsp:sp>
    <dsp:sp modelId="{197EFE6F-4023-41D2-99CF-50D05E11905E}">
      <dsp:nvSpPr>
        <dsp:cNvPr id="0" name=""/>
        <dsp:cNvSpPr/>
      </dsp:nvSpPr>
      <dsp:spPr>
        <a:xfrm>
          <a:off x="1485840" y="35867"/>
          <a:ext cx="5425043" cy="717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i="0" kern="1200" dirty="0" smtClean="0">
              <a:latin typeface="Garamond" panose="02020404030301010803" pitchFamily="18" charset="0"/>
            </a:rPr>
            <a:t>«Элементарное </a:t>
          </a:r>
          <a:r>
            <a:rPr lang="ru-RU" sz="1900" b="0" i="0" kern="1200" dirty="0" err="1" smtClean="0">
              <a:latin typeface="Garamond" panose="02020404030301010803" pitchFamily="18" charset="0"/>
            </a:rPr>
            <a:t>музицирование</a:t>
          </a:r>
          <a:r>
            <a:rPr lang="ru-RU" sz="1900" b="0" i="0" kern="1200" dirty="0" smtClean="0">
              <a:latin typeface="Garamond" panose="02020404030301010803" pitchFamily="18" charset="0"/>
            </a:rPr>
            <a:t> с дошкольниками» </a:t>
          </a:r>
          <a:r>
            <a:rPr lang="ru-RU" sz="1900" b="1" i="1" kern="1200" dirty="0" smtClean="0">
              <a:latin typeface="Garamond" panose="02020404030301010803" pitchFamily="18" charset="0"/>
            </a:rPr>
            <a:t>«Звучащие жесты» </a:t>
          </a:r>
          <a:r>
            <a:rPr lang="ru-RU" sz="1900" b="0" i="0" kern="1200" dirty="0" smtClean="0">
              <a:latin typeface="Garamond" panose="02020404030301010803" pitchFamily="18" charset="0"/>
            </a:rPr>
            <a:t>по методике К. </a:t>
          </a:r>
          <a:r>
            <a:rPr lang="ru-RU" sz="1900" b="0" i="0" kern="1200" dirty="0" err="1" smtClean="0">
              <a:latin typeface="Garamond" panose="02020404030301010803" pitchFamily="18" charset="0"/>
            </a:rPr>
            <a:t>Орфа</a:t>
          </a:r>
          <a:r>
            <a:rPr lang="ru-RU" sz="1900" b="0" i="0" kern="1200" dirty="0" smtClean="0">
              <a:latin typeface="Garamond" panose="02020404030301010803" pitchFamily="18" charset="0"/>
            </a:rPr>
            <a:t>. </a:t>
          </a:r>
          <a:endParaRPr lang="ru-RU" sz="1900" kern="1200" dirty="0">
            <a:latin typeface="Garamond" panose="02020404030301010803" pitchFamily="18" charset="0"/>
          </a:endParaRPr>
        </a:p>
      </dsp:txBody>
      <dsp:txXfrm>
        <a:off x="1485840" y="35867"/>
        <a:ext cx="5425043" cy="717345"/>
      </dsp:txXfrm>
    </dsp:sp>
    <dsp:sp modelId="{E1DD79D5-2655-436C-992D-1F4E4CD312DC}">
      <dsp:nvSpPr>
        <dsp:cNvPr id="0" name=""/>
        <dsp:cNvSpPr/>
      </dsp:nvSpPr>
      <dsp:spPr>
        <a:xfrm>
          <a:off x="1382176" y="753213"/>
          <a:ext cx="552870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23D9F7"/>
          </a:solidFill>
          <a:prstDash val="solid"/>
          <a:miter lim="800000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D5020E-0144-4846-9AB6-9072494D8F5F}">
      <dsp:nvSpPr>
        <dsp:cNvPr id="0" name=""/>
        <dsp:cNvSpPr/>
      </dsp:nvSpPr>
      <dsp:spPr>
        <a:xfrm>
          <a:off x="1485840" y="789080"/>
          <a:ext cx="5425043" cy="717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b="1" i="1" kern="1200" dirty="0" smtClean="0">
              <a:latin typeface="Garamond" panose="02020404030301010803" pitchFamily="18" charset="0"/>
            </a:rPr>
            <a:t>«Хор рук» </a:t>
          </a:r>
          <a:r>
            <a:rPr lang="ru-RU" altLang="ru-RU" sz="1900" kern="1200" dirty="0" smtClean="0">
              <a:latin typeface="Garamond" panose="02020404030301010803" pitchFamily="18" charset="0"/>
            </a:rPr>
            <a:t>по методике Т. Боровик</a:t>
          </a:r>
          <a:endParaRPr lang="ru-RU" sz="1900" kern="1200" dirty="0">
            <a:latin typeface="Garamond" panose="02020404030301010803" pitchFamily="18" charset="0"/>
          </a:endParaRPr>
        </a:p>
      </dsp:txBody>
      <dsp:txXfrm>
        <a:off x="1485840" y="789080"/>
        <a:ext cx="5425043" cy="717345"/>
      </dsp:txXfrm>
    </dsp:sp>
    <dsp:sp modelId="{1FD75EC9-2764-4DBA-B026-590351171FE1}">
      <dsp:nvSpPr>
        <dsp:cNvPr id="0" name=""/>
        <dsp:cNvSpPr/>
      </dsp:nvSpPr>
      <dsp:spPr>
        <a:xfrm>
          <a:off x="1382176" y="1506426"/>
          <a:ext cx="552870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7030A0"/>
          </a:solidFill>
          <a:prstDash val="solid"/>
          <a:miter lim="800000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D6B2EA-9ECA-4176-B2BA-C2461D32E6C4}">
      <dsp:nvSpPr>
        <dsp:cNvPr id="0" name=""/>
        <dsp:cNvSpPr/>
      </dsp:nvSpPr>
      <dsp:spPr>
        <a:xfrm>
          <a:off x="1485840" y="1542293"/>
          <a:ext cx="5425043" cy="717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900" b="1" i="1" kern="1200" dirty="0" smtClean="0">
              <a:latin typeface="Garamond" panose="02020404030301010803" pitchFamily="18" charset="0"/>
            </a:rPr>
            <a:t>«Волшебный мир театра» </a:t>
          </a:r>
          <a:r>
            <a:rPr lang="ru-RU" altLang="ru-RU" sz="1900" kern="1200" dirty="0" smtClean="0">
              <a:latin typeface="Garamond" panose="02020404030301010803" pitchFamily="18" charset="0"/>
            </a:rPr>
            <a:t>по программе С.И. Мерзляковой </a:t>
          </a:r>
          <a:endParaRPr lang="ru-RU" sz="1900" kern="1200" dirty="0">
            <a:latin typeface="Garamond" panose="02020404030301010803" pitchFamily="18" charset="0"/>
          </a:endParaRPr>
        </a:p>
      </dsp:txBody>
      <dsp:txXfrm>
        <a:off x="1485840" y="1542293"/>
        <a:ext cx="5425043" cy="717345"/>
      </dsp:txXfrm>
    </dsp:sp>
    <dsp:sp modelId="{19D4EA07-3A61-4AB6-ADAB-17F3B9CDD236}">
      <dsp:nvSpPr>
        <dsp:cNvPr id="0" name=""/>
        <dsp:cNvSpPr/>
      </dsp:nvSpPr>
      <dsp:spPr>
        <a:xfrm>
          <a:off x="1382176" y="2259639"/>
          <a:ext cx="552870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C00000"/>
          </a:solidFill>
          <a:prstDash val="solid"/>
          <a:miter lim="800000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7DD4D4-2612-46B5-87DB-E93BEB22A1DE}">
      <dsp:nvSpPr>
        <dsp:cNvPr id="0" name=""/>
        <dsp:cNvSpPr/>
      </dsp:nvSpPr>
      <dsp:spPr>
        <a:xfrm>
          <a:off x="1485840" y="2295507"/>
          <a:ext cx="5425043" cy="717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dirty="0" smtClean="0">
              <a:latin typeface="Garamond" panose="02020404030301010803" pitchFamily="18" charset="0"/>
            </a:rPr>
            <a:t>«</a:t>
          </a:r>
          <a:r>
            <a:rPr lang="ru-RU" sz="1900" b="1" i="1" kern="1200" dirty="0" err="1" smtClean="0">
              <a:latin typeface="Garamond" panose="02020404030301010803" pitchFamily="18" charset="0"/>
            </a:rPr>
            <a:t>Лего</a:t>
          </a:r>
          <a:r>
            <a:rPr lang="ru-RU" sz="1900" b="1" i="1" kern="1200" dirty="0" smtClean="0">
              <a:latin typeface="Garamond" panose="02020404030301010803" pitchFamily="18" charset="0"/>
            </a:rPr>
            <a:t>- </a:t>
          </a:r>
          <a:r>
            <a:rPr lang="ru-RU" sz="1900" b="1" i="1" kern="1200" dirty="0" err="1" smtClean="0">
              <a:latin typeface="Garamond" panose="02020404030301010803" pitchFamily="18" charset="0"/>
            </a:rPr>
            <a:t>костюмирование</a:t>
          </a:r>
          <a:r>
            <a:rPr lang="ru-RU" sz="1900" b="1" i="1" kern="1200" dirty="0" smtClean="0">
              <a:latin typeface="Garamond" panose="02020404030301010803" pitchFamily="18" charset="0"/>
            </a:rPr>
            <a:t>» </a:t>
          </a:r>
          <a:r>
            <a:rPr lang="ru-RU" sz="1900" kern="1200" dirty="0" smtClean="0">
              <a:latin typeface="Garamond" panose="02020404030301010803" pitchFamily="18" charset="0"/>
            </a:rPr>
            <a:t>по программе «Матрешки» А. И. Бурениной</a:t>
          </a:r>
          <a:endParaRPr lang="ru-RU" sz="1900" kern="1200" dirty="0">
            <a:latin typeface="Garamond" panose="02020404030301010803" pitchFamily="18" charset="0"/>
          </a:endParaRPr>
        </a:p>
      </dsp:txBody>
      <dsp:txXfrm>
        <a:off x="1485840" y="2295507"/>
        <a:ext cx="5425043" cy="717345"/>
      </dsp:txXfrm>
    </dsp:sp>
    <dsp:sp modelId="{008626CC-4D6C-4BE6-9221-2CCB0520D462}">
      <dsp:nvSpPr>
        <dsp:cNvPr id="0" name=""/>
        <dsp:cNvSpPr/>
      </dsp:nvSpPr>
      <dsp:spPr>
        <a:xfrm>
          <a:off x="1382176" y="3012853"/>
          <a:ext cx="552870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B5201"/>
          </a:solidFill>
          <a:prstDash val="solid"/>
          <a:miter lim="800000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CBA068-4A3E-450E-B658-107FE695D22C}">
      <dsp:nvSpPr>
        <dsp:cNvPr id="0" name=""/>
        <dsp:cNvSpPr/>
      </dsp:nvSpPr>
      <dsp:spPr>
        <a:xfrm>
          <a:off x="1485840" y="3048720"/>
          <a:ext cx="5425043" cy="717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dirty="0" smtClean="0">
              <a:latin typeface="Garamond" panose="02020404030301010803" pitchFamily="18" charset="0"/>
            </a:rPr>
            <a:t>«Ритмопластика» </a:t>
          </a:r>
          <a:r>
            <a:rPr lang="ru-RU" sz="1900" b="0" i="0" kern="1200" dirty="0" smtClean="0">
              <a:latin typeface="Garamond" panose="02020404030301010803" pitchFamily="18" charset="0"/>
            </a:rPr>
            <a:t>по программе «Ритмическая мозаика» А. И. Бурениной</a:t>
          </a:r>
          <a:endParaRPr lang="ru-RU" sz="1900" b="0" i="0" kern="1200" dirty="0">
            <a:latin typeface="Garamond" panose="02020404030301010803" pitchFamily="18" charset="0"/>
          </a:endParaRPr>
        </a:p>
      </dsp:txBody>
      <dsp:txXfrm>
        <a:off x="1485840" y="3048720"/>
        <a:ext cx="5425043" cy="717345"/>
      </dsp:txXfrm>
    </dsp:sp>
    <dsp:sp modelId="{4B6F6D6B-3832-4883-A52C-683C1A8CFD8A}">
      <dsp:nvSpPr>
        <dsp:cNvPr id="0" name=""/>
        <dsp:cNvSpPr/>
      </dsp:nvSpPr>
      <dsp:spPr>
        <a:xfrm>
          <a:off x="1382176" y="3766066"/>
          <a:ext cx="552870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92D050"/>
          </a:solidFill>
          <a:prstDash val="solid"/>
          <a:miter lim="800000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982FBF-27E4-4DBE-AAFF-40196AE7A508}">
      <dsp:nvSpPr>
        <dsp:cNvPr id="0" name=""/>
        <dsp:cNvSpPr/>
      </dsp:nvSpPr>
      <dsp:spPr>
        <a:xfrm>
          <a:off x="1485840" y="3801933"/>
          <a:ext cx="5425043" cy="7173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dirty="0" err="1" smtClean="0">
              <a:latin typeface="Garamond" panose="02020404030301010803" pitchFamily="18" charset="0"/>
            </a:rPr>
            <a:t>Ритмодекломация</a:t>
          </a:r>
          <a:r>
            <a:rPr lang="ru-RU" sz="1900" kern="1200" dirty="0" smtClean="0">
              <a:latin typeface="Garamond" panose="02020404030301010803" pitchFamily="18" charset="0"/>
            </a:rPr>
            <a:t> по методике </a:t>
          </a:r>
          <a:r>
            <a:rPr lang="ru-RU" sz="1900" kern="1200" dirty="0" err="1" smtClean="0">
              <a:latin typeface="Garamond" panose="02020404030301010803" pitchFamily="18" charset="0"/>
            </a:rPr>
            <a:t>Т.Боровик</a:t>
          </a:r>
          <a:endParaRPr lang="ru-RU" sz="1900" kern="1200" dirty="0">
            <a:latin typeface="Garamond" panose="02020404030301010803" pitchFamily="18" charset="0"/>
          </a:endParaRPr>
        </a:p>
      </dsp:txBody>
      <dsp:txXfrm>
        <a:off x="1485840" y="3801933"/>
        <a:ext cx="5425043" cy="717345"/>
      </dsp:txXfrm>
    </dsp:sp>
    <dsp:sp modelId="{E21D9AD8-45AB-4191-8A18-090DF063F993}">
      <dsp:nvSpPr>
        <dsp:cNvPr id="0" name=""/>
        <dsp:cNvSpPr/>
      </dsp:nvSpPr>
      <dsp:spPr>
        <a:xfrm>
          <a:off x="1382176" y="4519279"/>
          <a:ext cx="552870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127000" prstMaterial="matte"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F6674-6074-48DE-8366-127867AF21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89BA8-B3BB-4730-86E3-95ADAFA07A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95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9BA8-B3BB-4730-86E3-95ADAFA07A4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846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9BA8-B3BB-4730-86E3-95ADAFA07A4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32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9BA8-B3BB-4730-86E3-95ADAFA07A4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056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9BA8-B3BB-4730-86E3-95ADAFA07A4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416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9BA8-B3BB-4730-86E3-95ADAFA07A47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420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9BA8-B3BB-4730-86E3-95ADAFA07A47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637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89BA8-B3BB-4730-86E3-95ADAFA07A47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376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366"/>
            <a:ext cx="9143024" cy="685726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872" y="5247868"/>
            <a:ext cx="8874128" cy="146569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0">
                  <a:solidFill>
                    <a:srgbClr val="2EA061"/>
                  </a:solidFill>
                </a:ln>
                <a:solidFill>
                  <a:srgbClr val="2EA06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ramond" panose="02020404030301010803" pitchFamily="18" charset="0"/>
              </a:rPr>
              <a:t>Современные игровые технологии как эффективный метод развития музыкальных способностей </a:t>
            </a:r>
            <a:br>
              <a:rPr lang="ru-RU" sz="4000" b="1" dirty="0" smtClean="0">
                <a:ln w="0">
                  <a:solidFill>
                    <a:srgbClr val="2EA061"/>
                  </a:solidFill>
                </a:ln>
                <a:solidFill>
                  <a:srgbClr val="2EA06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ramond" panose="02020404030301010803" pitchFamily="18" charset="0"/>
              </a:rPr>
            </a:br>
            <a:r>
              <a:rPr lang="ru-RU" sz="4000" b="1" dirty="0" smtClean="0">
                <a:ln w="0">
                  <a:solidFill>
                    <a:srgbClr val="2EA061"/>
                  </a:solidFill>
                </a:ln>
                <a:solidFill>
                  <a:srgbClr val="2EA06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aramond" panose="02020404030301010803" pitchFamily="18" charset="0"/>
              </a:rPr>
              <a:t>детей дошкольного возраста</a:t>
            </a:r>
            <a:endParaRPr lang="en-US" sz="4000" b="1" dirty="0">
              <a:ln w="0">
                <a:solidFill>
                  <a:srgbClr val="2EA061"/>
                </a:solidFill>
              </a:ln>
              <a:solidFill>
                <a:srgbClr val="2EA06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25316" y="192611"/>
            <a:ext cx="6450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ТЕХНОЛОГИЯ «ЗВУЧАЩИЕ ЖЕСТЫ» ( </a:t>
            </a:r>
            <a:r>
              <a:rPr lang="en-US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body percussion)</a:t>
            </a:r>
            <a:endParaRPr lang="ru-RU" b="1" dirty="0" smtClean="0">
              <a:ln w="6600">
                <a:solidFill>
                  <a:srgbClr val="006F9D"/>
                </a:solidFill>
                <a:prstDash val="solid"/>
              </a:ln>
              <a:solidFill>
                <a:srgbClr val="23D8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  <a:cs typeface="Gautami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25316" y="496119"/>
            <a:ext cx="73784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Garamond" panose="02020404030301010803" pitchFamily="18" charset="0"/>
              </a:rPr>
              <a:t>это техника ритмической игры на собственном теле. Хлопки, щелчки, притопы, щелчки пальцами и др. </a:t>
            </a:r>
            <a:endParaRPr lang="ru-RU" sz="2000" dirty="0">
              <a:latin typeface="Garamond" panose="02020404030301010803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215736" y="5999028"/>
            <a:ext cx="7315200" cy="645030"/>
            <a:chOff x="1248762" y="5277671"/>
            <a:chExt cx="7768203" cy="702713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248762" y="5277671"/>
              <a:ext cx="7768203" cy="702713"/>
            </a:xfrm>
            <a:prstGeom prst="rect">
              <a:avLst/>
            </a:prstGeom>
            <a:solidFill>
              <a:srgbClr val="24B3FF"/>
            </a:solidFill>
            <a:ln>
              <a:solidFill>
                <a:srgbClr val="008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7030A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595362" y="5444361"/>
              <a:ext cx="47660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ru-RU" b="1" dirty="0" smtClean="0">
                  <a:ln w="6600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anose="02020404030301010803" pitchFamily="18" charset="0"/>
                  <a:cs typeface="Gautami" panose="020B0502040204020203" pitchFamily="34" charset="0"/>
                </a:rPr>
                <a:t>ИГРОВАЯ СИТУАЦИЯ «МУЗЫКА ТЕЛА»</a:t>
              </a:r>
              <a:endParaRPr lang="ru-RU" b="1" dirty="0">
                <a:ln w="66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5736" y="1204006"/>
            <a:ext cx="7315317" cy="47467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5736" y="1204005"/>
            <a:ext cx="7288029" cy="47362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6500" y="1226873"/>
            <a:ext cx="7310909" cy="47239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2092" y="1236455"/>
            <a:ext cx="7338197" cy="470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59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9241" y="86499"/>
            <a:ext cx="704094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ТЕХНОЛОГИЯ «ХОР РУК» </a:t>
            </a:r>
            <a:r>
              <a:rPr lang="ru-RU" sz="1600" dirty="0" smtClean="0">
                <a:latin typeface="Garamond" panose="02020404030301010803" pitchFamily="18" charset="0"/>
              </a:rPr>
              <a:t>Эта </a:t>
            </a:r>
            <a:r>
              <a:rPr lang="ru-RU" sz="1600" dirty="0">
                <a:latin typeface="Garamond" panose="02020404030301010803" pitchFamily="18" charset="0"/>
              </a:rPr>
              <a:t>методика интересна тем, что подводит детей к пониманию двигательного </a:t>
            </a:r>
            <a:r>
              <a:rPr lang="ru-RU" sz="1600" dirty="0" err="1">
                <a:latin typeface="Garamond" panose="02020404030301010803" pitchFamily="18" charset="0"/>
              </a:rPr>
              <a:t>двухголосия</a:t>
            </a:r>
            <a:r>
              <a:rPr lang="ru-RU" sz="1600" dirty="0">
                <a:latin typeface="Garamond" panose="02020404030301010803" pitchFamily="18" charset="0"/>
              </a:rPr>
              <a:t>, в котором все участники делятся на «хор из двух голосов» и двух ведущих-«дирижеров». Данный метод направлен на развитие координационной свободы движения</a:t>
            </a:r>
            <a:r>
              <a:rPr lang="ru-RU" sz="1600" dirty="0" smtClean="0">
                <a:latin typeface="Garamond" panose="02020404030301010803" pitchFamily="18" charset="0"/>
              </a:rPr>
              <a:t>, чувства </a:t>
            </a:r>
            <a:r>
              <a:rPr lang="ru-RU" sz="1600" dirty="0">
                <a:latin typeface="Garamond" panose="02020404030301010803" pitchFamily="18" charset="0"/>
              </a:rPr>
              <a:t>ритма</a:t>
            </a:r>
            <a:r>
              <a:rPr lang="ru-RU" sz="1600" dirty="0" smtClean="0">
                <a:latin typeface="Garamond" panose="02020404030301010803" pitchFamily="18" charset="0"/>
              </a:rPr>
              <a:t>, внимания, ансамблевой </a:t>
            </a:r>
            <a:r>
              <a:rPr lang="ru-RU" sz="1600" dirty="0">
                <a:latin typeface="Garamond" panose="02020404030301010803" pitchFamily="18" charset="0"/>
              </a:rPr>
              <a:t>слаженности</a:t>
            </a:r>
            <a:r>
              <a:rPr lang="ru-RU" sz="1600" dirty="0" smtClean="0">
                <a:latin typeface="Garamond" panose="02020404030301010803" pitchFamily="18" charset="0"/>
              </a:rPr>
              <a:t>, способности </a:t>
            </a:r>
            <a:r>
              <a:rPr lang="ru-RU" sz="1600" dirty="0">
                <a:latin typeface="Garamond" panose="02020404030301010803" pitchFamily="18" charset="0"/>
              </a:rPr>
              <a:t>к двигательной импровизации</a:t>
            </a:r>
            <a:r>
              <a:rPr lang="ru-RU" sz="1600" dirty="0" smtClean="0">
                <a:latin typeface="Garamond" panose="02020404030301010803" pitchFamily="18" charset="0"/>
              </a:rPr>
              <a:t>.</a:t>
            </a:r>
            <a:endParaRPr lang="ru-RU" sz="1600" dirty="0">
              <a:latin typeface="Garamond" panose="02020404030301010803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919241" y="1706948"/>
            <a:ext cx="6919242" cy="3818237"/>
            <a:chOff x="1635203" y="1680518"/>
            <a:chExt cx="7830073" cy="4404845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450229" y="1698714"/>
              <a:ext cx="3015047" cy="4386649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635203" y="1680518"/>
              <a:ext cx="4765598" cy="4386649"/>
            </a:xfrm>
            <a:prstGeom prst="rect">
              <a:avLst/>
            </a:prstGeom>
          </p:spPr>
        </p:pic>
      </p:grpSp>
      <p:grpSp>
        <p:nvGrpSpPr>
          <p:cNvPr id="10" name="Группа 9"/>
          <p:cNvGrpSpPr/>
          <p:nvPr/>
        </p:nvGrpSpPr>
        <p:grpSpPr>
          <a:xfrm>
            <a:off x="1919241" y="5658807"/>
            <a:ext cx="6919242" cy="429987"/>
            <a:chOff x="2004040" y="6314357"/>
            <a:chExt cx="6919242" cy="429987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004040" y="6314357"/>
              <a:ext cx="6919242" cy="429987"/>
            </a:xfrm>
            <a:prstGeom prst="rect">
              <a:avLst/>
            </a:prstGeom>
            <a:solidFill>
              <a:srgbClr val="24B3FF"/>
            </a:solidFill>
            <a:ln>
              <a:solidFill>
                <a:srgbClr val="008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00829A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754286" y="6362995"/>
              <a:ext cx="55306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ru-RU" sz="1400" b="1" dirty="0" smtClean="0">
                  <a:ln w="6600">
                    <a:solidFill>
                      <a:schemeClr val="bg1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anose="02020404030301010803" pitchFamily="18" charset="0"/>
                  <a:cs typeface="Gautami" panose="020B0502040204020203" pitchFamily="34" charset="0"/>
                </a:rPr>
                <a:t>ЗАНЯТИЕ –ПУТЕШЕСТВИЕ «МУЗЫКАЛЬНЫЙ СЮРПРИЗ»</a:t>
              </a:r>
              <a:endParaRPr lang="ru-RU" sz="1400" b="1" dirty="0">
                <a:ln w="66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958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2743910" y="75253"/>
            <a:ext cx="5887717" cy="6714309"/>
            <a:chOff x="2312978" y="143691"/>
            <a:chExt cx="5887717" cy="6714309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2312978" y="143691"/>
              <a:ext cx="5727427" cy="6714309"/>
              <a:chOff x="1797981" y="143691"/>
              <a:chExt cx="5727427" cy="6714309"/>
            </a:xfrm>
          </p:grpSpPr>
          <p:grpSp>
            <p:nvGrpSpPr>
              <p:cNvPr id="8" name="Группа 7"/>
              <p:cNvGrpSpPr/>
              <p:nvPr/>
            </p:nvGrpSpPr>
            <p:grpSpPr>
              <a:xfrm>
                <a:off x="1807779" y="143691"/>
                <a:ext cx="5717629" cy="6714309"/>
                <a:chOff x="1807779" y="143691"/>
                <a:chExt cx="5717629" cy="6714309"/>
              </a:xfrm>
            </p:grpSpPr>
            <p:grpSp>
              <p:nvGrpSpPr>
                <p:cNvPr id="5" name="Группа 4"/>
                <p:cNvGrpSpPr/>
                <p:nvPr/>
              </p:nvGrpSpPr>
              <p:grpSpPr>
                <a:xfrm>
                  <a:off x="1807779" y="143691"/>
                  <a:ext cx="5717629" cy="6714309"/>
                  <a:chOff x="1807779" y="143691"/>
                  <a:chExt cx="5717629" cy="6714309"/>
                </a:xfrm>
              </p:grpSpPr>
              <p:grpSp>
                <p:nvGrpSpPr>
                  <p:cNvPr id="3" name="Группа 2"/>
                  <p:cNvGrpSpPr/>
                  <p:nvPr/>
                </p:nvGrpSpPr>
                <p:grpSpPr>
                  <a:xfrm>
                    <a:off x="1807779" y="143691"/>
                    <a:ext cx="5717629" cy="6714309"/>
                    <a:chOff x="1807779" y="143691"/>
                    <a:chExt cx="5717629" cy="6714309"/>
                  </a:xfrm>
                </p:grpSpPr>
                <p:grpSp>
                  <p:nvGrpSpPr>
                    <p:cNvPr id="25" name="Группа 24"/>
                    <p:cNvGrpSpPr/>
                    <p:nvPr/>
                  </p:nvGrpSpPr>
                  <p:grpSpPr>
                    <a:xfrm>
                      <a:off x="1807779" y="143691"/>
                      <a:ext cx="5717629" cy="6714309"/>
                      <a:chOff x="1807779" y="143691"/>
                      <a:chExt cx="5717629" cy="6714309"/>
                    </a:xfrm>
                  </p:grpSpPr>
                  <p:grpSp>
                    <p:nvGrpSpPr>
                      <p:cNvPr id="23" name="Группа 22"/>
                      <p:cNvGrpSpPr/>
                      <p:nvPr/>
                    </p:nvGrpSpPr>
                    <p:grpSpPr>
                      <a:xfrm>
                        <a:off x="1807779" y="143691"/>
                        <a:ext cx="5717629" cy="6714309"/>
                        <a:chOff x="1807779" y="143691"/>
                        <a:chExt cx="5717629" cy="6714309"/>
                      </a:xfrm>
                    </p:grpSpPr>
                    <p:pic>
                      <p:nvPicPr>
                        <p:cNvPr id="20" name="Рисунок 19"/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2" cstate="email">
                          <a:clrChange>
                            <a:clrFrom>
                              <a:srgbClr val="EEEEEE"/>
                            </a:clrFrom>
                            <a:clrTo>
                              <a:srgbClr val="EEEEEE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/>
                      </p:blipFill>
                      <p:spPr>
                        <a:xfrm>
                          <a:off x="1807779" y="143691"/>
                          <a:ext cx="5717629" cy="6714309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21" name="Прямоугольник 20"/>
                        <p:cNvSpPr/>
                        <p:nvPr/>
                      </p:nvSpPr>
                      <p:spPr>
                        <a:xfrm>
                          <a:off x="2416629" y="2076994"/>
                          <a:ext cx="1084217" cy="209006"/>
                        </a:xfrm>
                        <a:prstGeom prst="rect">
                          <a:avLst/>
                        </a:prstGeom>
                        <a:solidFill>
                          <a:srgbClr val="FFA320"/>
                        </a:solidFill>
                        <a:ln>
                          <a:solidFill>
                            <a:srgbClr val="FFA32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ru-RU"/>
                        </a:p>
                      </p:txBody>
                    </p:sp>
                  </p:grpSp>
                  <p:sp>
                    <p:nvSpPr>
                      <p:cNvPr id="24" name="Прямоугольник 23"/>
                      <p:cNvSpPr/>
                      <p:nvPr/>
                    </p:nvSpPr>
                    <p:spPr>
                      <a:xfrm>
                        <a:off x="2312126" y="3866605"/>
                        <a:ext cx="1084217" cy="209006"/>
                      </a:xfrm>
                      <a:prstGeom prst="rect">
                        <a:avLst/>
                      </a:prstGeom>
                      <a:solidFill>
                        <a:srgbClr val="E95DD7"/>
                      </a:solidFill>
                      <a:ln>
                        <a:solidFill>
                          <a:srgbClr val="E95DD7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ru-RU"/>
                      </a:p>
                    </p:txBody>
                  </p:sp>
                </p:grpSp>
                <p:sp>
                  <p:nvSpPr>
                    <p:cNvPr id="2" name="Прямоугольник 1"/>
                    <p:cNvSpPr/>
                    <p:nvPr/>
                  </p:nvSpPr>
                  <p:spPr>
                    <a:xfrm>
                      <a:off x="2334648" y="5393061"/>
                      <a:ext cx="1293523" cy="262758"/>
                    </a:xfrm>
                    <a:prstGeom prst="rect">
                      <a:avLst/>
                    </a:prstGeom>
                    <a:solidFill>
                      <a:srgbClr val="9EB620"/>
                    </a:solidFill>
                    <a:ln>
                      <a:solidFill>
                        <a:srgbClr val="9EB62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  <p:sp>
                <p:nvSpPr>
                  <p:cNvPr id="4" name="Прямоугольник 3"/>
                  <p:cNvSpPr/>
                  <p:nvPr/>
                </p:nvSpPr>
                <p:spPr>
                  <a:xfrm>
                    <a:off x="4855780" y="1114097"/>
                    <a:ext cx="1240220" cy="273269"/>
                  </a:xfrm>
                  <a:prstGeom prst="rect">
                    <a:avLst/>
                  </a:prstGeom>
                  <a:solidFill>
                    <a:srgbClr val="FFDF20"/>
                  </a:solidFill>
                  <a:ln>
                    <a:solidFill>
                      <a:srgbClr val="FFDF2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6" name="Прямоугольник 5"/>
                <p:cNvSpPr/>
                <p:nvPr/>
              </p:nvSpPr>
              <p:spPr>
                <a:xfrm>
                  <a:off x="4855780" y="2868190"/>
                  <a:ext cx="1345324" cy="325821"/>
                </a:xfrm>
                <a:prstGeom prst="rect">
                  <a:avLst/>
                </a:prstGeom>
                <a:solidFill>
                  <a:srgbClr val="EB1F20"/>
                </a:solidFill>
                <a:ln>
                  <a:solidFill>
                    <a:srgbClr val="EB1F2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" name="Прямоугольник 6"/>
                <p:cNvSpPr/>
                <p:nvPr/>
              </p:nvSpPr>
              <p:spPr>
                <a:xfrm>
                  <a:off x="4855780" y="4471943"/>
                  <a:ext cx="1240220" cy="241738"/>
                </a:xfrm>
                <a:prstGeom prst="rect">
                  <a:avLst/>
                </a:prstGeom>
                <a:solidFill>
                  <a:srgbClr val="24B3FF"/>
                </a:solidFill>
                <a:ln>
                  <a:solidFill>
                    <a:srgbClr val="24B3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2" name="TextBox 21"/>
              <p:cNvSpPr txBox="1"/>
              <p:nvPr/>
            </p:nvSpPr>
            <p:spPr>
              <a:xfrm>
                <a:off x="2201091" y="2076994"/>
                <a:ext cx="180267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ВЫСТУПЛЕНИЕ НА РОДИТЕЛЬСКИХ СОБРАНИЯХ</a:t>
                </a:r>
                <a:endParaRPr lang="ru-RU" sz="1400" b="1" dirty="0">
                  <a:solidFill>
                    <a:schemeClr val="bg1"/>
                  </a:solidFill>
                  <a:latin typeface="Garamond" panose="02020404030301010803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976884" y="3961195"/>
                <a:ext cx="2188026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300" b="1" dirty="0" smtClean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ИНДИВИДУАЛЬНЫЕ КОНСУЛЬТАЦИИ</a:t>
                </a:r>
                <a:endParaRPr lang="ru-RU" sz="1300" b="1" dirty="0">
                  <a:solidFill>
                    <a:schemeClr val="bg1"/>
                  </a:solidFill>
                  <a:latin typeface="Garamond" panose="02020404030301010803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008414" y="5457377"/>
                <a:ext cx="2188026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300" b="1" dirty="0" smtClean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ИЗГОТОВЛЕНИЕ АТРИБУТОВ, КОСТЮМОВ, ДЕКОРАЦИЙ</a:t>
                </a:r>
                <a:endParaRPr lang="ru-RU" sz="1300" b="1" dirty="0">
                  <a:solidFill>
                    <a:schemeClr val="bg1"/>
                  </a:solidFill>
                  <a:latin typeface="Garamond" panose="02020404030301010803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578192" y="2833778"/>
                <a:ext cx="218802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УЧАСТИЕ В НАПИСАНИИ СЦЕНАРИЕВ</a:t>
                </a:r>
                <a:endParaRPr lang="ru-RU" sz="1400" b="1" dirty="0">
                  <a:solidFill>
                    <a:schemeClr val="bg1"/>
                  </a:solidFill>
                  <a:latin typeface="Garamond" panose="02020404030301010803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578192" y="4345131"/>
                <a:ext cx="218802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200" b="1" dirty="0" smtClean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УЧАСТИЕ В ПРАЗДНИКАХ, РАЗВЛЕЧЕНИЯХ, ТЕАТРАЛИЗОВАННЫХ ПРЕДСТАВЛЕНИЯХ, ДОСУГАХ</a:t>
                </a:r>
                <a:endParaRPr lang="ru-RU" sz="1200" b="1" dirty="0">
                  <a:solidFill>
                    <a:schemeClr val="bg1"/>
                  </a:solidFill>
                  <a:latin typeface="Garamond" panose="02020404030301010803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584123" y="1225964"/>
                <a:ext cx="218802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bg1"/>
                    </a:solidFill>
                    <a:latin typeface="Garamond" panose="02020404030301010803" pitchFamily="18" charset="0"/>
                  </a:rPr>
                  <a:t>ТЕМАТИЧЕСКИЕ ВЫСТАВКИ</a:t>
                </a:r>
                <a:endParaRPr lang="ru-RU" sz="1400" b="1" dirty="0">
                  <a:solidFill>
                    <a:schemeClr val="bg1"/>
                  </a:solidFill>
                  <a:latin typeface="Garamond" panose="02020404030301010803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797981" y="275220"/>
                <a:ext cx="247203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bg1">
                        <a:lumMod val="50000"/>
                      </a:schemeClr>
                    </a:solidFill>
                    <a:latin typeface="Garamond" panose="02020404030301010803" pitchFamily="18" charset="0"/>
                  </a:rPr>
                  <a:t>СОТРУДНИЧЕСТВО С РОДИТЕЛЯМИ</a:t>
                </a:r>
                <a:endParaRPr lang="ru-RU" sz="1600" b="1" dirty="0">
                  <a:solidFill>
                    <a:schemeClr val="bg1">
                      <a:lumMod val="50000"/>
                    </a:schemeClr>
                  </a:solidFill>
                  <a:latin typeface="Garamond" panose="02020404030301010803" pitchFamily="18" charset="0"/>
                </a:endParaRPr>
              </a:p>
            </p:txBody>
          </p:sp>
        </p:grpSp>
        <p:sp>
          <p:nvSpPr>
            <p:cNvPr id="10" name="Прямоугольник 9"/>
            <p:cNvSpPr/>
            <p:nvPr/>
          </p:nvSpPr>
          <p:spPr>
            <a:xfrm rot="459426">
              <a:off x="6713281" y="6157023"/>
              <a:ext cx="1487414" cy="55863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8692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387365" y="968787"/>
            <a:ext cx="7441324" cy="5508734"/>
            <a:chOff x="712646" y="691710"/>
            <a:chExt cx="8147576" cy="5973161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12646" y="3346229"/>
              <a:ext cx="3578493" cy="3318642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5366" y="3346229"/>
              <a:ext cx="4424856" cy="3318642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376121" y="691710"/>
              <a:ext cx="3484101" cy="254219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646" y="691710"/>
              <a:ext cx="4519448" cy="2542190"/>
            </a:xfrm>
            <a:prstGeom prst="rect">
              <a:avLst/>
            </a:prstGeom>
          </p:spPr>
        </p:pic>
      </p:grpSp>
      <p:sp>
        <p:nvSpPr>
          <p:cNvPr id="7" name="Прямоугольник 6"/>
          <p:cNvSpPr/>
          <p:nvPr/>
        </p:nvSpPr>
        <p:spPr>
          <a:xfrm>
            <a:off x="1311884" y="166311"/>
            <a:ext cx="775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ТВОРЧЕСКИЙ ПРОЕКТ </a:t>
            </a:r>
          </a:p>
          <a:p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«ТАК ОЖИВЛЯЮТСЯ ВИДЕНЬЯ </a:t>
            </a:r>
            <a:r>
              <a:rPr lang="ru-RU" sz="1400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ПО СЮЖЕТАМ СКАЗОК А.С. ПУШКИНА</a:t>
            </a:r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652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1581" y="257842"/>
            <a:ext cx="5646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latin typeface="Garamond" panose="02020404030301010803" pitchFamily="18" charset="0"/>
                <a:cs typeface="Gautami" panose="020B0502040204020203" pitchFamily="34" charset="0"/>
              </a:rPr>
              <a:t>ТВОРЧЕСКИЙ ПРОЕКТ «ЗДРАВСТВУЙ ТЕАТР»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1511581" y="883227"/>
            <a:ext cx="7369127" cy="5407334"/>
            <a:chOff x="1069885" y="591566"/>
            <a:chExt cx="7810823" cy="5698995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2145" y="591566"/>
              <a:ext cx="3898563" cy="2599042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0901" y="3373206"/>
              <a:ext cx="3889807" cy="2917355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9885" y="591566"/>
              <a:ext cx="3799074" cy="5698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5450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1452" y="72737"/>
            <a:ext cx="6208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latin typeface="Garamond" panose="02020404030301010803" pitchFamily="18" charset="0"/>
                <a:cs typeface="Gautami" panose="020B0502040204020203" pitchFamily="34" charset="0"/>
              </a:rPr>
              <a:t>ИССЛЕДОВАТЕЛЬНСКИЙ ПРОЕКТ «ЭХО ВОЙНЫ»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2374025" y="533656"/>
            <a:ext cx="6002939" cy="6242308"/>
            <a:chOff x="2026709" y="95946"/>
            <a:chExt cx="6422992" cy="6638454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026709" y="95946"/>
              <a:ext cx="6422991" cy="3735225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026710" y="3917894"/>
              <a:ext cx="2275609" cy="2816506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440"/>
            <a:stretch/>
          </p:blipFill>
          <p:spPr>
            <a:xfrm>
              <a:off x="4416136" y="3917894"/>
              <a:ext cx="4033565" cy="28165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4245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2368" y="222609"/>
            <a:ext cx="7398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ОБРАЗОВАТЕЛЬНЫЙ ПРОЕКТ «ВОЛШЕБНЫЙ МИР ЗВУКОВ»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1172368" y="831989"/>
            <a:ext cx="7815767" cy="5651938"/>
            <a:chOff x="1798093" y="1152004"/>
            <a:chExt cx="7434054" cy="5101651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820353" y="1152005"/>
              <a:ext cx="3549211" cy="2600188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8093" y="3927208"/>
              <a:ext cx="3581982" cy="2326447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07420" y="1152004"/>
              <a:ext cx="3724727" cy="51016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685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149177" y="3863973"/>
            <a:ext cx="4281614" cy="28133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149177" y="943074"/>
            <a:ext cx="4281614" cy="28133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656686718"/>
              </p:ext>
            </p:extLst>
          </p:nvPr>
        </p:nvGraphicFramePr>
        <p:xfrm>
          <a:off x="1149177" y="357420"/>
          <a:ext cx="4312508" cy="4469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556324" y="138639"/>
            <a:ext cx="52742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latin typeface="Garamond" panose="02020404030301010803" pitchFamily="18" charset="0"/>
                <a:cs typeface="Gautami" panose="020B0502040204020203" pitchFamily="34" charset="0"/>
              </a:rPr>
              <a:t>ДИАГРАММА УРОВНЯ РАЗАВИТИЯ </a:t>
            </a:r>
          </a:p>
          <a:p>
            <a:pPr algn="ctr"/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latin typeface="Garamond" panose="02020404030301010803" pitchFamily="18" charset="0"/>
                <a:cs typeface="Gautami" panose="020B0502040204020203" pitchFamily="34" charset="0"/>
              </a:rPr>
              <a:t>МУЗЫКАЛЬНЫХ СПОСОБНОСТЕЙ ДЕТЕЙ </a:t>
            </a:r>
            <a:endParaRPr lang="ru-RU" dirty="0"/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685480112"/>
              </p:ext>
            </p:extLst>
          </p:nvPr>
        </p:nvGraphicFramePr>
        <p:xfrm>
          <a:off x="1340706" y="3487001"/>
          <a:ext cx="3929449" cy="404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56324" y="1003751"/>
            <a:ext cx="1596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anose="02020404030301010803" pitchFamily="18" charset="0"/>
              </a:rPr>
              <a:t>2016 – 2017г.г.</a:t>
            </a:r>
            <a:endParaRPr lang="ru-RU" b="1" dirty="0">
              <a:solidFill>
                <a:schemeClr val="tx1">
                  <a:lumMod val="50000"/>
                  <a:lumOff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56324" y="3966118"/>
            <a:ext cx="1596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aramond" panose="02020404030301010803" pitchFamily="18" charset="0"/>
              </a:rPr>
              <a:t>2018 – 2019г.г.</a:t>
            </a:r>
            <a:endParaRPr lang="ru-RU" b="1" dirty="0">
              <a:solidFill>
                <a:schemeClr val="tx1">
                  <a:lumMod val="50000"/>
                  <a:lumOff val="50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81816" y="3063137"/>
            <a:ext cx="720000" cy="7200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878332" y="2018465"/>
            <a:ext cx="720000" cy="720000"/>
          </a:xfrm>
          <a:prstGeom prst="rect">
            <a:avLst/>
          </a:prstGeom>
          <a:solidFill>
            <a:srgbClr val="B3D63B"/>
          </a:solidFill>
          <a:ln>
            <a:solidFill>
              <a:srgbClr val="B3D63B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B3D63B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881816" y="4107809"/>
            <a:ext cx="720000" cy="720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870357" y="2165094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ВЫСОКИЙ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70357" y="3117669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СРЕДНИЙ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937683" y="4335450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НИЗКИЙ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75934" y="2021879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46,7%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38150" y="182856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40%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77126" y="2589099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13,3%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39440" y="5094526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60%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74644" y="4549717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20%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22843" y="510182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aramond" panose="02020404030301010803" pitchFamily="18" charset="0"/>
              </a:rPr>
              <a:t>20%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13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747" y="762613"/>
            <a:ext cx="7703939" cy="5267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35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96890" y="851969"/>
            <a:ext cx="3083775" cy="25025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93162" y="88635"/>
            <a:ext cx="3126588" cy="1148785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1755228" y="2827283"/>
            <a:ext cx="6802457" cy="3820510"/>
            <a:chOff x="2091557" y="2856612"/>
            <a:chExt cx="6434597" cy="3512656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2091557" y="2856612"/>
              <a:ext cx="6434597" cy="3512656"/>
              <a:chOff x="2091557" y="2856612"/>
              <a:chExt cx="6434597" cy="3512656"/>
            </a:xfrm>
          </p:grpSpPr>
          <p:pic>
            <p:nvPicPr>
              <p:cNvPr id="9" name="Рисунок 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383" t="21564" r="14220" b="10391"/>
              <a:stretch/>
            </p:blipFill>
            <p:spPr>
              <a:xfrm>
                <a:off x="2091557" y="2856612"/>
                <a:ext cx="6434597" cy="3512656"/>
              </a:xfrm>
              <a:prstGeom prst="rect">
                <a:avLst/>
              </a:prstGeom>
            </p:spPr>
          </p:pic>
          <p:sp>
            <p:nvSpPr>
              <p:cNvPr id="5" name="Овал 4"/>
              <p:cNvSpPr/>
              <p:nvPr/>
            </p:nvSpPr>
            <p:spPr>
              <a:xfrm>
                <a:off x="2372492" y="3519528"/>
                <a:ext cx="792000" cy="792000"/>
              </a:xfrm>
              <a:prstGeom prst="ellipse">
                <a:avLst/>
              </a:prstGeom>
              <a:solidFill>
                <a:srgbClr val="FB5201"/>
              </a:solidFill>
              <a:ln>
                <a:solidFill>
                  <a:srgbClr val="FB52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3298881" y="4851858"/>
                <a:ext cx="792000" cy="792000"/>
              </a:xfrm>
              <a:prstGeom prst="ellipse">
                <a:avLst/>
              </a:prstGeom>
              <a:solidFill>
                <a:srgbClr val="FF8800"/>
              </a:solidFill>
              <a:ln>
                <a:solidFill>
                  <a:srgbClr val="FF8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Овал 31"/>
              <p:cNvSpPr/>
              <p:nvPr/>
            </p:nvSpPr>
            <p:spPr>
              <a:xfrm>
                <a:off x="4922496" y="5355007"/>
                <a:ext cx="792000" cy="792000"/>
              </a:xfrm>
              <a:prstGeom prst="ellipse">
                <a:avLst/>
              </a:prstGeom>
              <a:solidFill>
                <a:srgbClr val="85C800"/>
              </a:solidFill>
              <a:ln>
                <a:solidFill>
                  <a:srgbClr val="85C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6663559" y="4832034"/>
                <a:ext cx="792000" cy="792000"/>
              </a:xfrm>
              <a:prstGeom prst="ellipse">
                <a:avLst/>
              </a:prstGeom>
              <a:solidFill>
                <a:srgbClr val="00ACD0"/>
              </a:solidFill>
              <a:ln>
                <a:solidFill>
                  <a:srgbClr val="00AC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Овал 33"/>
              <p:cNvSpPr/>
              <p:nvPr/>
            </p:nvSpPr>
            <p:spPr>
              <a:xfrm>
                <a:off x="7556401" y="3402344"/>
                <a:ext cx="792000" cy="792000"/>
              </a:xfrm>
              <a:prstGeom prst="ellipse">
                <a:avLst/>
              </a:prstGeom>
              <a:solidFill>
                <a:srgbClr val="00829A"/>
              </a:solidFill>
              <a:ln>
                <a:solidFill>
                  <a:srgbClr val="00829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 rot="20645430">
              <a:off x="2388849" y="3649333"/>
              <a:ext cx="14987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КРЕАТИВНОСТЬ</a:t>
              </a:r>
              <a:endParaRPr lang="ru-RU" sz="1200" b="1" dirty="0">
                <a:solidFill>
                  <a:schemeClr val="bg1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 rot="18426092">
              <a:off x="3125644" y="4706273"/>
              <a:ext cx="17684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ОРИГИНАЛЬНОСТЬ</a:t>
              </a:r>
              <a:endParaRPr lang="ru-RU" sz="1200" b="1" dirty="0">
                <a:solidFill>
                  <a:schemeClr val="bg1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3321731">
              <a:off x="6016892" y="4554608"/>
              <a:ext cx="149432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ЛЮБОЗНАТЕЛЬ-</a:t>
              </a:r>
            </a:p>
            <a:p>
              <a:r>
                <a:rPr lang="ru-RU" sz="1200" b="1" dirty="0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НОСТЬ</a:t>
              </a:r>
              <a:endParaRPr lang="ru-RU" sz="1200" b="1" dirty="0">
                <a:solidFill>
                  <a:schemeClr val="bg1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4584210" y="5062285"/>
              <a:ext cx="15183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200" b="1" dirty="0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ИЗОБРЕТАТЕЛЬ-</a:t>
              </a:r>
            </a:p>
            <a:p>
              <a:r>
                <a:rPr lang="ru-RU" sz="1200" b="1" dirty="0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НОСТЬ</a:t>
              </a:r>
              <a:endParaRPr lang="ru-RU" sz="1200" b="1" dirty="0">
                <a:solidFill>
                  <a:schemeClr val="bg1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140762">
              <a:off x="6602467" y="3558507"/>
              <a:ext cx="1903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b="1" dirty="0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ИНИЦИАТИВНОСТЬ</a:t>
              </a:r>
              <a:endParaRPr lang="ru-RU" sz="1200" b="1" dirty="0">
                <a:solidFill>
                  <a:schemeClr val="bg1"/>
                </a:solidFill>
                <a:latin typeface="Garamond" panose="020204040303010108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389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1580908" y="1572738"/>
            <a:ext cx="7429501" cy="4559868"/>
            <a:chOff x="1600199" y="1302575"/>
            <a:chExt cx="7429501" cy="4559868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600200" y="1849583"/>
              <a:ext cx="7429500" cy="3865417"/>
              <a:chOff x="1640576" y="2672821"/>
              <a:chExt cx="7282936" cy="2644964"/>
            </a:xfrm>
          </p:grpSpPr>
          <p:sp>
            <p:nvSpPr>
              <p:cNvPr id="5" name="Полилиния 4"/>
              <p:cNvSpPr/>
              <p:nvPr/>
            </p:nvSpPr>
            <p:spPr>
              <a:xfrm>
                <a:off x="1640576" y="2672821"/>
                <a:ext cx="2220407" cy="888163"/>
              </a:xfrm>
              <a:custGeom>
                <a:avLst/>
                <a:gdLst>
                  <a:gd name="connsiteX0" fmla="*/ 0 w 2220407"/>
                  <a:gd name="connsiteY0" fmla="*/ 0 h 888163"/>
                  <a:gd name="connsiteX1" fmla="*/ 2220407 w 2220407"/>
                  <a:gd name="connsiteY1" fmla="*/ 0 h 888163"/>
                  <a:gd name="connsiteX2" fmla="*/ 2220407 w 2220407"/>
                  <a:gd name="connsiteY2" fmla="*/ 888163 h 888163"/>
                  <a:gd name="connsiteX3" fmla="*/ 0 w 2220407"/>
                  <a:gd name="connsiteY3" fmla="*/ 888163 h 888163"/>
                  <a:gd name="connsiteX4" fmla="*/ 0 w 2220407"/>
                  <a:gd name="connsiteY4" fmla="*/ 0 h 8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0407" h="888163">
                    <a:moveTo>
                      <a:pt x="0" y="0"/>
                    </a:moveTo>
                    <a:lnTo>
                      <a:pt x="2220407" y="0"/>
                    </a:lnTo>
                    <a:lnTo>
                      <a:pt x="2220407" y="888163"/>
                    </a:lnTo>
                    <a:lnTo>
                      <a:pt x="0" y="888163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4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4480" tIns="162560" rIns="284480" bIns="162560" numCol="1" spcCol="1270" anchor="ctr" anchorCtr="0">
                <a:noAutofit/>
              </a:bodyPr>
              <a:lstStyle/>
              <a:p>
                <a:pPr lvl="0" algn="ctr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2400" b="1" kern="12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anose="02020404030301010803" pitchFamily="18" charset="0"/>
                  </a:rPr>
                  <a:t>ЛАДОВОЕ ЧУВСТВО</a:t>
                </a:r>
                <a:endParaRPr lang="ru-RU" sz="24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anose="02020404030301010803" pitchFamily="18" charset="0"/>
                </a:endParaRPr>
              </a:p>
            </p:txBody>
          </p:sp>
          <p:sp>
            <p:nvSpPr>
              <p:cNvPr id="6" name="Полилиния 5"/>
              <p:cNvSpPr/>
              <p:nvPr/>
            </p:nvSpPr>
            <p:spPr>
              <a:xfrm>
                <a:off x="1640576" y="3560985"/>
                <a:ext cx="2220407" cy="1756800"/>
              </a:xfrm>
              <a:custGeom>
                <a:avLst/>
                <a:gdLst>
                  <a:gd name="connsiteX0" fmla="*/ 0 w 2220407"/>
                  <a:gd name="connsiteY0" fmla="*/ 0 h 1756800"/>
                  <a:gd name="connsiteX1" fmla="*/ 2220407 w 2220407"/>
                  <a:gd name="connsiteY1" fmla="*/ 0 h 1756800"/>
                  <a:gd name="connsiteX2" fmla="*/ 2220407 w 2220407"/>
                  <a:gd name="connsiteY2" fmla="*/ 1756800 h 1756800"/>
                  <a:gd name="connsiteX3" fmla="*/ 0 w 2220407"/>
                  <a:gd name="connsiteY3" fmla="*/ 1756800 h 1756800"/>
                  <a:gd name="connsiteX4" fmla="*/ 0 w 2220407"/>
                  <a:gd name="connsiteY4" fmla="*/ 0 h 175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0407" h="1756800">
                    <a:moveTo>
                      <a:pt x="0" y="0"/>
                    </a:moveTo>
                    <a:lnTo>
                      <a:pt x="2220407" y="0"/>
                    </a:lnTo>
                    <a:lnTo>
                      <a:pt x="2220407" y="1756800"/>
                    </a:lnTo>
                    <a:lnTo>
                      <a:pt x="0" y="1756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3D63B"/>
              </a:solidFill>
            </p:spPr>
            <p:style>
              <a:lnRef idx="1">
                <a:schemeClr val="accent4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2">
                <a:schemeClr val="accent4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3360" tIns="213360" rIns="284480" bIns="320040" numCol="1" spcCol="1270" anchor="t" anchorCtr="0">
                <a:noAutofit/>
              </a:bodyPr>
              <a:lstStyle/>
              <a:p>
                <a:pPr marL="285750" lvl="1" indent="-285750" algn="l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ru-RU" sz="4000" kern="1200"/>
              </a:p>
              <a:p>
                <a:pPr marL="285750" lvl="1" indent="-285750" algn="l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ru-RU" sz="4000" kern="1200"/>
              </a:p>
            </p:txBody>
          </p:sp>
          <p:sp>
            <p:nvSpPr>
              <p:cNvPr id="7" name="Полилиния 6"/>
              <p:cNvSpPr/>
              <p:nvPr/>
            </p:nvSpPr>
            <p:spPr>
              <a:xfrm>
                <a:off x="4171841" y="2672821"/>
                <a:ext cx="2220407" cy="888163"/>
              </a:xfrm>
              <a:custGeom>
                <a:avLst/>
                <a:gdLst>
                  <a:gd name="connsiteX0" fmla="*/ 0 w 2220407"/>
                  <a:gd name="connsiteY0" fmla="*/ 0 h 888163"/>
                  <a:gd name="connsiteX1" fmla="*/ 2220407 w 2220407"/>
                  <a:gd name="connsiteY1" fmla="*/ 0 h 888163"/>
                  <a:gd name="connsiteX2" fmla="*/ 2220407 w 2220407"/>
                  <a:gd name="connsiteY2" fmla="*/ 888163 h 888163"/>
                  <a:gd name="connsiteX3" fmla="*/ 0 w 2220407"/>
                  <a:gd name="connsiteY3" fmla="*/ 888163 h 888163"/>
                  <a:gd name="connsiteX4" fmla="*/ 0 w 2220407"/>
                  <a:gd name="connsiteY4" fmla="*/ 0 h 8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0407" h="888163">
                    <a:moveTo>
                      <a:pt x="0" y="0"/>
                    </a:moveTo>
                    <a:lnTo>
                      <a:pt x="2220407" y="0"/>
                    </a:lnTo>
                    <a:lnTo>
                      <a:pt x="2220407" y="888163"/>
                    </a:lnTo>
                    <a:lnTo>
                      <a:pt x="0" y="888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C86B8"/>
              </a:solidFill>
              <a:ln>
                <a:solidFill>
                  <a:srgbClr val="2C86B8"/>
                </a:solidFill>
              </a:ln>
            </p:spPr>
            <p:style>
              <a:lnRef idx="1">
                <a:schemeClr val="accent4">
                  <a:hueOff val="5197846"/>
                  <a:satOff val="-23984"/>
                  <a:lumOff val="883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4">
                  <a:hueOff val="5197846"/>
                  <a:satOff val="-23984"/>
                  <a:lumOff val="88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4480" tIns="162560" rIns="284480" bIns="162560" numCol="1" spcCol="1270" anchor="ctr" anchorCtr="0">
                <a:noAutofit/>
              </a:bodyPr>
              <a:lstStyle/>
              <a:p>
                <a:pPr lvl="0" algn="ctr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4000" kern="1200"/>
              </a:p>
            </p:txBody>
          </p:sp>
          <p:sp>
            <p:nvSpPr>
              <p:cNvPr id="8" name="Полилиния 7"/>
              <p:cNvSpPr/>
              <p:nvPr/>
            </p:nvSpPr>
            <p:spPr>
              <a:xfrm>
                <a:off x="4171841" y="3560985"/>
                <a:ext cx="2220407" cy="1756800"/>
              </a:xfrm>
              <a:custGeom>
                <a:avLst/>
                <a:gdLst>
                  <a:gd name="connsiteX0" fmla="*/ 0 w 2220407"/>
                  <a:gd name="connsiteY0" fmla="*/ 0 h 1756800"/>
                  <a:gd name="connsiteX1" fmla="*/ 2220407 w 2220407"/>
                  <a:gd name="connsiteY1" fmla="*/ 0 h 1756800"/>
                  <a:gd name="connsiteX2" fmla="*/ 2220407 w 2220407"/>
                  <a:gd name="connsiteY2" fmla="*/ 1756800 h 1756800"/>
                  <a:gd name="connsiteX3" fmla="*/ 0 w 2220407"/>
                  <a:gd name="connsiteY3" fmla="*/ 1756800 h 1756800"/>
                  <a:gd name="connsiteX4" fmla="*/ 0 w 2220407"/>
                  <a:gd name="connsiteY4" fmla="*/ 0 h 175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0407" h="1756800">
                    <a:moveTo>
                      <a:pt x="0" y="0"/>
                    </a:moveTo>
                    <a:lnTo>
                      <a:pt x="2220407" y="0"/>
                    </a:lnTo>
                    <a:lnTo>
                      <a:pt x="2220407" y="1756800"/>
                    </a:lnTo>
                    <a:lnTo>
                      <a:pt x="0" y="1756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6C4DD"/>
              </a:solidFill>
            </p:spPr>
            <p:style>
              <a:lnRef idx="1">
                <a:schemeClr val="accent4">
                  <a:tint val="40000"/>
                  <a:alpha val="90000"/>
                  <a:hueOff val="5756959"/>
                  <a:satOff val="-30630"/>
                  <a:lumOff val="-1745"/>
                  <a:alphaOff val="0"/>
                </a:schemeClr>
              </a:lnRef>
              <a:fillRef idx="1">
                <a:scrgbClr r="0" g="0" b="0"/>
              </a:fillRef>
              <a:effectRef idx="2">
                <a:schemeClr val="accent4">
                  <a:tint val="40000"/>
                  <a:alpha val="90000"/>
                  <a:hueOff val="5756959"/>
                  <a:satOff val="-30630"/>
                  <a:lumOff val="-1745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3360" tIns="213360" rIns="284480" bIns="320040" numCol="1" spcCol="1270" anchor="t" anchorCtr="0">
                <a:noAutofit/>
              </a:bodyPr>
              <a:lstStyle/>
              <a:p>
                <a:pPr marL="285750" lvl="1" indent="-285750" algn="l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ru-RU" sz="4000" kern="1200" dirty="0"/>
              </a:p>
              <a:p>
                <a:pPr marL="285750" lvl="1" indent="-285750" algn="l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ru-RU" sz="4000" kern="1200" dirty="0"/>
              </a:p>
            </p:txBody>
          </p:sp>
          <p:sp>
            <p:nvSpPr>
              <p:cNvPr id="9" name="Полилиния 8"/>
              <p:cNvSpPr/>
              <p:nvPr/>
            </p:nvSpPr>
            <p:spPr>
              <a:xfrm>
                <a:off x="6703105" y="2672821"/>
                <a:ext cx="2220407" cy="888163"/>
              </a:xfrm>
              <a:custGeom>
                <a:avLst/>
                <a:gdLst>
                  <a:gd name="connsiteX0" fmla="*/ 0 w 2220407"/>
                  <a:gd name="connsiteY0" fmla="*/ 0 h 888163"/>
                  <a:gd name="connsiteX1" fmla="*/ 2220407 w 2220407"/>
                  <a:gd name="connsiteY1" fmla="*/ 0 h 888163"/>
                  <a:gd name="connsiteX2" fmla="*/ 2220407 w 2220407"/>
                  <a:gd name="connsiteY2" fmla="*/ 888163 h 888163"/>
                  <a:gd name="connsiteX3" fmla="*/ 0 w 2220407"/>
                  <a:gd name="connsiteY3" fmla="*/ 888163 h 888163"/>
                  <a:gd name="connsiteX4" fmla="*/ 0 w 2220407"/>
                  <a:gd name="connsiteY4" fmla="*/ 0 h 888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0407" h="888163">
                    <a:moveTo>
                      <a:pt x="0" y="0"/>
                    </a:moveTo>
                    <a:lnTo>
                      <a:pt x="2220407" y="0"/>
                    </a:lnTo>
                    <a:lnTo>
                      <a:pt x="2220407" y="888163"/>
                    </a:lnTo>
                    <a:lnTo>
                      <a:pt x="0" y="8881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81C6"/>
              </a:solidFill>
              <a:ln>
                <a:solidFill>
                  <a:srgbClr val="BE81C6"/>
                </a:solidFill>
              </a:ln>
            </p:spPr>
            <p:style>
              <a:lnRef idx="1">
                <a:schemeClr val="accent4">
                  <a:hueOff val="10395692"/>
                  <a:satOff val="-47968"/>
                  <a:lumOff val="1765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4">
                  <a:hueOff val="10395692"/>
                  <a:satOff val="-47968"/>
                  <a:lumOff val="1765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4480" tIns="162560" rIns="284480" bIns="162560" numCol="1" spcCol="1270" anchor="ctr" anchorCtr="0">
                <a:noAutofit/>
              </a:bodyPr>
              <a:lstStyle/>
              <a:p>
                <a:pPr lvl="0" algn="ctr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4000" kern="1200">
                  <a:ln>
                    <a:solidFill>
                      <a:srgbClr val="BE81C6"/>
                    </a:solidFill>
                  </a:ln>
                </a:endParaRP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6703105" y="3560985"/>
                <a:ext cx="2220407" cy="1756800"/>
              </a:xfrm>
              <a:custGeom>
                <a:avLst/>
                <a:gdLst>
                  <a:gd name="connsiteX0" fmla="*/ 0 w 2220407"/>
                  <a:gd name="connsiteY0" fmla="*/ 0 h 1756800"/>
                  <a:gd name="connsiteX1" fmla="*/ 2220407 w 2220407"/>
                  <a:gd name="connsiteY1" fmla="*/ 0 h 1756800"/>
                  <a:gd name="connsiteX2" fmla="*/ 2220407 w 2220407"/>
                  <a:gd name="connsiteY2" fmla="*/ 1756800 h 1756800"/>
                  <a:gd name="connsiteX3" fmla="*/ 0 w 2220407"/>
                  <a:gd name="connsiteY3" fmla="*/ 1756800 h 1756800"/>
                  <a:gd name="connsiteX4" fmla="*/ 0 w 2220407"/>
                  <a:gd name="connsiteY4" fmla="*/ 0 h 175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20407" h="1756800">
                    <a:moveTo>
                      <a:pt x="0" y="0"/>
                    </a:moveTo>
                    <a:lnTo>
                      <a:pt x="2220407" y="0"/>
                    </a:lnTo>
                    <a:lnTo>
                      <a:pt x="2220407" y="1756800"/>
                    </a:lnTo>
                    <a:lnTo>
                      <a:pt x="0" y="1756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76D41"/>
              </a:solidFill>
            </p:spPr>
            <p:style>
              <a:lnRef idx="1">
                <a:schemeClr val="accent4">
                  <a:tint val="40000"/>
                  <a:alpha val="90000"/>
                  <a:hueOff val="11513918"/>
                  <a:satOff val="-61261"/>
                  <a:lumOff val="-3490"/>
                  <a:alphaOff val="0"/>
                </a:schemeClr>
              </a:lnRef>
              <a:fillRef idx="1">
                <a:scrgbClr r="0" g="0" b="0"/>
              </a:fillRef>
              <a:effectRef idx="2">
                <a:schemeClr val="accent4">
                  <a:tint val="40000"/>
                  <a:alpha val="90000"/>
                  <a:hueOff val="11513918"/>
                  <a:satOff val="-61261"/>
                  <a:lumOff val="-349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3360" tIns="213360" rIns="284480" bIns="320040" numCol="1" spcCol="1270" anchor="t" anchorCtr="0">
                <a:noAutofit/>
              </a:bodyPr>
              <a:lstStyle/>
              <a:p>
                <a:pPr marL="285750" lvl="1" indent="-285750" algn="l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ru-RU" sz="4000" kern="1200"/>
              </a:p>
              <a:p>
                <a:pPr marL="285750" lvl="1" indent="-285750" algn="l" defTabSz="1778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endParaRPr lang="ru-RU" sz="4000" kern="1200"/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>
              <a:off x="1600200" y="1302575"/>
              <a:ext cx="7419109" cy="432706"/>
              <a:chOff x="1600200" y="685800"/>
              <a:chExt cx="7419109" cy="1049481"/>
            </a:xfrm>
          </p:grpSpPr>
          <p:sp>
            <p:nvSpPr>
              <p:cNvPr id="11" name="Прямоугольник 10"/>
              <p:cNvSpPr/>
              <p:nvPr/>
            </p:nvSpPr>
            <p:spPr>
              <a:xfrm>
                <a:off x="1600200" y="685800"/>
                <a:ext cx="7419109" cy="1049481"/>
              </a:xfrm>
              <a:prstGeom prst="rect">
                <a:avLst/>
              </a:prstGeom>
              <a:solidFill>
                <a:srgbClr val="BFBFBF"/>
              </a:solidFill>
              <a:ln>
                <a:solidFill>
                  <a:srgbClr val="BFBFB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1693717" y="758535"/>
                <a:ext cx="7232073" cy="904009"/>
              </a:xfrm>
              <a:prstGeom prst="rect">
                <a:avLst/>
              </a:prstGeom>
              <a:solidFill>
                <a:schemeClr val="bg1">
                  <a:lumMod val="85000"/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b="1" dirty="0" smtClean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aramond" panose="02020404030301010803" pitchFamily="18" charset="0"/>
                  </a:rPr>
                  <a:t>СТРУКТУРА МУЗЫКАЛЬНОСТИ</a:t>
                </a:r>
                <a:endParaRPr lang="ru-RU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anose="02020404030301010803" pitchFamily="18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600199" y="3307899"/>
              <a:ext cx="2265091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Восприятие мелодического движения- </a:t>
              </a:r>
            </a:p>
            <a:p>
              <a:pPr algn="ctr"/>
              <a:r>
                <a:rPr lang="ru-RU" sz="2000" dirty="0">
                  <a:solidFill>
                    <a:schemeClr val="bg1"/>
                  </a:solidFill>
                  <a:latin typeface="Garamond" panose="02020404030301010803" pitchFamily="18" charset="0"/>
                </a:rPr>
                <a:t>э</a:t>
              </a:r>
              <a:r>
                <a:rPr lang="ru-RU" sz="2000" dirty="0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моциональный компонент музыкального слуха</a:t>
              </a:r>
            </a:p>
            <a:p>
              <a:pPr algn="ctr"/>
              <a:endParaRPr lang="ru-RU" sz="2000" dirty="0">
                <a:latin typeface="Garamond" panose="02020404030301010803" pitchFamily="18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134904" y="2078460"/>
              <a:ext cx="2360092" cy="8402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anose="02020404030301010803" pitchFamily="18" charset="0"/>
                </a:rPr>
                <a:t>МУЗЫКАЛЬНО- СЛУХОВЫЕ ПРЕДСТАВЛЕНИЯ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669608" y="2120010"/>
              <a:ext cx="2360092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aramond" panose="02020404030301010803" pitchFamily="18" charset="0"/>
                </a:rPr>
                <a:t>ЧУВСТВО РИТМА</a:t>
              </a:r>
              <a:endPara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34904" y="3307899"/>
              <a:ext cx="2265091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Способность </a:t>
              </a:r>
              <a:r>
                <a:rPr lang="ru-RU" sz="2000" dirty="0" err="1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звуковысотного</a:t>
              </a:r>
              <a:r>
                <a:rPr lang="ru-RU" sz="2000" dirty="0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 отражения мелодии</a:t>
              </a:r>
            </a:p>
            <a:p>
              <a:pPr algn="ctr"/>
              <a:endParaRPr lang="ru-RU" sz="2000" dirty="0">
                <a:latin typeface="Garamond" panose="02020404030301010803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54218" y="3307898"/>
              <a:ext cx="2265091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  <a:latin typeface="Garamond" panose="02020404030301010803" pitchFamily="18" charset="0"/>
                </a:rPr>
                <a:t>Способность активного двигательного переживания музыки, ощущение его воспроизведения</a:t>
              </a:r>
            </a:p>
            <a:p>
              <a:pPr algn="ctr"/>
              <a:endParaRPr lang="ru-RU" sz="2000" dirty="0">
                <a:latin typeface="Garamond" panose="02020404030301010803" pitchFamily="18" charset="0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1580908" y="410152"/>
            <a:ext cx="74895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latin typeface="Garamond" panose="02020404030301010803" pitchFamily="18" charset="0"/>
                <a:cs typeface="Gautami" panose="020B0502040204020203" pitchFamily="34" charset="0"/>
              </a:rPr>
              <a:t>ОСНОВНЫЕ МУЗЫКАЛЬНЫЕ СПОСОБНОСТИ</a:t>
            </a:r>
            <a:endParaRPr lang="ru-RU" sz="2400" b="1" dirty="0">
              <a:ln w="6600">
                <a:solidFill>
                  <a:srgbClr val="006F9D"/>
                </a:solidFill>
                <a:prstDash val="solid"/>
              </a:ln>
              <a:solidFill>
                <a:srgbClr val="23D8F6"/>
              </a:solidFill>
              <a:latin typeface="Garamond" panose="02020404030301010803" pitchFamily="18" charset="0"/>
              <a:cs typeface="Gautam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26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23961" y="219287"/>
            <a:ext cx="69108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00B0F0"/>
                </a:solidFill>
                <a:latin typeface="Garamond" panose="02020404030301010803" pitchFamily="18" charset="0"/>
                <a:cs typeface="Gautami" panose="020B0502040204020203" pitchFamily="34" charset="0"/>
              </a:rPr>
              <a:t>ИГРОВЫЕ </a:t>
            </a:r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00B0F0"/>
                </a:solidFill>
                <a:latin typeface="Garamond" panose="02020404030301010803" pitchFamily="18" charset="0"/>
                <a:cs typeface="Gautami" panose="020B0502040204020203" pitchFamily="34" charset="0"/>
              </a:rPr>
              <a:t>ТЕХНОЛОГИИ </a:t>
            </a:r>
            <a:r>
              <a:rPr lang="ru-RU" sz="2400" dirty="0">
                <a:latin typeface="Garamond" panose="02020404030301010803" pitchFamily="18" charset="0"/>
              </a:rPr>
              <a:t>э</a:t>
            </a:r>
            <a:r>
              <a:rPr lang="ru-RU" sz="2400" dirty="0" smtClean="0">
                <a:latin typeface="Garamond" panose="02020404030301010803" pitchFamily="18" charset="0"/>
              </a:rPr>
              <a:t>то </a:t>
            </a:r>
            <a:r>
              <a:rPr lang="ru-RU" sz="2400" dirty="0">
                <a:latin typeface="Garamond" panose="02020404030301010803" pitchFamily="18" charset="0"/>
              </a:rPr>
              <a:t>система игровых методов и приемов организации педагогического процесса в форме различных педагогических игр.</a:t>
            </a:r>
            <a:endParaRPr lang="ru-RU" altLang="ru-RU" sz="2400" dirty="0">
              <a:latin typeface="Garamond" panose="020204040303010108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23961" y="1746207"/>
            <a:ext cx="3804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00B0F0"/>
                </a:solidFill>
                <a:latin typeface="Garamond" panose="02020404030301010803" pitchFamily="18" charset="0"/>
                <a:cs typeface="Gautami" panose="020B0502040204020203" pitchFamily="34" charset="0"/>
              </a:rPr>
              <a:t>В СВОЕ РАБОТЕ ПРИМЕНЯЮ </a:t>
            </a:r>
            <a:endParaRPr lang="ru-RU" dirty="0">
              <a:solidFill>
                <a:srgbClr val="00B0F0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592792736"/>
              </p:ext>
            </p:extLst>
          </p:nvPr>
        </p:nvGraphicFramePr>
        <p:xfrm>
          <a:off x="1723961" y="2115538"/>
          <a:ext cx="6910884" cy="4555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103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0677" y="338057"/>
            <a:ext cx="31999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effectLst>
                  <a:outerShdw dist="38100" dir="2700000" algn="tl" rotWithShape="0">
                    <a:schemeClr val="accent6">
                      <a:lumMod val="75000"/>
                    </a:scheme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АКТУАЛЬНОСТЬ</a:t>
            </a:r>
            <a:endParaRPr lang="ru-RU" sz="2800" b="1" dirty="0">
              <a:ln w="6600">
                <a:solidFill>
                  <a:srgbClr val="006F9D"/>
                </a:solidFill>
                <a:prstDash val="solid"/>
              </a:ln>
              <a:solidFill>
                <a:srgbClr val="23D8F6"/>
              </a:solidFill>
              <a:effectLst>
                <a:outerShdw dist="38100" dir="2700000" algn="tl" rotWithShape="0">
                  <a:schemeClr val="accent6">
                    <a:lumMod val="75000"/>
                  </a:schemeClr>
                </a:outerShdw>
              </a:effectLst>
              <a:latin typeface="Garamond" panose="02020404030301010803" pitchFamily="18" charset="0"/>
              <a:cs typeface="Gautami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50677" y="1069382"/>
            <a:ext cx="663596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Garamond" panose="02020404030301010803" pitchFamily="18" charset="0"/>
              </a:rPr>
              <a:t>1. </a:t>
            </a:r>
            <a:r>
              <a:rPr lang="ru-RU" sz="2000" dirty="0">
                <a:latin typeface="Garamond" panose="02020404030301010803" pitchFamily="18" charset="0"/>
              </a:rPr>
              <a:t>ИСПОЛЬЗОВАНИЕ ИГРОВЫХ ТЕХНОЛОГИЙ КАК ОСНОВНОГО СПОСОБА ОБЕСПЕЧЕНИЯ ВОЗМОЖНОСТИ ДЛЯ САМОРЕАЛИЗАЦИИ И РАЗВИТИЯ МУЗЫКАЛЬНЫХ СПОСОБНОСТЕЙ ДЕТЕЙ.</a:t>
            </a:r>
          </a:p>
          <a:p>
            <a:pPr algn="just"/>
            <a:endParaRPr lang="ru-RU" sz="2000" dirty="0" smtClean="0">
              <a:latin typeface="Garamond" panose="02020404030301010803" pitchFamily="18" charset="0"/>
            </a:endParaRPr>
          </a:p>
          <a:p>
            <a:pPr algn="just"/>
            <a:r>
              <a:rPr lang="ru-RU" sz="2000" dirty="0" smtClean="0">
                <a:latin typeface="Garamond" panose="02020404030301010803" pitchFamily="18" charset="0"/>
              </a:rPr>
              <a:t>2. ОБЕСПЕЧЕНИЕ ВАРИАТИВНОСТИ И РАЗНООБРАЗИЯ СОДЕРЖАНИЯ И ФОРМ ОБРАЗОВАТЕЛЬНЫХ ПРАКТИК МУЗЫКАЛЬНОЙ НАПРАВЛЕННОСТИ С УЧЕТОМ ПОТРЕБНОСТЕЙ И ИНТЕРЕСОВ.</a:t>
            </a:r>
          </a:p>
          <a:p>
            <a:pPr algn="just"/>
            <a:endParaRPr lang="ru-RU" sz="2000" dirty="0">
              <a:latin typeface="Garamond" panose="02020404030301010803" pitchFamily="18" charset="0"/>
            </a:endParaRPr>
          </a:p>
          <a:p>
            <a:pPr algn="just"/>
            <a:r>
              <a:rPr lang="ru-RU" sz="2000" dirty="0" smtClean="0">
                <a:latin typeface="Garamond" panose="02020404030301010803" pitchFamily="18" charset="0"/>
              </a:rPr>
              <a:t>3. ПОВЫШЕНИЕ СТАТУСА ИГРЫ, КАК ОСНОВНОГО ВИДА ДЕЯТЕЛЬНОСТИ ДЕТЕЙ ДОШКОЛЬНОГО ВОЗРАСТА.</a:t>
            </a:r>
          </a:p>
          <a:p>
            <a:pPr algn="just"/>
            <a:endParaRPr lang="ru-RU" sz="2000" dirty="0">
              <a:latin typeface="Garamond" panose="02020404030301010803" pitchFamily="18" charset="0"/>
            </a:endParaRPr>
          </a:p>
          <a:p>
            <a:pPr algn="just"/>
            <a:endParaRPr lang="ru-RU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92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276864" y="1261076"/>
            <a:ext cx="7521147" cy="5189150"/>
            <a:chOff x="1276864" y="1261076"/>
            <a:chExt cx="7521147" cy="5189150"/>
          </a:xfrm>
        </p:grpSpPr>
        <p:sp>
          <p:nvSpPr>
            <p:cNvPr id="5" name="Прямая соединительная линия 4"/>
            <p:cNvSpPr/>
            <p:nvPr/>
          </p:nvSpPr>
          <p:spPr>
            <a:xfrm>
              <a:off x="1276864" y="1261076"/>
              <a:ext cx="7521147" cy="0"/>
            </a:xfrm>
            <a:prstGeom prst="line">
              <a:avLst/>
            </a:pr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1">
              <a:schemeClr val="accent5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олилиния 5"/>
            <p:cNvSpPr/>
            <p:nvPr/>
          </p:nvSpPr>
          <p:spPr>
            <a:xfrm>
              <a:off x="1276864" y="1261076"/>
              <a:ext cx="1504229" cy="5189150"/>
            </a:xfrm>
            <a:custGeom>
              <a:avLst/>
              <a:gdLst>
                <a:gd name="connsiteX0" fmla="*/ 0 w 1504229"/>
                <a:gd name="connsiteY0" fmla="*/ 0 h 5189150"/>
                <a:gd name="connsiteX1" fmla="*/ 1504229 w 1504229"/>
                <a:gd name="connsiteY1" fmla="*/ 0 h 5189150"/>
                <a:gd name="connsiteX2" fmla="*/ 1504229 w 1504229"/>
                <a:gd name="connsiteY2" fmla="*/ 5189150 h 5189150"/>
                <a:gd name="connsiteX3" fmla="*/ 0 w 1504229"/>
                <a:gd name="connsiteY3" fmla="*/ 5189150 h 5189150"/>
                <a:gd name="connsiteX4" fmla="*/ 0 w 1504229"/>
                <a:gd name="connsiteY4" fmla="*/ 0 h 518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4229" h="5189150">
                  <a:moveTo>
                    <a:pt x="0" y="0"/>
                  </a:moveTo>
                  <a:lnTo>
                    <a:pt x="1504229" y="0"/>
                  </a:lnTo>
                  <a:lnTo>
                    <a:pt x="1504229" y="5189150"/>
                  </a:lnTo>
                  <a:lnTo>
                    <a:pt x="0" y="518915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t" anchorCtr="0">
              <a:noAutofit/>
            </a:bodyPr>
            <a:lstStyle/>
            <a:p>
              <a:pPr lvl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kern="1200" dirty="0" smtClean="0">
                  <a:ln>
                    <a:solidFill>
                      <a:srgbClr val="0070C0"/>
                    </a:solidFill>
                  </a:ln>
                  <a:solidFill>
                    <a:srgbClr val="0070C0"/>
                  </a:solidFill>
                  <a:latin typeface="Garamond" panose="02020404030301010803" pitchFamily="18" charset="0"/>
                </a:rPr>
                <a:t>ЗАДАЧИ</a:t>
              </a:r>
              <a:endParaRPr lang="ru-RU" sz="2400" b="1" kern="1200" dirty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2893910" y="1296105"/>
              <a:ext cx="5904100" cy="700586"/>
            </a:xfrm>
            <a:custGeom>
              <a:avLst/>
              <a:gdLst>
                <a:gd name="connsiteX0" fmla="*/ 0 w 5904100"/>
                <a:gd name="connsiteY0" fmla="*/ 0 h 700586"/>
                <a:gd name="connsiteX1" fmla="*/ 5904100 w 5904100"/>
                <a:gd name="connsiteY1" fmla="*/ 0 h 700586"/>
                <a:gd name="connsiteX2" fmla="*/ 5904100 w 5904100"/>
                <a:gd name="connsiteY2" fmla="*/ 700586 h 700586"/>
                <a:gd name="connsiteX3" fmla="*/ 0 w 5904100"/>
                <a:gd name="connsiteY3" fmla="*/ 700586 h 700586"/>
                <a:gd name="connsiteX4" fmla="*/ 0 w 5904100"/>
                <a:gd name="connsiteY4" fmla="*/ 0 h 700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4100" h="700586">
                  <a:moveTo>
                    <a:pt x="0" y="0"/>
                  </a:moveTo>
                  <a:lnTo>
                    <a:pt x="5904100" y="0"/>
                  </a:lnTo>
                  <a:lnTo>
                    <a:pt x="5904100" y="700586"/>
                  </a:lnTo>
                  <a:lnTo>
                    <a:pt x="0" y="70058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rgbClr val="006F9D"/>
                  </a:solidFill>
                  <a:latin typeface="Garamond" panose="02020404030301010803" pitchFamily="18" charset="0"/>
                </a:rPr>
                <a:t>1. </a:t>
              </a:r>
              <a:r>
                <a:rPr lang="ru-RU" sz="1600" kern="1200" dirty="0" smtClean="0">
                  <a:solidFill>
                    <a:srgbClr val="000000"/>
                  </a:solidFill>
                  <a:latin typeface="Garamond" panose="02020404030301010803" pitchFamily="18" charset="0"/>
                </a:rPr>
                <a:t>Обогащать познавательную сферу дошкольников в процессе музыкальной деятельности, расширять теоретические знания о музыке, дать начальные сведения о нотной грамоте. </a:t>
              </a:r>
              <a:endParaRPr lang="ru-RU" sz="1600" kern="1200" dirty="0"/>
            </a:p>
          </p:txBody>
        </p:sp>
        <p:sp>
          <p:nvSpPr>
            <p:cNvPr id="8" name="Прямая соединительная линия 7"/>
            <p:cNvSpPr/>
            <p:nvPr/>
          </p:nvSpPr>
          <p:spPr>
            <a:xfrm>
              <a:off x="2781093" y="1996691"/>
              <a:ext cx="6016917" cy="0"/>
            </a:xfrm>
            <a:prstGeom prst="line">
              <a:avLst/>
            </a:prstGeom>
            <a:sp3d z="127000" prstMaterial="matte"/>
          </p:spPr>
          <p:style>
            <a:lnRef idx="2">
              <a:schemeClr val="accent5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2893910" y="2031720"/>
              <a:ext cx="5904100" cy="700586"/>
            </a:xfrm>
            <a:custGeom>
              <a:avLst/>
              <a:gdLst>
                <a:gd name="connsiteX0" fmla="*/ 0 w 5904100"/>
                <a:gd name="connsiteY0" fmla="*/ 0 h 700586"/>
                <a:gd name="connsiteX1" fmla="*/ 5904100 w 5904100"/>
                <a:gd name="connsiteY1" fmla="*/ 0 h 700586"/>
                <a:gd name="connsiteX2" fmla="*/ 5904100 w 5904100"/>
                <a:gd name="connsiteY2" fmla="*/ 700586 h 700586"/>
                <a:gd name="connsiteX3" fmla="*/ 0 w 5904100"/>
                <a:gd name="connsiteY3" fmla="*/ 700586 h 700586"/>
                <a:gd name="connsiteX4" fmla="*/ 0 w 5904100"/>
                <a:gd name="connsiteY4" fmla="*/ 0 h 700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4100" h="700586">
                  <a:moveTo>
                    <a:pt x="0" y="0"/>
                  </a:moveTo>
                  <a:lnTo>
                    <a:pt x="5904100" y="0"/>
                  </a:lnTo>
                  <a:lnTo>
                    <a:pt x="5904100" y="700586"/>
                  </a:lnTo>
                  <a:lnTo>
                    <a:pt x="0" y="70058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rgbClr val="006F9D"/>
                  </a:solidFill>
                  <a:latin typeface="Garamond" panose="02020404030301010803" pitchFamily="18" charset="0"/>
                </a:rPr>
                <a:t>2. </a:t>
              </a:r>
              <a:r>
                <a:rPr lang="ru-RU" sz="1600" kern="1200" dirty="0" smtClean="0">
                  <a:solidFill>
                    <a:srgbClr val="000000"/>
                  </a:solidFill>
                  <a:latin typeface="Garamond" panose="02020404030301010803" pitchFamily="18" charset="0"/>
                </a:rPr>
                <a:t>Создать условия для выражения музыкальных впечатлений в исполнительской и творческой импровизаторской деятельности. </a:t>
              </a:r>
              <a:endParaRPr lang="ru-RU" sz="1600" kern="1200" dirty="0"/>
            </a:p>
          </p:txBody>
        </p:sp>
        <p:sp>
          <p:nvSpPr>
            <p:cNvPr id="10" name="Прямая соединительная линия 9"/>
            <p:cNvSpPr/>
            <p:nvPr/>
          </p:nvSpPr>
          <p:spPr>
            <a:xfrm>
              <a:off x="2781093" y="2732306"/>
              <a:ext cx="6016917" cy="0"/>
            </a:xfrm>
            <a:prstGeom prst="line">
              <a:avLst/>
            </a:prstGeom>
            <a:sp3d z="127000" prstMaterial="matte"/>
          </p:spPr>
          <p:style>
            <a:lnRef idx="2">
              <a:schemeClr val="accent5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олилиния 10"/>
            <p:cNvSpPr/>
            <p:nvPr/>
          </p:nvSpPr>
          <p:spPr>
            <a:xfrm>
              <a:off x="2893910" y="2767336"/>
              <a:ext cx="5904100" cy="700586"/>
            </a:xfrm>
            <a:custGeom>
              <a:avLst/>
              <a:gdLst>
                <a:gd name="connsiteX0" fmla="*/ 0 w 5904100"/>
                <a:gd name="connsiteY0" fmla="*/ 0 h 700586"/>
                <a:gd name="connsiteX1" fmla="*/ 5904100 w 5904100"/>
                <a:gd name="connsiteY1" fmla="*/ 0 h 700586"/>
                <a:gd name="connsiteX2" fmla="*/ 5904100 w 5904100"/>
                <a:gd name="connsiteY2" fmla="*/ 700586 h 700586"/>
                <a:gd name="connsiteX3" fmla="*/ 0 w 5904100"/>
                <a:gd name="connsiteY3" fmla="*/ 700586 h 700586"/>
                <a:gd name="connsiteX4" fmla="*/ 0 w 5904100"/>
                <a:gd name="connsiteY4" fmla="*/ 0 h 700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4100" h="700586">
                  <a:moveTo>
                    <a:pt x="0" y="0"/>
                  </a:moveTo>
                  <a:lnTo>
                    <a:pt x="5904100" y="0"/>
                  </a:lnTo>
                  <a:lnTo>
                    <a:pt x="5904100" y="700586"/>
                  </a:lnTo>
                  <a:lnTo>
                    <a:pt x="0" y="70058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rgbClr val="006F9D"/>
                  </a:solidFill>
                  <a:latin typeface="Garamond" panose="02020404030301010803" pitchFamily="18" charset="0"/>
                </a:rPr>
                <a:t>3. </a:t>
              </a:r>
              <a:r>
                <a:rPr lang="ru-RU" sz="1600" kern="1200" dirty="0" smtClean="0">
                  <a:solidFill>
                    <a:srgbClr val="000000"/>
                  </a:solidFill>
                  <a:latin typeface="Garamond" panose="02020404030301010803" pitchFamily="18" charset="0"/>
                </a:rPr>
                <a:t>Формировать музыкально-слуховые представления (мелодия «спускается», «поднимается», звуки «стоят на месте», «скачут», вверх, вниз и т.д. </a:t>
              </a:r>
              <a:endParaRPr lang="ru-RU" sz="1600" kern="1200" dirty="0"/>
            </a:p>
          </p:txBody>
        </p:sp>
        <p:sp>
          <p:nvSpPr>
            <p:cNvPr id="12" name="Прямая соединительная линия 11"/>
            <p:cNvSpPr/>
            <p:nvPr/>
          </p:nvSpPr>
          <p:spPr>
            <a:xfrm>
              <a:off x="2781093" y="3467922"/>
              <a:ext cx="6016917" cy="0"/>
            </a:xfrm>
            <a:prstGeom prst="line">
              <a:avLst/>
            </a:prstGeom>
            <a:sp3d z="127000" prstMaterial="matte"/>
          </p:spPr>
          <p:style>
            <a:lnRef idx="2">
              <a:schemeClr val="accent5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Полилиния 12"/>
            <p:cNvSpPr/>
            <p:nvPr/>
          </p:nvSpPr>
          <p:spPr>
            <a:xfrm>
              <a:off x="2893910" y="3502951"/>
              <a:ext cx="5904100" cy="700586"/>
            </a:xfrm>
            <a:custGeom>
              <a:avLst/>
              <a:gdLst>
                <a:gd name="connsiteX0" fmla="*/ 0 w 5904100"/>
                <a:gd name="connsiteY0" fmla="*/ 0 h 700586"/>
                <a:gd name="connsiteX1" fmla="*/ 5904100 w 5904100"/>
                <a:gd name="connsiteY1" fmla="*/ 0 h 700586"/>
                <a:gd name="connsiteX2" fmla="*/ 5904100 w 5904100"/>
                <a:gd name="connsiteY2" fmla="*/ 700586 h 700586"/>
                <a:gd name="connsiteX3" fmla="*/ 0 w 5904100"/>
                <a:gd name="connsiteY3" fmla="*/ 700586 h 700586"/>
                <a:gd name="connsiteX4" fmla="*/ 0 w 5904100"/>
                <a:gd name="connsiteY4" fmla="*/ 0 h 700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4100" h="700586">
                  <a:moveTo>
                    <a:pt x="0" y="0"/>
                  </a:moveTo>
                  <a:lnTo>
                    <a:pt x="5904100" y="0"/>
                  </a:lnTo>
                  <a:lnTo>
                    <a:pt x="5904100" y="700586"/>
                  </a:lnTo>
                  <a:lnTo>
                    <a:pt x="0" y="70058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rgbClr val="006F9D"/>
                  </a:solidFill>
                  <a:latin typeface="Garamond" panose="02020404030301010803" pitchFamily="18" charset="0"/>
                </a:rPr>
                <a:t>4. </a:t>
              </a:r>
              <a:r>
                <a:rPr lang="ru-RU" sz="1600" kern="1200" dirty="0" smtClean="0">
                  <a:solidFill>
                    <a:srgbClr val="000000"/>
                  </a:solidFill>
                  <a:latin typeface="Garamond" panose="02020404030301010803" pitchFamily="18" charset="0"/>
                </a:rPr>
                <a:t>Развивать музыкальную, двигательную и словесно-логическую память, чувство ритма и внутренней музыкальной пульсации. </a:t>
              </a:r>
              <a:endParaRPr lang="ru-RU" sz="1600" kern="1200" dirty="0"/>
            </a:p>
          </p:txBody>
        </p:sp>
        <p:sp>
          <p:nvSpPr>
            <p:cNvPr id="14" name="Прямая соединительная линия 13"/>
            <p:cNvSpPr/>
            <p:nvPr/>
          </p:nvSpPr>
          <p:spPr>
            <a:xfrm>
              <a:off x="2781093" y="4203537"/>
              <a:ext cx="6016917" cy="0"/>
            </a:xfrm>
            <a:prstGeom prst="line">
              <a:avLst/>
            </a:prstGeom>
            <a:sp3d z="127000" prstMaterial="matte"/>
          </p:spPr>
          <p:style>
            <a:lnRef idx="2">
              <a:schemeClr val="accent5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олилиния 14"/>
            <p:cNvSpPr/>
            <p:nvPr/>
          </p:nvSpPr>
          <p:spPr>
            <a:xfrm>
              <a:off x="2893910" y="4238566"/>
              <a:ext cx="5904100" cy="700586"/>
            </a:xfrm>
            <a:custGeom>
              <a:avLst/>
              <a:gdLst>
                <a:gd name="connsiteX0" fmla="*/ 0 w 5904100"/>
                <a:gd name="connsiteY0" fmla="*/ 0 h 700586"/>
                <a:gd name="connsiteX1" fmla="*/ 5904100 w 5904100"/>
                <a:gd name="connsiteY1" fmla="*/ 0 h 700586"/>
                <a:gd name="connsiteX2" fmla="*/ 5904100 w 5904100"/>
                <a:gd name="connsiteY2" fmla="*/ 700586 h 700586"/>
                <a:gd name="connsiteX3" fmla="*/ 0 w 5904100"/>
                <a:gd name="connsiteY3" fmla="*/ 700586 h 700586"/>
                <a:gd name="connsiteX4" fmla="*/ 0 w 5904100"/>
                <a:gd name="connsiteY4" fmla="*/ 0 h 700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4100" h="700586">
                  <a:moveTo>
                    <a:pt x="0" y="0"/>
                  </a:moveTo>
                  <a:lnTo>
                    <a:pt x="5904100" y="0"/>
                  </a:lnTo>
                  <a:lnTo>
                    <a:pt x="5904100" y="700586"/>
                  </a:lnTo>
                  <a:lnTo>
                    <a:pt x="0" y="70058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rgbClr val="006F9D"/>
                  </a:solidFill>
                  <a:latin typeface="Garamond" panose="02020404030301010803" pitchFamily="18" charset="0"/>
                </a:rPr>
                <a:t>5. </a:t>
              </a:r>
              <a:r>
                <a:rPr lang="ru-RU" sz="1600" kern="1200" dirty="0" smtClean="0">
                  <a:solidFill>
                    <a:srgbClr val="000000"/>
                  </a:solidFill>
                  <a:latin typeface="Garamond" panose="02020404030301010803" pitchFamily="18" charset="0"/>
                </a:rPr>
                <a:t>Прививать интерес к самостоятельной музыкальной деятельности (игровой, исследовательской, исполнительской). </a:t>
              </a:r>
              <a:endParaRPr lang="ru-RU" sz="1600" kern="1200" dirty="0"/>
            </a:p>
          </p:txBody>
        </p:sp>
        <p:sp>
          <p:nvSpPr>
            <p:cNvPr id="16" name="Прямая соединительная линия 15"/>
            <p:cNvSpPr/>
            <p:nvPr/>
          </p:nvSpPr>
          <p:spPr>
            <a:xfrm>
              <a:off x="2781093" y="4939152"/>
              <a:ext cx="6016917" cy="0"/>
            </a:xfrm>
            <a:prstGeom prst="line">
              <a:avLst/>
            </a:prstGeom>
            <a:sp3d z="127000" prstMaterial="matte"/>
          </p:spPr>
          <p:style>
            <a:lnRef idx="2">
              <a:schemeClr val="accent5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Полилиния 16"/>
            <p:cNvSpPr/>
            <p:nvPr/>
          </p:nvSpPr>
          <p:spPr>
            <a:xfrm>
              <a:off x="2893910" y="4974182"/>
              <a:ext cx="5904100" cy="700586"/>
            </a:xfrm>
            <a:custGeom>
              <a:avLst/>
              <a:gdLst>
                <a:gd name="connsiteX0" fmla="*/ 0 w 5904100"/>
                <a:gd name="connsiteY0" fmla="*/ 0 h 700586"/>
                <a:gd name="connsiteX1" fmla="*/ 5904100 w 5904100"/>
                <a:gd name="connsiteY1" fmla="*/ 0 h 700586"/>
                <a:gd name="connsiteX2" fmla="*/ 5904100 w 5904100"/>
                <a:gd name="connsiteY2" fmla="*/ 700586 h 700586"/>
                <a:gd name="connsiteX3" fmla="*/ 0 w 5904100"/>
                <a:gd name="connsiteY3" fmla="*/ 700586 h 700586"/>
                <a:gd name="connsiteX4" fmla="*/ 0 w 5904100"/>
                <a:gd name="connsiteY4" fmla="*/ 0 h 700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4100" h="700586">
                  <a:moveTo>
                    <a:pt x="0" y="0"/>
                  </a:moveTo>
                  <a:lnTo>
                    <a:pt x="5904100" y="0"/>
                  </a:lnTo>
                  <a:lnTo>
                    <a:pt x="5904100" y="700586"/>
                  </a:lnTo>
                  <a:lnTo>
                    <a:pt x="0" y="70058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rgbClr val="006F9D"/>
                  </a:solidFill>
                  <a:latin typeface="Garamond" panose="02020404030301010803" pitchFamily="18" charset="0"/>
                </a:rPr>
                <a:t>6. </a:t>
              </a:r>
              <a:r>
                <a:rPr lang="ru-RU" sz="1600" kern="1200" dirty="0" smtClean="0">
                  <a:solidFill>
                    <a:srgbClr val="000000"/>
                  </a:solidFill>
                  <a:latin typeface="Garamond" panose="02020404030301010803" pitchFamily="18" charset="0"/>
                </a:rPr>
                <a:t>Стимулировать и поощрять проявления раскрепощения и уверенности при использовании вокальных и инструментальных произведений.</a:t>
              </a:r>
              <a:endParaRPr lang="ru-RU" sz="1600" kern="1200" dirty="0"/>
            </a:p>
          </p:txBody>
        </p:sp>
        <p:sp>
          <p:nvSpPr>
            <p:cNvPr id="18" name="Прямая соединительная линия 17"/>
            <p:cNvSpPr/>
            <p:nvPr/>
          </p:nvSpPr>
          <p:spPr>
            <a:xfrm>
              <a:off x="2781093" y="5674768"/>
              <a:ext cx="6016917" cy="0"/>
            </a:xfrm>
            <a:prstGeom prst="line">
              <a:avLst/>
            </a:prstGeom>
            <a:sp3d z="127000" prstMaterial="matte"/>
          </p:spPr>
          <p:style>
            <a:lnRef idx="2">
              <a:schemeClr val="accent5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Полилиния 18"/>
            <p:cNvSpPr/>
            <p:nvPr/>
          </p:nvSpPr>
          <p:spPr>
            <a:xfrm>
              <a:off x="2893910" y="5709797"/>
              <a:ext cx="5904100" cy="700586"/>
            </a:xfrm>
            <a:custGeom>
              <a:avLst/>
              <a:gdLst>
                <a:gd name="connsiteX0" fmla="*/ 0 w 5904100"/>
                <a:gd name="connsiteY0" fmla="*/ 0 h 700586"/>
                <a:gd name="connsiteX1" fmla="*/ 5904100 w 5904100"/>
                <a:gd name="connsiteY1" fmla="*/ 0 h 700586"/>
                <a:gd name="connsiteX2" fmla="*/ 5904100 w 5904100"/>
                <a:gd name="connsiteY2" fmla="*/ 700586 h 700586"/>
                <a:gd name="connsiteX3" fmla="*/ 0 w 5904100"/>
                <a:gd name="connsiteY3" fmla="*/ 700586 h 700586"/>
                <a:gd name="connsiteX4" fmla="*/ 0 w 5904100"/>
                <a:gd name="connsiteY4" fmla="*/ 0 h 700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04100" h="700586">
                  <a:moveTo>
                    <a:pt x="0" y="0"/>
                  </a:moveTo>
                  <a:lnTo>
                    <a:pt x="5904100" y="0"/>
                  </a:lnTo>
                  <a:lnTo>
                    <a:pt x="5904100" y="700586"/>
                  </a:lnTo>
                  <a:lnTo>
                    <a:pt x="0" y="700586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solidFill>
                    <a:srgbClr val="006F9D"/>
                  </a:solidFill>
                  <a:latin typeface="Garamond" panose="02020404030301010803" pitchFamily="18" charset="0"/>
                </a:rPr>
                <a:t>7. </a:t>
              </a:r>
              <a:r>
                <a:rPr lang="ru-RU" sz="1600" kern="1200" dirty="0" smtClean="0">
                  <a:solidFill>
                    <a:srgbClr val="000000"/>
                  </a:solidFill>
                  <a:latin typeface="Garamond" panose="02020404030301010803" pitchFamily="18" charset="0"/>
                </a:rPr>
                <a:t>Воспитывать дружеские взаимоотношения среди детей, формировать умение работать в коллективе. </a:t>
              </a:r>
              <a:endParaRPr lang="ru-RU" sz="1600" kern="1200" dirty="0"/>
            </a:p>
          </p:txBody>
        </p:sp>
        <p:sp>
          <p:nvSpPr>
            <p:cNvPr id="20" name="Прямая соединительная линия 19"/>
            <p:cNvSpPr/>
            <p:nvPr/>
          </p:nvSpPr>
          <p:spPr>
            <a:xfrm>
              <a:off x="2781093" y="6410383"/>
              <a:ext cx="6016917" cy="0"/>
            </a:xfrm>
            <a:prstGeom prst="line">
              <a:avLst/>
            </a:prstGeom>
            <a:sp3d z="127000" prstMaterial="matte"/>
          </p:spPr>
          <p:style>
            <a:lnRef idx="2">
              <a:schemeClr val="accent5">
                <a:tint val="5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3" name="TextBox 2"/>
          <p:cNvSpPr txBox="1"/>
          <p:nvPr/>
        </p:nvSpPr>
        <p:spPr>
          <a:xfrm>
            <a:off x="1276863" y="209028"/>
            <a:ext cx="7521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Garamond" panose="02020404030301010803" pitchFamily="18" charset="0"/>
              </a:rPr>
              <a:t>ЦЕЛЬ: </a:t>
            </a:r>
            <a:r>
              <a:rPr lang="ru-RU" sz="2000" dirty="0" smtClean="0">
                <a:latin typeface="Garamond" panose="02020404030301010803" pitchFamily="18" charset="0"/>
              </a:rPr>
              <a:t>развитие </a:t>
            </a:r>
            <a:r>
              <a:rPr lang="ru-RU" sz="2000" dirty="0">
                <a:latin typeface="Garamond" panose="02020404030301010803" pitchFamily="18" charset="0"/>
              </a:rPr>
              <a:t>музыкальных </a:t>
            </a:r>
            <a:r>
              <a:rPr lang="ru-RU" sz="2000" dirty="0" smtClean="0">
                <a:latin typeface="Garamond" panose="02020404030301010803" pitchFamily="18" charset="0"/>
              </a:rPr>
              <a:t>способностей детей в различных видах музыкальной деятельности посредством игровых технологий.</a:t>
            </a:r>
            <a:endParaRPr lang="ru-RU" sz="20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10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50"/>
          <p:cNvGrpSpPr/>
          <p:nvPr/>
        </p:nvGrpSpPr>
        <p:grpSpPr>
          <a:xfrm>
            <a:off x="1688298" y="1200134"/>
            <a:ext cx="7331470" cy="4767265"/>
            <a:chOff x="1688298" y="612130"/>
            <a:chExt cx="7331470" cy="4767265"/>
          </a:xfrm>
        </p:grpSpPr>
        <p:grpSp>
          <p:nvGrpSpPr>
            <p:cNvPr id="48" name="Группа 47"/>
            <p:cNvGrpSpPr/>
            <p:nvPr/>
          </p:nvGrpSpPr>
          <p:grpSpPr>
            <a:xfrm>
              <a:off x="1706340" y="2702500"/>
              <a:ext cx="7313428" cy="1333007"/>
              <a:chOff x="1710869" y="3033959"/>
              <a:chExt cx="7313428" cy="1333007"/>
            </a:xfrm>
          </p:grpSpPr>
          <p:grpSp>
            <p:nvGrpSpPr>
              <p:cNvPr id="23" name="Группа 22"/>
              <p:cNvGrpSpPr/>
              <p:nvPr/>
            </p:nvGrpSpPr>
            <p:grpSpPr>
              <a:xfrm>
                <a:off x="1710869" y="3033959"/>
                <a:ext cx="7211736" cy="1275072"/>
                <a:chOff x="1648691" y="3774752"/>
                <a:chExt cx="7211736" cy="1275072"/>
              </a:xfrm>
            </p:grpSpPr>
            <p:sp>
              <p:nvSpPr>
                <p:cNvPr id="6" name="Полилиния 5"/>
                <p:cNvSpPr/>
                <p:nvPr/>
              </p:nvSpPr>
              <p:spPr>
                <a:xfrm>
                  <a:off x="1659081" y="3774752"/>
                  <a:ext cx="7200000" cy="1275072"/>
                </a:xfrm>
                <a:custGeom>
                  <a:avLst/>
                  <a:gdLst>
                    <a:gd name="connsiteX0" fmla="*/ 0 w 6096000"/>
                    <a:gd name="connsiteY0" fmla="*/ 0 h 1004093"/>
                    <a:gd name="connsiteX1" fmla="*/ 6096000 w 6096000"/>
                    <a:gd name="connsiteY1" fmla="*/ 0 h 1004093"/>
                    <a:gd name="connsiteX2" fmla="*/ 6096000 w 6096000"/>
                    <a:gd name="connsiteY2" fmla="*/ 1004093 h 1004093"/>
                    <a:gd name="connsiteX3" fmla="*/ 0 w 6096000"/>
                    <a:gd name="connsiteY3" fmla="*/ 1004093 h 1004093"/>
                    <a:gd name="connsiteX4" fmla="*/ 0 w 6096000"/>
                    <a:gd name="connsiteY4" fmla="*/ 0 h 1004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96000" h="1004093">
                      <a:moveTo>
                        <a:pt x="0" y="0"/>
                      </a:moveTo>
                      <a:lnTo>
                        <a:pt x="6096000" y="0"/>
                      </a:lnTo>
                      <a:lnTo>
                        <a:pt x="6096000" y="1004093"/>
                      </a:lnTo>
                      <a:lnTo>
                        <a:pt x="0" y="10040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2">
                    <a:hueOff val="0"/>
                    <a:satOff val="0"/>
                    <a:lumOff val="0"/>
                    <a:alphaOff val="0"/>
                  </a:schemeClr>
                </a:fillRef>
                <a:effectRef idx="3">
                  <a:schemeClr val="accent2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5128" tIns="135128" rIns="135128" bIns="597011" numCol="1" spcCol="1270" anchor="ctr" anchorCtr="0">
                  <a:noAutofit/>
                </a:bodyPr>
                <a:lstStyle/>
                <a:p>
                  <a:pPr lvl="0" algn="ctr" defTabSz="8445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ru-RU" sz="1900" kern="1200"/>
                </a:p>
              </p:txBody>
            </p:sp>
            <p:sp>
              <p:nvSpPr>
                <p:cNvPr id="7" name="Полилиния 6"/>
                <p:cNvSpPr/>
                <p:nvPr/>
              </p:nvSpPr>
              <p:spPr>
                <a:xfrm>
                  <a:off x="1648691" y="4353791"/>
                  <a:ext cx="1114919" cy="696033"/>
                </a:xfrm>
                <a:custGeom>
                  <a:avLst/>
                  <a:gdLst>
                    <a:gd name="connsiteX0" fmla="*/ 0 w 3047999"/>
                    <a:gd name="connsiteY0" fmla="*/ 0 h 461883"/>
                    <a:gd name="connsiteX1" fmla="*/ 3047999 w 3047999"/>
                    <a:gd name="connsiteY1" fmla="*/ 0 h 461883"/>
                    <a:gd name="connsiteX2" fmla="*/ 3047999 w 3047999"/>
                    <a:gd name="connsiteY2" fmla="*/ 461883 h 461883"/>
                    <a:gd name="connsiteX3" fmla="*/ 0 w 3047999"/>
                    <a:gd name="connsiteY3" fmla="*/ 461883 h 461883"/>
                    <a:gd name="connsiteX4" fmla="*/ 0 w 3047999"/>
                    <a:gd name="connsiteY4" fmla="*/ 0 h 46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883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883"/>
                      </a:lnTo>
                      <a:lnTo>
                        <a:pt x="0" y="46188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9136" tIns="35560" rIns="199136" bIns="35560" numCol="1" spcCol="1270" anchor="ctr" anchorCtr="0">
                  <a:noAutofit/>
                </a:bodyPr>
                <a:lstStyle/>
                <a:p>
                  <a:pPr lvl="0" algn="ctr" defTabSz="1244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ru-RU" sz="2800" kern="1200"/>
                </a:p>
              </p:txBody>
            </p:sp>
            <p:sp>
              <p:nvSpPr>
                <p:cNvPr id="8" name="Полилиния 7"/>
                <p:cNvSpPr/>
                <p:nvPr/>
              </p:nvSpPr>
              <p:spPr>
                <a:xfrm>
                  <a:off x="2763610" y="4353788"/>
                  <a:ext cx="1300736" cy="696033"/>
                </a:xfrm>
                <a:custGeom>
                  <a:avLst/>
                  <a:gdLst>
                    <a:gd name="connsiteX0" fmla="*/ 0 w 3047999"/>
                    <a:gd name="connsiteY0" fmla="*/ 0 h 461883"/>
                    <a:gd name="connsiteX1" fmla="*/ 3047999 w 3047999"/>
                    <a:gd name="connsiteY1" fmla="*/ 0 h 461883"/>
                    <a:gd name="connsiteX2" fmla="*/ 3047999 w 3047999"/>
                    <a:gd name="connsiteY2" fmla="*/ 461883 h 461883"/>
                    <a:gd name="connsiteX3" fmla="*/ 0 w 3047999"/>
                    <a:gd name="connsiteY3" fmla="*/ 461883 h 461883"/>
                    <a:gd name="connsiteX4" fmla="*/ 0 w 3047999"/>
                    <a:gd name="connsiteY4" fmla="*/ 0 h 46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883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883"/>
                      </a:lnTo>
                      <a:lnTo>
                        <a:pt x="0" y="46188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9136" tIns="35560" rIns="199136" bIns="35560" numCol="1" spcCol="1270" anchor="ctr" anchorCtr="0">
                  <a:noAutofit/>
                </a:bodyPr>
                <a:lstStyle/>
                <a:p>
                  <a:pPr lvl="0" algn="ctr" defTabSz="1244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ru-RU" sz="2800" kern="1200" dirty="0"/>
                </a:p>
              </p:txBody>
            </p:sp>
            <p:sp>
              <p:nvSpPr>
                <p:cNvPr id="20" name="Полилиния 19"/>
                <p:cNvSpPr/>
                <p:nvPr/>
              </p:nvSpPr>
              <p:spPr>
                <a:xfrm>
                  <a:off x="4056182" y="4353788"/>
                  <a:ext cx="1440000" cy="696033"/>
                </a:xfrm>
                <a:custGeom>
                  <a:avLst/>
                  <a:gdLst>
                    <a:gd name="connsiteX0" fmla="*/ 0 w 3047999"/>
                    <a:gd name="connsiteY0" fmla="*/ 0 h 461883"/>
                    <a:gd name="connsiteX1" fmla="*/ 3047999 w 3047999"/>
                    <a:gd name="connsiteY1" fmla="*/ 0 h 461883"/>
                    <a:gd name="connsiteX2" fmla="*/ 3047999 w 3047999"/>
                    <a:gd name="connsiteY2" fmla="*/ 461883 h 461883"/>
                    <a:gd name="connsiteX3" fmla="*/ 0 w 3047999"/>
                    <a:gd name="connsiteY3" fmla="*/ 461883 h 461883"/>
                    <a:gd name="connsiteX4" fmla="*/ 0 w 3047999"/>
                    <a:gd name="connsiteY4" fmla="*/ 0 h 46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883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883"/>
                      </a:lnTo>
                      <a:lnTo>
                        <a:pt x="0" y="46188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9136" tIns="35560" rIns="199136" bIns="35560" numCol="1" spcCol="1270" anchor="ctr" anchorCtr="0">
                  <a:noAutofit/>
                </a:bodyPr>
                <a:lstStyle/>
                <a:p>
                  <a:pPr lvl="0" algn="ctr" defTabSz="1244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ru-RU" sz="2800" kern="1200"/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>
                  <a:off x="5506056" y="4353788"/>
                  <a:ext cx="1440000" cy="696033"/>
                </a:xfrm>
                <a:custGeom>
                  <a:avLst/>
                  <a:gdLst>
                    <a:gd name="connsiteX0" fmla="*/ 0 w 3047999"/>
                    <a:gd name="connsiteY0" fmla="*/ 0 h 461883"/>
                    <a:gd name="connsiteX1" fmla="*/ 3047999 w 3047999"/>
                    <a:gd name="connsiteY1" fmla="*/ 0 h 461883"/>
                    <a:gd name="connsiteX2" fmla="*/ 3047999 w 3047999"/>
                    <a:gd name="connsiteY2" fmla="*/ 461883 h 461883"/>
                    <a:gd name="connsiteX3" fmla="*/ 0 w 3047999"/>
                    <a:gd name="connsiteY3" fmla="*/ 461883 h 461883"/>
                    <a:gd name="connsiteX4" fmla="*/ 0 w 3047999"/>
                    <a:gd name="connsiteY4" fmla="*/ 0 h 46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883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883"/>
                      </a:lnTo>
                      <a:lnTo>
                        <a:pt x="0" y="46188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9136" tIns="35560" rIns="199136" bIns="35560" numCol="1" spcCol="1270" anchor="ctr" anchorCtr="0">
                  <a:noAutofit/>
                </a:bodyPr>
                <a:lstStyle/>
                <a:p>
                  <a:pPr lvl="0" algn="ctr" defTabSz="1244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ru-RU" sz="2800" kern="1200" dirty="0"/>
                </a:p>
              </p:txBody>
            </p:sp>
            <p:sp>
              <p:nvSpPr>
                <p:cNvPr id="22" name="Полилиния 21"/>
                <p:cNvSpPr/>
                <p:nvPr/>
              </p:nvSpPr>
              <p:spPr>
                <a:xfrm>
                  <a:off x="6955930" y="4353788"/>
                  <a:ext cx="1904497" cy="696033"/>
                </a:xfrm>
                <a:custGeom>
                  <a:avLst/>
                  <a:gdLst>
                    <a:gd name="connsiteX0" fmla="*/ 0 w 3047999"/>
                    <a:gd name="connsiteY0" fmla="*/ 0 h 461883"/>
                    <a:gd name="connsiteX1" fmla="*/ 3047999 w 3047999"/>
                    <a:gd name="connsiteY1" fmla="*/ 0 h 461883"/>
                    <a:gd name="connsiteX2" fmla="*/ 3047999 w 3047999"/>
                    <a:gd name="connsiteY2" fmla="*/ 461883 h 461883"/>
                    <a:gd name="connsiteX3" fmla="*/ 0 w 3047999"/>
                    <a:gd name="connsiteY3" fmla="*/ 461883 h 461883"/>
                    <a:gd name="connsiteX4" fmla="*/ 0 w 3047999"/>
                    <a:gd name="connsiteY4" fmla="*/ 0 h 46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883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883"/>
                      </a:lnTo>
                      <a:lnTo>
                        <a:pt x="0" y="46188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9136" tIns="35560" rIns="199136" bIns="35560" numCol="1" spcCol="1270" anchor="ctr" anchorCtr="0">
                  <a:noAutofit/>
                </a:bodyPr>
                <a:lstStyle/>
                <a:p>
                  <a:pPr lvl="0" algn="ctr" defTabSz="1244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ru-RU" sz="2800" kern="1200"/>
                </a:p>
              </p:txBody>
            </p:sp>
          </p:grpSp>
          <p:sp>
            <p:nvSpPr>
              <p:cNvPr id="34" name="TextBox 33"/>
              <p:cNvSpPr txBox="1"/>
              <p:nvPr/>
            </p:nvSpPr>
            <p:spPr>
              <a:xfrm>
                <a:off x="2408298" y="3127793"/>
                <a:ext cx="57421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rPr>
                  <a:t>НАПРАВЛЕНИЯ ОБРАЗОВАТЕЛЬНОЙ РАБОТЫ</a:t>
                </a:r>
                <a:endParaRPr lang="ru-RU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aramond" panose="02020404030301010803" pitchFamily="18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717347" y="3787933"/>
                <a:ext cx="111921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rPr>
                  <a:t>Слушание</a:t>
                </a:r>
                <a:endParaRPr lang="ru-RU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aramond" panose="02020404030301010803" pitchFamily="18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105865" y="3787932"/>
                <a:ext cx="7922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6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rPr>
                  <a:t>Пение</a:t>
                </a:r>
                <a:endParaRPr lang="ru-RU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aramond" panose="02020404030301010803" pitchFamily="18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165122" y="3628302"/>
                <a:ext cx="1300356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rPr>
                  <a:t>Музыкально- </a:t>
                </a:r>
              </a:p>
              <a:p>
                <a:pPr algn="ctr"/>
                <a:r>
                  <a:rPr lang="ru-RU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rPr>
                  <a:t>ритмические </a:t>
                </a:r>
              </a:p>
              <a:p>
                <a:pPr algn="ctr"/>
                <a:r>
                  <a:rPr lang="ru-RU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rPr>
                  <a:t>движения</a:t>
                </a:r>
                <a:endParaRPr lang="ru-RU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aramond" panose="02020404030301010803" pitchFamily="18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504076" y="3628302"/>
                <a:ext cx="1600118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rPr>
                  <a:t>Игры на детских </a:t>
                </a:r>
              </a:p>
              <a:p>
                <a:pPr algn="ctr"/>
                <a:r>
                  <a:rPr lang="ru-RU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rPr>
                  <a:t>музыкальных</a:t>
                </a:r>
              </a:p>
              <a:p>
                <a:pPr algn="ctr"/>
                <a:r>
                  <a:rPr lang="ru-RU" sz="14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rPr>
                  <a:t>инструментах</a:t>
                </a:r>
                <a:endParaRPr lang="ru-RU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aramond" panose="02020404030301010803" pitchFamily="18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008234" y="3645501"/>
                <a:ext cx="2016063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13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rPr>
                  <a:t>Развитие творчества: </a:t>
                </a:r>
              </a:p>
              <a:p>
                <a:pPr algn="ctr"/>
                <a:r>
                  <a:rPr lang="ru-RU" sz="13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rPr>
                  <a:t>песенного, музыкально-</a:t>
                </a:r>
              </a:p>
              <a:p>
                <a:pPr algn="ctr"/>
                <a:r>
                  <a:rPr lang="ru-RU" sz="1300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rPr>
                  <a:t>игрового, танцевального</a:t>
                </a:r>
                <a:endParaRPr lang="ru-RU" sz="13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Garamond" panose="02020404030301010803" pitchFamily="18" charset="0"/>
                </a:endParaRPr>
              </a:p>
            </p:txBody>
          </p:sp>
        </p:grpSp>
        <p:grpSp>
          <p:nvGrpSpPr>
            <p:cNvPr id="50" name="Группа 49"/>
            <p:cNvGrpSpPr/>
            <p:nvPr/>
          </p:nvGrpSpPr>
          <p:grpSpPr>
            <a:xfrm>
              <a:off x="1688298" y="612130"/>
              <a:ext cx="7265354" cy="4767265"/>
              <a:chOff x="1688298" y="612130"/>
              <a:chExt cx="7265354" cy="4767265"/>
            </a:xfrm>
          </p:grpSpPr>
          <p:grpSp>
            <p:nvGrpSpPr>
              <p:cNvPr id="46" name="Группа 45"/>
              <p:cNvGrpSpPr/>
              <p:nvPr/>
            </p:nvGrpSpPr>
            <p:grpSpPr>
              <a:xfrm>
                <a:off x="1688298" y="612130"/>
                <a:ext cx="7211735" cy="800100"/>
                <a:chOff x="1688298" y="612130"/>
                <a:chExt cx="7211735" cy="800100"/>
              </a:xfrm>
            </p:grpSpPr>
            <p:sp>
              <p:nvSpPr>
                <p:cNvPr id="18" name="Прямоугольник 17"/>
                <p:cNvSpPr/>
                <p:nvPr/>
              </p:nvSpPr>
              <p:spPr>
                <a:xfrm>
                  <a:off x="1706338" y="612130"/>
                  <a:ext cx="7193695" cy="80010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1688298" y="685924"/>
                  <a:ext cx="7200000" cy="615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ru-RU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ОСНОВНЫЕ ЦЕЛИ: </a:t>
                  </a:r>
                  <a:r>
                    <a:rPr lang="ru-RU" sz="16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РАЗВИТИЕ МУЗЫКАЛЬНОСТИ ДЕТЕЙ И ИХ СПОСОБНОСТИ ЭМОЦИОНАЛЬНО ВОСПРИНИМАТЬ МУЗЫКУ</a:t>
                  </a:r>
                  <a:endParaRPr lang="ru-RU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endParaRPr>
                </a:p>
              </p:txBody>
            </p:sp>
          </p:grpSp>
          <p:grpSp>
            <p:nvGrpSpPr>
              <p:cNvPr id="47" name="Группа 46"/>
              <p:cNvGrpSpPr/>
              <p:nvPr/>
            </p:nvGrpSpPr>
            <p:grpSpPr>
              <a:xfrm>
                <a:off x="1706338" y="1450342"/>
                <a:ext cx="7203711" cy="1206377"/>
                <a:chOff x="1706338" y="1601996"/>
                <a:chExt cx="7203711" cy="1206377"/>
              </a:xfrm>
            </p:grpSpPr>
            <p:sp>
              <p:nvSpPr>
                <p:cNvPr id="17" name="Прямоугольник 16"/>
                <p:cNvSpPr/>
                <p:nvPr/>
              </p:nvSpPr>
              <p:spPr>
                <a:xfrm>
                  <a:off x="1706339" y="1601996"/>
                  <a:ext cx="7193695" cy="1185595"/>
                </a:xfrm>
                <a:prstGeom prst="rect">
                  <a:avLst/>
                </a:prstGeom>
                <a:solidFill>
                  <a:srgbClr val="BFBFBF"/>
                </a:solidFill>
                <a:ln>
                  <a:solidFill>
                    <a:srgbClr val="BFBFB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" name="Полилиния 9"/>
                <p:cNvSpPr/>
                <p:nvPr/>
              </p:nvSpPr>
              <p:spPr>
                <a:xfrm>
                  <a:off x="1706338" y="2194091"/>
                  <a:ext cx="2438388" cy="610544"/>
                </a:xfrm>
                <a:custGeom>
                  <a:avLst/>
                  <a:gdLst>
                    <a:gd name="connsiteX0" fmla="*/ 0 w 3047999"/>
                    <a:gd name="connsiteY0" fmla="*/ 0 h 461744"/>
                    <a:gd name="connsiteX1" fmla="*/ 3047999 w 3047999"/>
                    <a:gd name="connsiteY1" fmla="*/ 0 h 461744"/>
                    <a:gd name="connsiteX2" fmla="*/ 3047999 w 3047999"/>
                    <a:gd name="connsiteY2" fmla="*/ 461744 h 461744"/>
                    <a:gd name="connsiteX3" fmla="*/ 0 w 3047999"/>
                    <a:gd name="connsiteY3" fmla="*/ 461744 h 461744"/>
                    <a:gd name="connsiteX4" fmla="*/ 0 w 3047999"/>
                    <a:gd name="connsiteY4" fmla="*/ 0 h 46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744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744"/>
                      </a:lnTo>
                      <a:lnTo>
                        <a:pt x="0" y="4617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9E4CA"/>
                </a:solidFill>
              </p:spPr>
              <p:style>
                <a:lnRef idx="1">
                  <a:schemeClr val="accent4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4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4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2024" tIns="34290" rIns="192024" bIns="34290" numCol="1" spcCol="1270" anchor="ctr" anchorCtr="0">
                  <a:noAutofit/>
                </a:bodyPr>
                <a:lstStyle/>
                <a:p>
                  <a:pPr lvl="0" algn="ctr" defTabSz="12001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ru-RU" sz="14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Развитие музыкально- художественной деятельности</a:t>
                  </a:r>
                  <a:endParaRPr lang="ru-RU" sz="1400" b="1" kern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11" name="Полилиния 10"/>
                <p:cNvSpPr/>
                <p:nvPr/>
              </p:nvSpPr>
              <p:spPr>
                <a:xfrm>
                  <a:off x="6452754" y="2193112"/>
                  <a:ext cx="2457295" cy="610544"/>
                </a:xfrm>
                <a:custGeom>
                  <a:avLst/>
                  <a:gdLst>
                    <a:gd name="connsiteX0" fmla="*/ 0 w 3047999"/>
                    <a:gd name="connsiteY0" fmla="*/ 0 h 461744"/>
                    <a:gd name="connsiteX1" fmla="*/ 3047999 w 3047999"/>
                    <a:gd name="connsiteY1" fmla="*/ 0 h 461744"/>
                    <a:gd name="connsiteX2" fmla="*/ 3047999 w 3047999"/>
                    <a:gd name="connsiteY2" fmla="*/ 461744 h 461744"/>
                    <a:gd name="connsiteX3" fmla="*/ 0 w 3047999"/>
                    <a:gd name="connsiteY3" fmla="*/ 461744 h 461744"/>
                    <a:gd name="connsiteX4" fmla="*/ 0 w 3047999"/>
                    <a:gd name="connsiteY4" fmla="*/ 0 h 46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744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744"/>
                      </a:lnTo>
                      <a:lnTo>
                        <a:pt x="0" y="4617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5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5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5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2024" tIns="34290" rIns="192024" bIns="34290" numCol="1" spcCol="1270" anchor="ctr" anchorCtr="0">
                  <a:noAutofit/>
                </a:bodyPr>
                <a:lstStyle/>
                <a:p>
                  <a:pPr lvl="0" algn="ctr" defTabSz="12001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ru-RU" sz="1400" b="1" kern="1200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Развитие воображения и творческой активности</a:t>
                  </a:r>
                  <a:endParaRPr lang="ru-RU" sz="1400" b="1" kern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16" name="Полилиния 15"/>
                <p:cNvSpPr/>
                <p:nvPr/>
              </p:nvSpPr>
              <p:spPr>
                <a:xfrm>
                  <a:off x="4104408" y="2192916"/>
                  <a:ext cx="2374170" cy="615457"/>
                </a:xfrm>
                <a:custGeom>
                  <a:avLst/>
                  <a:gdLst>
                    <a:gd name="connsiteX0" fmla="*/ 0 w 3047999"/>
                    <a:gd name="connsiteY0" fmla="*/ 0 h 461744"/>
                    <a:gd name="connsiteX1" fmla="*/ 3047999 w 3047999"/>
                    <a:gd name="connsiteY1" fmla="*/ 0 h 461744"/>
                    <a:gd name="connsiteX2" fmla="*/ 3047999 w 3047999"/>
                    <a:gd name="connsiteY2" fmla="*/ 461744 h 461744"/>
                    <a:gd name="connsiteX3" fmla="*/ 0 w 3047999"/>
                    <a:gd name="connsiteY3" fmla="*/ 461744 h 461744"/>
                    <a:gd name="connsiteX4" fmla="*/ 0 w 3047999"/>
                    <a:gd name="connsiteY4" fmla="*/ 0 h 46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744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744"/>
                      </a:lnTo>
                      <a:lnTo>
                        <a:pt x="0" y="4617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2F2FA">
                    <a:alpha val="89804"/>
                  </a:srgbClr>
                </a:solidFill>
              </p:spPr>
              <p:style>
                <a:lnRef idx="1">
                  <a:schemeClr val="accent4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4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4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2024" tIns="34290" rIns="192024" bIns="34290" numCol="1" spcCol="1270" anchor="ctr" anchorCtr="0">
                  <a:noAutofit/>
                </a:bodyPr>
                <a:lstStyle/>
                <a:p>
                  <a:pPr lvl="0" algn="ctr" defTabSz="12001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ru-RU" sz="14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Приобщение к музыкальному искусству</a:t>
                  </a:r>
                  <a:endParaRPr lang="ru-RU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2925487" y="1702008"/>
                  <a:ext cx="478250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ru-RU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ЗАДАЧИ ОБРАЗОВАТЕЛЬНОЙ РАБОТЫ</a:t>
                  </a:r>
                  <a:endParaRPr lang="ru-RU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endParaRPr>
                </a:p>
              </p:txBody>
            </p:sp>
          </p:grpSp>
          <p:grpSp>
            <p:nvGrpSpPr>
              <p:cNvPr id="49" name="Группа 48"/>
              <p:cNvGrpSpPr/>
              <p:nvPr/>
            </p:nvGrpSpPr>
            <p:grpSpPr>
              <a:xfrm>
                <a:off x="1712818" y="4050814"/>
                <a:ext cx="7240834" cy="1328581"/>
                <a:chOff x="1688298" y="4950332"/>
                <a:chExt cx="7240834" cy="1328581"/>
              </a:xfrm>
            </p:grpSpPr>
            <p:sp>
              <p:nvSpPr>
                <p:cNvPr id="24" name="Полилиния 23"/>
                <p:cNvSpPr/>
                <p:nvPr/>
              </p:nvSpPr>
              <p:spPr>
                <a:xfrm>
                  <a:off x="1692211" y="4950332"/>
                  <a:ext cx="7200000" cy="1275072"/>
                </a:xfrm>
                <a:custGeom>
                  <a:avLst/>
                  <a:gdLst>
                    <a:gd name="connsiteX0" fmla="*/ 0 w 6096000"/>
                    <a:gd name="connsiteY0" fmla="*/ 0 h 1004093"/>
                    <a:gd name="connsiteX1" fmla="*/ 6096000 w 6096000"/>
                    <a:gd name="connsiteY1" fmla="*/ 0 h 1004093"/>
                    <a:gd name="connsiteX2" fmla="*/ 6096000 w 6096000"/>
                    <a:gd name="connsiteY2" fmla="*/ 1004093 h 1004093"/>
                    <a:gd name="connsiteX3" fmla="*/ 0 w 6096000"/>
                    <a:gd name="connsiteY3" fmla="*/ 1004093 h 1004093"/>
                    <a:gd name="connsiteX4" fmla="*/ 0 w 6096000"/>
                    <a:gd name="connsiteY4" fmla="*/ 0 h 1004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96000" h="1004093">
                      <a:moveTo>
                        <a:pt x="0" y="0"/>
                      </a:moveTo>
                      <a:lnTo>
                        <a:pt x="6096000" y="0"/>
                      </a:lnTo>
                      <a:lnTo>
                        <a:pt x="6096000" y="1004093"/>
                      </a:lnTo>
                      <a:lnTo>
                        <a:pt x="0" y="10040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4B3FF"/>
                </a:solidFill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3">
                  <a:schemeClr val="accent2">
                    <a:hueOff val="0"/>
                    <a:satOff val="0"/>
                    <a:lumOff val="0"/>
                    <a:alphaOff val="0"/>
                  </a:schemeClr>
                </a:fillRef>
                <a:effectRef idx="3">
                  <a:schemeClr val="accent2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5128" tIns="135128" rIns="135128" bIns="597011" numCol="1" spcCol="1270" anchor="ctr" anchorCtr="0">
                  <a:noAutofit/>
                </a:bodyPr>
                <a:lstStyle/>
                <a:p>
                  <a:pPr lvl="0" algn="ctr" defTabSz="8445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ru-RU" sz="1900" kern="120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25" name="Полилиния 24"/>
                <p:cNvSpPr/>
                <p:nvPr/>
              </p:nvSpPr>
              <p:spPr>
                <a:xfrm>
                  <a:off x="1688298" y="5529371"/>
                  <a:ext cx="1440000" cy="696033"/>
                </a:xfrm>
                <a:custGeom>
                  <a:avLst/>
                  <a:gdLst>
                    <a:gd name="connsiteX0" fmla="*/ 0 w 3047999"/>
                    <a:gd name="connsiteY0" fmla="*/ 0 h 461883"/>
                    <a:gd name="connsiteX1" fmla="*/ 3047999 w 3047999"/>
                    <a:gd name="connsiteY1" fmla="*/ 0 h 461883"/>
                    <a:gd name="connsiteX2" fmla="*/ 3047999 w 3047999"/>
                    <a:gd name="connsiteY2" fmla="*/ 461883 h 461883"/>
                    <a:gd name="connsiteX3" fmla="*/ 0 w 3047999"/>
                    <a:gd name="connsiteY3" fmla="*/ 461883 h 461883"/>
                    <a:gd name="connsiteX4" fmla="*/ 0 w 3047999"/>
                    <a:gd name="connsiteY4" fmla="*/ 0 h 46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883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883"/>
                      </a:lnTo>
                      <a:lnTo>
                        <a:pt x="0" y="46188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9136" tIns="35560" rIns="199136" bIns="35560" numCol="1" spcCol="1270" anchor="ctr" anchorCtr="0">
                  <a:noAutofit/>
                </a:bodyPr>
                <a:lstStyle/>
                <a:p>
                  <a:pPr lvl="0" algn="ctr" defTabSz="1244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ru-RU" sz="2800" kern="1200"/>
                </a:p>
              </p:txBody>
            </p:sp>
            <p:sp>
              <p:nvSpPr>
                <p:cNvPr id="26" name="Полилиния 25"/>
                <p:cNvSpPr/>
                <p:nvPr/>
              </p:nvSpPr>
              <p:spPr>
                <a:xfrm>
                  <a:off x="3138689" y="5529370"/>
                  <a:ext cx="1440000" cy="696033"/>
                </a:xfrm>
                <a:custGeom>
                  <a:avLst/>
                  <a:gdLst>
                    <a:gd name="connsiteX0" fmla="*/ 0 w 3047999"/>
                    <a:gd name="connsiteY0" fmla="*/ 0 h 461883"/>
                    <a:gd name="connsiteX1" fmla="*/ 3047999 w 3047999"/>
                    <a:gd name="connsiteY1" fmla="*/ 0 h 461883"/>
                    <a:gd name="connsiteX2" fmla="*/ 3047999 w 3047999"/>
                    <a:gd name="connsiteY2" fmla="*/ 461883 h 461883"/>
                    <a:gd name="connsiteX3" fmla="*/ 0 w 3047999"/>
                    <a:gd name="connsiteY3" fmla="*/ 461883 h 461883"/>
                    <a:gd name="connsiteX4" fmla="*/ 0 w 3047999"/>
                    <a:gd name="connsiteY4" fmla="*/ 0 h 46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883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883"/>
                      </a:lnTo>
                      <a:lnTo>
                        <a:pt x="0" y="46188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9136" tIns="35560" rIns="199136" bIns="35560" numCol="1" spcCol="1270" anchor="ctr" anchorCtr="0">
                  <a:noAutofit/>
                </a:bodyPr>
                <a:lstStyle/>
                <a:p>
                  <a:pPr lvl="0" algn="ctr" defTabSz="1244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ru-RU" sz="2800" kern="1200" dirty="0"/>
                </a:p>
              </p:txBody>
            </p:sp>
            <p:sp>
              <p:nvSpPr>
                <p:cNvPr id="27" name="Полилиния 26"/>
                <p:cNvSpPr/>
                <p:nvPr/>
              </p:nvSpPr>
              <p:spPr>
                <a:xfrm>
                  <a:off x="4582601" y="5529370"/>
                  <a:ext cx="1296518" cy="696033"/>
                </a:xfrm>
                <a:custGeom>
                  <a:avLst/>
                  <a:gdLst>
                    <a:gd name="connsiteX0" fmla="*/ 0 w 3047999"/>
                    <a:gd name="connsiteY0" fmla="*/ 0 h 461883"/>
                    <a:gd name="connsiteX1" fmla="*/ 3047999 w 3047999"/>
                    <a:gd name="connsiteY1" fmla="*/ 0 h 461883"/>
                    <a:gd name="connsiteX2" fmla="*/ 3047999 w 3047999"/>
                    <a:gd name="connsiteY2" fmla="*/ 461883 h 461883"/>
                    <a:gd name="connsiteX3" fmla="*/ 0 w 3047999"/>
                    <a:gd name="connsiteY3" fmla="*/ 461883 h 461883"/>
                    <a:gd name="connsiteX4" fmla="*/ 0 w 3047999"/>
                    <a:gd name="connsiteY4" fmla="*/ 0 h 46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883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883"/>
                      </a:lnTo>
                      <a:lnTo>
                        <a:pt x="0" y="46188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9E4CA">
                    <a:alpha val="90000"/>
                  </a:srgbClr>
                </a:solidFill>
              </p:spPr>
              <p:style>
                <a:ln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9136" tIns="35560" rIns="199136" bIns="35560" numCol="1" spcCol="1270" anchor="ctr" anchorCtr="0">
                  <a:noAutofit/>
                </a:bodyPr>
                <a:lstStyle/>
                <a:p>
                  <a:pPr lvl="0" algn="ctr" defTabSz="1244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ru-RU" sz="2800" kern="1200"/>
                </a:p>
              </p:txBody>
            </p:sp>
            <p:sp>
              <p:nvSpPr>
                <p:cNvPr id="28" name="Полилиния 27"/>
                <p:cNvSpPr/>
                <p:nvPr/>
              </p:nvSpPr>
              <p:spPr>
                <a:xfrm>
                  <a:off x="5879119" y="5529369"/>
                  <a:ext cx="1597785" cy="696033"/>
                </a:xfrm>
                <a:custGeom>
                  <a:avLst/>
                  <a:gdLst>
                    <a:gd name="connsiteX0" fmla="*/ 0 w 3047999"/>
                    <a:gd name="connsiteY0" fmla="*/ 0 h 461883"/>
                    <a:gd name="connsiteX1" fmla="*/ 3047999 w 3047999"/>
                    <a:gd name="connsiteY1" fmla="*/ 0 h 461883"/>
                    <a:gd name="connsiteX2" fmla="*/ 3047999 w 3047999"/>
                    <a:gd name="connsiteY2" fmla="*/ 461883 h 461883"/>
                    <a:gd name="connsiteX3" fmla="*/ 0 w 3047999"/>
                    <a:gd name="connsiteY3" fmla="*/ 461883 h 461883"/>
                    <a:gd name="connsiteX4" fmla="*/ 0 w 3047999"/>
                    <a:gd name="connsiteY4" fmla="*/ 0 h 46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883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883"/>
                      </a:lnTo>
                      <a:lnTo>
                        <a:pt x="0" y="46188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3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9136" tIns="35560" rIns="199136" bIns="35560" numCol="1" spcCol="1270" anchor="ctr" anchorCtr="0">
                  <a:noAutofit/>
                </a:bodyPr>
                <a:lstStyle/>
                <a:p>
                  <a:pPr lvl="0" algn="ctr" defTabSz="1244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ru-RU" sz="2800" kern="1200" dirty="0"/>
                </a:p>
              </p:txBody>
            </p:sp>
            <p:sp>
              <p:nvSpPr>
                <p:cNvPr id="29" name="Полилиния 28"/>
                <p:cNvSpPr/>
                <p:nvPr/>
              </p:nvSpPr>
              <p:spPr>
                <a:xfrm>
                  <a:off x="7460034" y="5529368"/>
                  <a:ext cx="1440000" cy="696033"/>
                </a:xfrm>
                <a:custGeom>
                  <a:avLst/>
                  <a:gdLst>
                    <a:gd name="connsiteX0" fmla="*/ 0 w 3047999"/>
                    <a:gd name="connsiteY0" fmla="*/ 0 h 461883"/>
                    <a:gd name="connsiteX1" fmla="*/ 3047999 w 3047999"/>
                    <a:gd name="connsiteY1" fmla="*/ 0 h 461883"/>
                    <a:gd name="connsiteX2" fmla="*/ 3047999 w 3047999"/>
                    <a:gd name="connsiteY2" fmla="*/ 461883 h 461883"/>
                    <a:gd name="connsiteX3" fmla="*/ 0 w 3047999"/>
                    <a:gd name="connsiteY3" fmla="*/ 461883 h 461883"/>
                    <a:gd name="connsiteX4" fmla="*/ 0 w 3047999"/>
                    <a:gd name="connsiteY4" fmla="*/ 0 h 461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47999" h="461883">
                      <a:moveTo>
                        <a:pt x="0" y="0"/>
                      </a:moveTo>
                      <a:lnTo>
                        <a:pt x="3047999" y="0"/>
                      </a:lnTo>
                      <a:lnTo>
                        <a:pt x="3047999" y="461883"/>
                      </a:lnTo>
                      <a:lnTo>
                        <a:pt x="0" y="46188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fillRef>
                <a:effectRef idx="2">
                  <a:schemeClr val="accent2">
                    <a:tint val="40000"/>
                    <a:alpha val="9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dk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99136" tIns="35560" rIns="199136" bIns="35560" numCol="1" spcCol="1270" anchor="ctr" anchorCtr="0">
                  <a:noAutofit/>
                </a:bodyPr>
                <a:lstStyle/>
                <a:p>
                  <a:pPr lvl="0" algn="ctr" defTabSz="1244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ru-RU" sz="2800" kern="1200"/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1693896" y="5053019"/>
                  <a:ext cx="71709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ru-RU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ФОРМЫ ОРГАНИЗАЦИИ МУЗЫКАЛЬНОЙ ДЕЯТЕЛЬНОСТИ</a:t>
                  </a:r>
                  <a:endParaRPr lang="ru-RU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1706340" y="5615774"/>
                  <a:ext cx="1596613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4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Игры- импровизации</a:t>
                  </a:r>
                  <a:endParaRPr lang="ru-RU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3114786" y="5600279"/>
                  <a:ext cx="149819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4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Театрализован-</a:t>
                  </a:r>
                  <a:r>
                    <a:rPr lang="ru-RU" sz="1400" b="1" dirty="0" err="1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ные</a:t>
                  </a:r>
                  <a:r>
                    <a:rPr lang="ru-RU" sz="14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 игры</a:t>
                  </a:r>
                  <a:endParaRPr lang="ru-RU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4558698" y="5615774"/>
                  <a:ext cx="149819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4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Игры- путешествия</a:t>
                  </a:r>
                  <a:endParaRPr lang="ru-RU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5834434" y="5540249"/>
                  <a:ext cx="1782831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4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Проектная, исследовательская деятельность</a:t>
                  </a:r>
                  <a:endParaRPr lang="ru-RU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7430935" y="5540246"/>
                  <a:ext cx="1498197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1400" b="1" dirty="0" smtClean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Garamond" panose="02020404030301010803" pitchFamily="18" charset="0"/>
                    </a:rPr>
                    <a:t>Музыкальные фестивали, концерты</a:t>
                  </a:r>
                  <a:endParaRPr lang="ru-RU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</a:endParaRPr>
                </a:p>
              </p:txBody>
            </p:sp>
          </p:grpSp>
        </p:grpSp>
      </p:grpSp>
      <p:sp>
        <p:nvSpPr>
          <p:cNvPr id="52" name="Прямоугольник 51"/>
          <p:cNvSpPr/>
          <p:nvPr/>
        </p:nvSpPr>
        <p:spPr>
          <a:xfrm>
            <a:off x="2529166" y="378129"/>
            <a:ext cx="52790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00B0F0"/>
                </a:solidFill>
                <a:latin typeface="Garamond" panose="02020404030301010803" pitchFamily="18" charset="0"/>
                <a:cs typeface="Gautami" panose="020B0502040204020203" pitchFamily="34" charset="0"/>
              </a:rPr>
              <a:t>МУЗЫКАЛЬНОЕ РАЗВИТИЕ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09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15412" y="107926"/>
            <a:ext cx="7297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ТЕХНОЛОГИЯ «ВОЛШЕБНЫЙ МИР ТЕАТРА»</a:t>
            </a:r>
          </a:p>
          <a:p>
            <a:pPr algn="just"/>
            <a:r>
              <a:rPr lang="ru-RU" altLang="ru-RU" b="1" dirty="0">
                <a:solidFill>
                  <a:srgbClr val="00829A"/>
                </a:solidFill>
                <a:latin typeface="Garamond" panose="02020404030301010803" pitchFamily="18" charset="0"/>
              </a:rPr>
              <a:t>Цель</a:t>
            </a:r>
            <a:r>
              <a:rPr lang="ru-RU" altLang="ru-RU" b="1" dirty="0">
                <a:latin typeface="Garamond" panose="02020404030301010803" pitchFamily="18" charset="0"/>
              </a:rPr>
              <a:t> </a:t>
            </a:r>
            <a:r>
              <a:rPr lang="ru-RU" altLang="ru-RU" dirty="0">
                <a:latin typeface="Garamond" panose="02020404030301010803" pitchFamily="18" charset="0"/>
              </a:rPr>
              <a:t>- развитие сценического творчества детей старшего дошкольного возраста средствами театрализованных игр и игр-представлений</a:t>
            </a:r>
            <a:r>
              <a:rPr lang="ru-RU" altLang="ru-RU" dirty="0" smtClean="0">
                <a:latin typeface="Garamond" panose="02020404030301010803" pitchFamily="18" charset="0"/>
              </a:rPr>
              <a:t>.</a:t>
            </a:r>
            <a:endParaRPr lang="ru-RU" altLang="ru-RU" dirty="0">
              <a:latin typeface="Garamond" panose="020204040303010108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026" y="1031256"/>
            <a:ext cx="3442624" cy="23660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126" y="1031256"/>
            <a:ext cx="3340267" cy="516539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026" y="3534813"/>
            <a:ext cx="3442624" cy="266184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731026" y="6291243"/>
            <a:ext cx="6904367" cy="470831"/>
          </a:xfrm>
          <a:prstGeom prst="rect">
            <a:avLst/>
          </a:prstGeom>
          <a:solidFill>
            <a:srgbClr val="00ACD0"/>
          </a:solidFill>
          <a:ln>
            <a:solidFill>
              <a:srgbClr val="00AC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473220" y="6234270"/>
            <a:ext cx="3555782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n w="66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ТЕАТРАЛИЗОВАННАЯ ИГРА</a:t>
            </a:r>
          </a:p>
          <a:p>
            <a:pPr algn="ctr"/>
            <a:r>
              <a:rPr lang="ru-RU" sz="1600" b="1" dirty="0" smtClean="0">
                <a:ln w="66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«ПУТЕШЕСТВИЕ ПО СКАЗКАМ»</a:t>
            </a:r>
            <a:endParaRPr lang="ru-RU" sz="1600" b="1" dirty="0">
              <a:ln w="660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  <a:cs typeface="Gautam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988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9922" y="6338935"/>
            <a:ext cx="6957848" cy="470831"/>
          </a:xfrm>
          <a:prstGeom prst="rect">
            <a:avLst/>
          </a:prstGeom>
          <a:solidFill>
            <a:srgbClr val="00ACD0"/>
          </a:solidFill>
          <a:ln>
            <a:solidFill>
              <a:srgbClr val="0082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1759922" y="1671144"/>
            <a:ext cx="6957848" cy="4628767"/>
            <a:chOff x="246993" y="115614"/>
            <a:chExt cx="8781393" cy="5858477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46993" y="115614"/>
              <a:ext cx="4779396" cy="2814933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2734" y="115614"/>
              <a:ext cx="3905652" cy="5858477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46993" y="2986520"/>
              <a:ext cx="4779396" cy="2984938"/>
            </a:xfrm>
            <a:prstGeom prst="rect">
              <a:avLst/>
            </a:prstGeom>
          </p:spPr>
        </p:pic>
      </p:grpSp>
      <p:sp>
        <p:nvSpPr>
          <p:cNvPr id="12" name="Прямоугольник 11"/>
          <p:cNvSpPr/>
          <p:nvPr/>
        </p:nvSpPr>
        <p:spPr>
          <a:xfrm>
            <a:off x="1691045" y="212810"/>
            <a:ext cx="70956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n w="6600">
                  <a:solidFill>
                    <a:srgbClr val="006F9D"/>
                  </a:solidFill>
                  <a:prstDash val="solid"/>
                </a:ln>
                <a:solidFill>
                  <a:srgbClr val="23D8F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ТЕХНОЛОГИЯ РИТМОДЕКЛАМАЦИЯ</a:t>
            </a:r>
            <a:r>
              <a:rPr lang="ru-RU" dirty="0">
                <a:solidFill>
                  <a:srgbClr val="111111"/>
                </a:solidFill>
                <a:latin typeface="Garamond" panose="02020404030301010803" pitchFamily="18" charset="0"/>
              </a:rPr>
              <a:t>– синтез музыки и поэзии, где текст не поется, а утрированно произносится с выразительной интонацией, с соблюдением всех музыкальных длительностей, пауз, что развивает интонационное мышление, а музыкальный слух взаимодействует с речевым.</a:t>
            </a:r>
          </a:p>
          <a:p>
            <a:pPr algn="just"/>
            <a:endParaRPr lang="en-US" b="1" dirty="0" smtClean="0">
              <a:ln w="6600">
                <a:solidFill>
                  <a:srgbClr val="006F9D"/>
                </a:solidFill>
                <a:prstDash val="solid"/>
              </a:ln>
              <a:solidFill>
                <a:srgbClr val="23D8F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  <a:cs typeface="Gautami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80907" y="6320517"/>
            <a:ext cx="53158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n w="66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МУЗЫКАЛЬНАЯ СКАЗКА </a:t>
            </a:r>
          </a:p>
          <a:p>
            <a:pPr algn="ctr"/>
            <a:r>
              <a:rPr lang="ru-RU" sz="1400" b="1" dirty="0" smtClean="0">
                <a:ln w="66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  <a:cs typeface="Gautami" panose="020B0502040204020203" pitchFamily="34" charset="0"/>
              </a:rPr>
              <a:t>«НЕОБЫЧНАЯ ИСТОРИЯ В СТРАНЕ ВЕСЕЛЫХ КРАСОК»</a:t>
            </a:r>
            <a:endParaRPr lang="ru-RU" sz="1400" b="1" dirty="0">
              <a:ln w="660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  <a:cs typeface="Gautam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68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11599</TotalTime>
  <Words>675</Words>
  <Application>Microsoft Office PowerPoint</Application>
  <PresentationFormat>Экран (4:3)</PresentationFormat>
  <Paragraphs>109</Paragraphs>
  <Slides>18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Garamond</vt:lpstr>
      <vt:lpstr>Gautami</vt:lpstr>
      <vt:lpstr>Office Theme</vt:lpstr>
      <vt:lpstr>Современные игровые технологии как эффективный метод развития музыкальных способностей 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olya.martackova@yandex.ru</cp:lastModifiedBy>
  <cp:revision>198</cp:revision>
  <dcterms:created xsi:type="dcterms:W3CDTF">2018-09-04T12:10:47Z</dcterms:created>
  <dcterms:modified xsi:type="dcterms:W3CDTF">2022-12-08T15:46:31Z</dcterms:modified>
</cp:coreProperties>
</file>