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5" r:id="rId2"/>
    <p:sldId id="256" r:id="rId3"/>
    <p:sldId id="290" r:id="rId4"/>
    <p:sldId id="271" r:id="rId5"/>
    <p:sldId id="291" r:id="rId6"/>
    <p:sldId id="292" r:id="rId7"/>
    <p:sldId id="293" r:id="rId8"/>
    <p:sldId id="294" r:id="rId9"/>
    <p:sldId id="258" r:id="rId10"/>
    <p:sldId id="280" r:id="rId11"/>
    <p:sldId id="286" r:id="rId12"/>
    <p:sldId id="295" r:id="rId13"/>
    <p:sldId id="287" r:id="rId14"/>
    <p:sldId id="289" r:id="rId15"/>
    <p:sldId id="260" r:id="rId16"/>
    <p:sldId id="296" r:id="rId17"/>
    <p:sldId id="259" r:id="rId18"/>
    <p:sldId id="257" r:id="rId19"/>
    <p:sldId id="262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  <a:srgbClr val="FF99CC"/>
    <a:srgbClr val="FFFF00"/>
    <a:srgbClr val="FF0066"/>
    <a:srgbClr val="800080"/>
    <a:srgbClr val="FF6600"/>
    <a:srgbClr val="FFFFFF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320" autoAdjust="0"/>
  </p:normalViewPr>
  <p:slideViewPr>
    <p:cSldViewPr>
      <p:cViewPr>
        <p:scale>
          <a:sx n="75" d="100"/>
          <a:sy n="75" d="100"/>
        </p:scale>
        <p:origin x="-3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47D8FA6-231D-4CA8-B987-4B8E00C7F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2737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D52DD-2E8E-4E58-A652-79C5BB10A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4FC39-6A8B-4290-A0FC-003E808238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9A306-603F-4742-9A09-880129882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A5361-DBC9-42C4-BA6D-C5285B82E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02A7D-DA3F-4B6B-9D49-D0E8BC22F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D8EE3-7FA8-446C-99EE-3F01436A9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F042F-B74E-43B9-81B9-2698CC1EF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1654E-D4D1-432F-AE3B-011F7965B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AEDC4-3CAC-4B37-B067-8588DD190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E18FF-904E-4D8A-8E18-79DCA061D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FA5BF-C172-4AAD-9856-97554A7E7E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0ECE3-3D20-4EC9-8294-F8D17E445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00F6A09-E977-4FF7-8CC7-FDBE413777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1.wmf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90;&#1086;&#1087;\Desktop\&#1044;&#1077;&#1085;&#1100;%20&#1052;&#1072;&#1090;&#1077;&#1088;&#1080;\&#1048;%20&#1074;&#1089;&#1077;%20&#1086;%20&#1090;&#1086;&#1081;%20&#1074;&#1077;&#1089;&#1085;&#1077;%20-%20&#1084;&#1080;&#1085;&#1091;&#1089;.mp3" TargetMode="External"/><Relationship Id="rId6" Type="http://schemas.openxmlformats.org/officeDocument/2006/relationships/image" Target="../media/image37.jpeg"/><Relationship Id="rId11" Type="http://schemas.openxmlformats.org/officeDocument/2006/relationships/image" Target="../media/image40.png"/><Relationship Id="rId5" Type="http://schemas.openxmlformats.org/officeDocument/2006/relationships/image" Target="../media/image36.jpeg"/><Relationship Id="rId10" Type="http://schemas.openxmlformats.org/officeDocument/2006/relationships/image" Target="../media/image2.gif"/><Relationship Id="rId4" Type="http://schemas.openxmlformats.org/officeDocument/2006/relationships/image" Target="../media/image35.jpeg"/><Relationship Id="rId9" Type="http://schemas.openxmlformats.org/officeDocument/2006/relationships/image" Target="../media/image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90;&#1086;&#1087;\Desktop\&#1044;&#1077;&#1085;&#1100;%20&#1052;&#1072;&#1090;&#1077;&#1088;&#1080;\&#1048;&#1075;&#1086;&#1088;&#1100;%20&#1050;&#1088;&#1091;&#1090;&#1086;&#1081;%20-%20&#1052;&#1086;&#1083;&#1080;&#1090;&#1074;&#1072;.mp3" TargetMode="External"/><Relationship Id="rId6" Type="http://schemas.openxmlformats.org/officeDocument/2006/relationships/image" Target="../media/image42.png"/><Relationship Id="rId5" Type="http://schemas.openxmlformats.org/officeDocument/2006/relationships/image" Target="../media/image2.gif"/><Relationship Id="rId4" Type="http://schemas.openxmlformats.org/officeDocument/2006/relationships/image" Target="../media/image1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90;&#1086;&#1087;\Desktop\&#1044;&#1077;&#1085;&#1100;%20&#1052;&#1072;&#1090;&#1077;&#1088;&#1080;\&#1048;&#1075;&#1086;&#1088;&#1100;%20&#1050;&#1088;&#1091;&#1090;&#1086;&#1081;%20-%20&#1052;&#1086;&#1083;&#1080;&#1090;&#1074;&#1072;.mp3" TargetMode="External"/><Relationship Id="rId6" Type="http://schemas.openxmlformats.org/officeDocument/2006/relationships/image" Target="../media/image3.wmf"/><Relationship Id="rId5" Type="http://schemas.openxmlformats.org/officeDocument/2006/relationships/image" Target="../media/image2.gif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3.wmf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image" Target="../media/image3.wmf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wmf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9.jpeg"/><Relationship Id="rId7" Type="http://schemas.openxmlformats.org/officeDocument/2006/relationships/image" Target="../media/image2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wmf"/><Relationship Id="rId5" Type="http://schemas.openxmlformats.org/officeDocument/2006/relationships/image" Target="../media/image21.jpeg"/><Relationship Id="rId10" Type="http://schemas.openxmlformats.org/officeDocument/2006/relationships/image" Target="../media/image1.wmf"/><Relationship Id="rId4" Type="http://schemas.openxmlformats.org/officeDocument/2006/relationships/image" Target="../media/image20.jpe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gi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053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67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-2586037" y="3119437"/>
            <a:ext cx="57912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0"/>
            <a:ext cx="48768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681663" y="3005137"/>
            <a:ext cx="5867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6238875"/>
            <a:ext cx="5105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81000" y="1905000"/>
            <a:ext cx="77724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День Матери</a:t>
            </a:r>
          </a:p>
        </p:txBody>
      </p:sp>
      <p:pic>
        <p:nvPicPr>
          <p:cNvPr id="2059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3810000"/>
            <a:ext cx="1600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5105400"/>
            <a:ext cx="14541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7244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135100">
            <a:off x="6354762" y="3878263"/>
            <a:ext cx="3167063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5257800"/>
            <a:ext cx="99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75681">
            <a:off x="3332163" y="5724525"/>
            <a:ext cx="3757612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200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51054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19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2813" y="4419600"/>
            <a:ext cx="12604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8" name="Picture 2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" y="4114800"/>
            <a:ext cx="1714500" cy="228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9" name="Picture 3" descr="D:\коллекция картинок\АНИМАШКИ\Цветы\flowers3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4991100"/>
            <a:ext cx="10668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0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38875"/>
            <a:ext cx="40386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3315" name="Picture 3" descr="81131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607" b="9085"/>
          <a:stretch>
            <a:fillRect/>
          </a:stretch>
        </p:blipFill>
        <p:spPr>
          <a:xfrm>
            <a:off x="971600" y="188285"/>
            <a:ext cx="7560840" cy="51457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6" name="Picture 5" descr="J01878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430" y="116632"/>
            <a:ext cx="1892559" cy="152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10"/>
          <p:cNvSpPr>
            <a:spLocks noGrp="1" noChangeArrowheads="1"/>
          </p:cNvSpPr>
          <p:nvPr>
            <p:ph type="title"/>
          </p:nvPr>
        </p:nvSpPr>
        <p:spPr>
          <a:xfrm>
            <a:off x="89756" y="5517232"/>
            <a:ext cx="8881672" cy="948804"/>
          </a:xfrm>
        </p:spPr>
        <p:txBody>
          <a:bodyPr/>
          <a:lstStyle/>
          <a:p>
            <a:pPr eaLnBrk="1" hangingPunct="1"/>
            <a:r>
              <a:rPr lang="ru-RU" sz="4000" b="1" i="1" dirty="0" smtClean="0"/>
              <a:t> </a:t>
            </a:r>
            <a:r>
              <a:rPr lang="ru-RU" sz="2800" b="1" dirty="0" smtClean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Каждую секунду в мире рождается три человека, и они тоже вскоре смогут произнести слово </a:t>
            </a:r>
            <a:r>
              <a:rPr lang="ru-RU" sz="28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“мама”. </a:t>
            </a:r>
          </a:p>
        </p:txBody>
      </p:sp>
      <p:pic>
        <p:nvPicPr>
          <p:cNvPr id="13318" name="Picture 11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5400000">
            <a:off x="-2626519" y="2806651"/>
            <a:ext cx="6122988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4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2456198">
            <a:off x="6559668" y="4453899"/>
            <a:ext cx="28956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J01994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5159375"/>
            <a:ext cx="2228850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4" descr="xn-b1ab7abkm4ew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924944"/>
            <a:ext cx="7645474" cy="374441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«</a:t>
            </a:r>
            <a:r>
              <a:rPr lang="ru-RU" sz="4000" b="1" i="1" dirty="0" smtClean="0">
                <a:solidFill>
                  <a:srgbClr val="FFFF00"/>
                </a:solidFill>
              </a:rPr>
              <a:t>Без солнца не цветут цветы, без любви нет счастья, без женщины нет любви, без матери нет ни поэта, ни героя»     </a:t>
            </a:r>
            <a:br>
              <a:rPr lang="ru-RU" sz="4000" b="1" i="1" dirty="0" smtClean="0">
                <a:solidFill>
                  <a:srgbClr val="FFFF00"/>
                </a:solidFill>
              </a:rPr>
            </a:br>
            <a:r>
              <a:rPr lang="ru-RU" sz="4000" b="1" i="1" dirty="0" smtClean="0">
                <a:solidFill>
                  <a:srgbClr val="FFFF00"/>
                </a:solidFill>
              </a:rPr>
              <a:t>  </a:t>
            </a:r>
            <a:r>
              <a:rPr lang="ru-RU" sz="2800" b="1" i="1" dirty="0" smtClean="0">
                <a:solidFill>
                  <a:srgbClr val="FFFF00"/>
                </a:solidFill>
              </a:rPr>
              <a:t>М.Горький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5125" name="Picture 6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343525" y="3057525"/>
            <a:ext cx="68580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7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277956">
            <a:off x="0" y="533400"/>
            <a:ext cx="21494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8" descr="f84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2286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b="1" dirty="0" smtClean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b="1" dirty="0" smtClean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b="1" dirty="0" smtClean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b="1" dirty="0" smtClean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b="1" dirty="0" smtClean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b="1" dirty="0" smtClean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endParaRPr lang="ru-RU" b="1" dirty="0" smtClean="0">
              <a:solidFill>
                <a:srgbClr val="7030A0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            </a:t>
            </a:r>
            <a:r>
              <a:rPr lang="ru-RU" b="1" i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Сергей Есенин</a:t>
            </a:r>
            <a:endParaRPr lang="ru-RU" i="1" dirty="0"/>
          </a:p>
        </p:txBody>
      </p:sp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843808" y="620688"/>
            <a:ext cx="630019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ndantino script" pitchFamily="2" charset="0"/>
                <a:ea typeface="Calibri" pitchFamily="34" charset="0"/>
                <a:cs typeface="Times New Roman" pitchFamily="18" charset="0"/>
              </a:rPr>
              <a:t>Ты жива ещё, моя старушка?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ndantino scrip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ndantino script" pitchFamily="2" charset="0"/>
                <a:ea typeface="Calibri" pitchFamily="34" charset="0"/>
                <a:cs typeface="Times New Roman" pitchFamily="18" charset="0"/>
              </a:rPr>
              <a:t>Жив и я. Привет тебе привет!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ndantino scrip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ndantino script" pitchFamily="2" charset="0"/>
                <a:ea typeface="Calibri" pitchFamily="34" charset="0"/>
                <a:cs typeface="Times New Roman" pitchFamily="18" charset="0"/>
              </a:rPr>
              <a:t>Пусть струится над твоей избушкой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ndantino scrip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ndantino script" pitchFamily="2" charset="0"/>
                <a:ea typeface="Calibri" pitchFamily="34" charset="0"/>
                <a:cs typeface="Times New Roman" pitchFamily="18" charset="0"/>
              </a:rPr>
              <a:t>Тот вечерний несказанный свет.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ndantino scrip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ndantino script" pitchFamily="2" charset="0"/>
                <a:ea typeface="Calibri" pitchFamily="34" charset="0"/>
                <a:cs typeface="Times New Roman" pitchFamily="18" charset="0"/>
              </a:rPr>
              <a:t>Пишут мне, что ты, тая тревогу,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ndantino scrip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ndantino script" pitchFamily="2" charset="0"/>
                <a:ea typeface="Calibri" pitchFamily="34" charset="0"/>
                <a:cs typeface="Times New Roman" pitchFamily="18" charset="0"/>
              </a:rPr>
              <a:t>Загрустила шибко обо мне,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ndantino scrip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ndantino script" pitchFamily="2" charset="0"/>
                <a:ea typeface="Calibri" pitchFamily="34" charset="0"/>
                <a:cs typeface="Times New Roman" pitchFamily="18" charset="0"/>
              </a:rPr>
              <a:t>Что ты часто ходишь на дорогу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ndantino script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ndantino script" pitchFamily="2" charset="0"/>
                <a:ea typeface="Calibri" pitchFamily="34" charset="0"/>
                <a:cs typeface="Times New Roman" pitchFamily="18" charset="0"/>
              </a:rPr>
              <a:t>В старомодном ветхом шушуне.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ndantino script" pitchFamily="2" charset="0"/>
              <a:cs typeface="Arial" pitchFamily="34" charset="0"/>
            </a:endParaRPr>
          </a:p>
        </p:txBody>
      </p:sp>
      <p:sp>
        <p:nvSpPr>
          <p:cNvPr id="34821" name="AutoShape 5" descr="http://www.mega-stars.ru/img/writers/album_pictures/esenin_sergej_aleksandrovich/internet/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3" name="AutoShape 7" descr="http://www.mega-stars.ru/img/writers/album_pictures/esenin_sergej_aleksandrovich/internet/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5" name="Picture 9" descr="http://www.mega-stars.ru/img/writers/album_pictures/esenin_sergej_aleksandrovich/internet/5.jpg"/>
          <p:cNvPicPr>
            <a:picLocks noChangeAspect="1" noChangeArrowheads="1"/>
          </p:cNvPicPr>
          <p:nvPr/>
        </p:nvPicPr>
        <p:blipFill>
          <a:blip r:embed="rId5" cstate="print"/>
          <a:srcRect l="16289" r="16320"/>
          <a:stretch>
            <a:fillRect/>
          </a:stretch>
        </p:blipFill>
        <p:spPr bwMode="auto">
          <a:xfrm>
            <a:off x="251520" y="404664"/>
            <a:ext cx="2520280" cy="3739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35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35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9144000" cy="1323975"/>
          </a:xfrm>
        </p:spPr>
        <p:txBody>
          <a:bodyPr/>
          <a:lstStyle/>
          <a:p>
            <a:pPr algn="l" eaLnBrk="1" hangingPunct="1"/>
            <a:r>
              <a:rPr lang="ru-RU" sz="2400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           А. Дейнека «Мать»                  К.Петров-Водкин «Мать и дитя»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12752"/>
            <a:ext cx="3888432" cy="33350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1620168"/>
            <a:ext cx="3862509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304800"/>
            <a:ext cx="8096572" cy="1323975"/>
          </a:xfrm>
        </p:spPr>
        <p:txBody>
          <a:bodyPr/>
          <a:lstStyle/>
          <a:p>
            <a:pPr algn="l" eaLnBrk="1" hangingPunct="1"/>
            <a:r>
              <a:rPr lang="ru-RU" sz="2000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О. Кипренский «Мать и ребенок»                      В. </a:t>
            </a:r>
            <a:r>
              <a:rPr lang="ru-RU" sz="2000" b="1" dirty="0" err="1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Волегов</a:t>
            </a:r>
            <a:r>
              <a:rPr lang="ru-RU" sz="2000" b="1" dirty="0" smtClean="0">
                <a:solidFill>
                  <a:srgbClr val="7030A0"/>
                </a:solidFill>
                <a:latin typeface="Cambria Math" pitchFamily="18" charset="0"/>
                <a:ea typeface="Cambria Math" pitchFamily="18" charset="0"/>
              </a:rPr>
              <a:t> «Мать»</a:t>
            </a:r>
          </a:p>
        </p:txBody>
      </p:sp>
      <p:pic>
        <p:nvPicPr>
          <p:cNvPr id="2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4236"/>
            <a:ext cx="3633788" cy="30956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01857" y="1628800"/>
            <a:ext cx="4002591" cy="3096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mama_ru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6350"/>
            <a:ext cx="9144000" cy="6864350"/>
          </a:xfrm>
        </p:spPr>
      </p:pic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384"/>
            <a:ext cx="8532440" cy="3168352"/>
          </a:xfrm>
        </p:spPr>
        <p:txBody>
          <a:bodyPr/>
          <a:lstStyle/>
          <a:p>
            <a:pPr algn="l" eaLnBrk="1" hangingPunct="1"/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</a:rPr>
              <a:t>Есть такие понятия: </a:t>
            </a:r>
            <a:r>
              <a:rPr lang="ru-RU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мудрость матери, мужество матери. </a:t>
            </a:r>
            <a:r>
              <a:rPr lang="ru-RU" b="1" dirty="0" smtClean="0">
                <a:solidFill>
                  <a:srgbClr val="0033CC"/>
                </a:solidFill>
                <a:latin typeface="Cambria Math" pitchFamily="18" charset="0"/>
                <a:ea typeface="Cambria Math" pitchFamily="18" charset="0"/>
              </a:rPr>
              <a:t>Только мать способна на самопожертвование ради своего ребенка…</a:t>
            </a:r>
          </a:p>
        </p:txBody>
      </p:sp>
      <p:pic>
        <p:nvPicPr>
          <p:cNvPr id="7172" name="Picture 9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299075" y="3013075"/>
            <a:ext cx="6858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1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6423025" y="5851525"/>
            <a:ext cx="24384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0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56388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stihi.ru/pics/2012/05/11/108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4664"/>
            <a:ext cx="4762500" cy="3495675"/>
          </a:xfrm>
          <a:prstGeom prst="rect">
            <a:avLst/>
          </a:prstGeom>
          <a:noFill/>
        </p:spPr>
      </p:pic>
      <p:pic>
        <p:nvPicPr>
          <p:cNvPr id="1028" name="Picture 4" descr="http://litcult.ru/u/dd/lyrics/25477/fo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37502" y="72008"/>
            <a:ext cx="4306498" cy="3429000"/>
          </a:xfrm>
          <a:prstGeom prst="rect">
            <a:avLst/>
          </a:prstGeom>
          <a:noFill/>
        </p:spPr>
      </p:pic>
      <p:pic>
        <p:nvPicPr>
          <p:cNvPr id="1032" name="Picture 8" descr="http://ic.pics.livejournal.com/preceptress/72321504/74967/74967_60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96" y="3969947"/>
            <a:ext cx="2808312" cy="2106234"/>
          </a:xfrm>
          <a:prstGeom prst="rect">
            <a:avLst/>
          </a:prstGeom>
          <a:noFill/>
        </p:spPr>
      </p:pic>
      <p:pic>
        <p:nvPicPr>
          <p:cNvPr id="1034" name="Picture 10" descr="http://pogrebishche.in.ua/media/k2/items/cache/24fae0cf4e190078d5b9896e00870cd9_X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3573016"/>
            <a:ext cx="3780419" cy="2520280"/>
          </a:xfrm>
          <a:prstGeom prst="rect">
            <a:avLst/>
          </a:prstGeom>
          <a:noFill/>
        </p:spPr>
      </p:pic>
      <p:pic>
        <p:nvPicPr>
          <p:cNvPr id="1036" name="Picture 12" descr="https://kotenikkote.files.wordpress.com/2010/05/665.jpg?w=655"/>
          <p:cNvPicPr>
            <a:picLocks noChangeAspect="1" noChangeArrowheads="1"/>
          </p:cNvPicPr>
          <p:nvPr/>
        </p:nvPicPr>
        <p:blipFill>
          <a:blip r:embed="rId8" cstate="print"/>
          <a:srcRect r="7024"/>
          <a:stretch>
            <a:fillRect/>
          </a:stretch>
        </p:blipFill>
        <p:spPr bwMode="auto">
          <a:xfrm>
            <a:off x="6732240" y="3537520"/>
            <a:ext cx="2376264" cy="2555776"/>
          </a:xfrm>
          <a:prstGeom prst="rect">
            <a:avLst/>
          </a:prstGeom>
          <a:noFill/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И все о той весне - мин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68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storage (mom)\Картинки\oo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326"/>
          <a:stretch>
            <a:fillRect/>
          </a:stretch>
        </p:blipFill>
        <p:spPr bwMode="auto">
          <a:xfrm>
            <a:off x="-36512" y="0"/>
            <a:ext cx="874846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676456" cy="3789040"/>
          </a:xfrm>
        </p:spPr>
        <p:txBody>
          <a:bodyPr/>
          <a:lstStyle/>
          <a:p>
            <a:r>
              <a:rPr lang="ru-RU" sz="26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Материнство само по себе целый мир. </a:t>
            </a:r>
            <a:br>
              <a:rPr lang="ru-RU" sz="26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26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/>
            </a:r>
            <a:br>
              <a:rPr lang="ru-RU" sz="26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Счастье матери – это счастье её детей. Потому она порой бывает строгой, взыскательной, ведь она понимает свою ответственность за сына или дочь, желает им добра, счастья </a:t>
            </a:r>
            <a:br>
              <a:rPr lang="ru-RU" sz="24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Мамины уроки – на всю жизнь ! </a:t>
            </a:r>
            <a:br>
              <a:rPr lang="ru-RU" sz="24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Мать – первый учитель и друг ребёнка, причём самый близкий и верный</a:t>
            </a:r>
            <a:r>
              <a:rPr lang="ru-RU" sz="36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. </a:t>
            </a:r>
            <a:endParaRPr lang="ru-RU" sz="4000" b="1" dirty="0" smtClean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125" name="Picture 6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445224" y="3159224"/>
            <a:ext cx="6858000" cy="53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8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Игорь Крутой - Молит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1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_mg_800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365104"/>
            <a:ext cx="9144000" cy="2134666"/>
          </a:xfrm>
        </p:spPr>
        <p:txBody>
          <a:bodyPr/>
          <a:lstStyle/>
          <a:p>
            <a:pPr eaLnBrk="1" hangingPunct="1"/>
            <a:r>
              <a:rPr lang="ru-RU" sz="4000" b="1" i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Мама учит нас быть мудрыми, дает советы, заботится о нас, передает нам свои песни, оберегает нас. Мать следит за нашей дорогой. </a:t>
            </a:r>
            <a:r>
              <a:rPr lang="ru-RU" sz="3200" b="1" dirty="0" smtClean="0">
                <a:solidFill>
                  <a:srgbClr val="FF0066"/>
                </a:solidFill>
              </a:rPr>
              <a:t>Материнская любовь греет до старости. </a:t>
            </a:r>
          </a:p>
        </p:txBody>
      </p:sp>
      <p:pic>
        <p:nvPicPr>
          <p:cNvPr id="8199" name="Picture 10" descr="J0099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56198">
            <a:off x="-386004" y="1048146"/>
            <a:ext cx="3449638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1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764703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5076056" y="1041400"/>
            <a:ext cx="3960440" cy="5246018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  <a:t>Больше думайте о ваших мамах, берегите их, любите, помогайте им во всем. </a:t>
            </a:r>
            <a:b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  <a:t>Знайте, только мама любит вас больше всех на свете. </a:t>
            </a:r>
            <a:b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  <a:t>Она мечтает о том, чтобы вы были хорошими людьми.</a:t>
            </a:r>
            <a:b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  <a:latin typeface="Arial Narrow" pitchFamily="34" charset="0"/>
              </a:rPr>
            </a:br>
            <a:endParaRPr lang="ru-RU" sz="2800" b="1" i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15364" name="Picture 4" descr="anne_cocuk_resimler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4848" y="386308"/>
            <a:ext cx="4300952" cy="5768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7" name="Picture 8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9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1743075" y="2752725"/>
            <a:ext cx="62484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2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310588">
            <a:off x="7086600" y="457200"/>
            <a:ext cx="18288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1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2286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5181600" y="762000"/>
            <a:ext cx="3810000" cy="5421313"/>
          </a:xfrm>
          <a:prstGeom prst="flowChartAlternateProcess">
            <a:avLst/>
          </a:prstGeom>
          <a:gradFill rotWithShape="1">
            <a:gsLst>
              <a:gs pos="0">
                <a:schemeClr val="bg1"/>
              </a:gs>
              <a:gs pos="50000">
                <a:srgbClr val="FF99CC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5148064" y="304800"/>
            <a:ext cx="3816424" cy="5791200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rgbClr val="FF0066"/>
                </a:solidFill>
              </a:rPr>
              <a:t>САМАЯ ПРЕКРАСНАЯ ИЗ ЖЕНЩИН - ЖЕНЩИНА С РЕБЁНКОМ  НА РУКАХ!</a:t>
            </a:r>
          </a:p>
        </p:txBody>
      </p:sp>
      <p:pic>
        <p:nvPicPr>
          <p:cNvPr id="3077" name="Picture 6" descr="170859700071d47aca0cd9075e981cbc0dd3d1553d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r="429" b="5531"/>
          <a:stretch>
            <a:fillRect/>
          </a:stretch>
        </p:blipFill>
        <p:spPr>
          <a:xfrm>
            <a:off x="539552" y="476672"/>
            <a:ext cx="4104456" cy="57717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10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6183313"/>
            <a:ext cx="556260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2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2645568" y="2874168"/>
            <a:ext cx="60198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3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640682" y="2778918"/>
            <a:ext cx="63246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4" descr="J00991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5563"/>
            <a:ext cx="5105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6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53400" y="58674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17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60960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8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4400" y="4419600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1" descr="J009917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94525" y="6448425"/>
            <a:ext cx="21494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9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60198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0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0" y="51816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Игорь Крутой - Молит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658814" y="332656"/>
            <a:ext cx="8256586" cy="5976664"/>
          </a:xfrm>
        </p:spPr>
        <p:txBody>
          <a:bodyPr/>
          <a:lstStyle/>
          <a:p>
            <a:pPr algn="l" eaLnBrk="1" hangingPunct="1">
              <a:lnSpc>
                <a:spcPct val="150000"/>
              </a:lnSpc>
            </a:pPr>
            <a:r>
              <a:rPr lang="ru-RU" b="1" i="1" dirty="0" smtClean="0">
                <a:solidFill>
                  <a:srgbClr val="FF0066"/>
                </a:solidFill>
              </a:rPr>
              <a:t>ПОЖЕЛАЕМ МАТЕРЯМ ВСЕГО МИРА МАТЕРИНСКОГО СЧАСТЬЯ,</a:t>
            </a:r>
            <a:br>
              <a:rPr lang="ru-RU" b="1" i="1" dirty="0" smtClean="0">
                <a:solidFill>
                  <a:srgbClr val="FF0066"/>
                </a:solidFill>
              </a:rPr>
            </a:br>
            <a:r>
              <a:rPr lang="ru-RU" b="1" i="1" dirty="0" smtClean="0">
                <a:solidFill>
                  <a:srgbClr val="FF0066"/>
                </a:solidFill>
              </a:rPr>
              <a:t>ДОБРА, МИРА,</a:t>
            </a:r>
            <a:br>
              <a:rPr lang="ru-RU" b="1" i="1" dirty="0" smtClean="0">
                <a:solidFill>
                  <a:srgbClr val="FF0066"/>
                </a:solidFill>
              </a:rPr>
            </a:br>
            <a:r>
              <a:rPr lang="ru-RU" b="1" i="1" dirty="0" smtClean="0">
                <a:solidFill>
                  <a:srgbClr val="FF0066"/>
                </a:solidFill>
              </a:rPr>
              <a:t>ЛЮБВИ! </a:t>
            </a:r>
          </a:p>
        </p:txBody>
      </p:sp>
      <p:pic>
        <p:nvPicPr>
          <p:cNvPr id="18436" name="Picture 3" descr="657a8bc2b97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451200"/>
            <a:ext cx="3733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7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15050"/>
            <a:ext cx="67818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2718593" y="2718593"/>
            <a:ext cx="60960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3079" name="Picture 12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645568" y="2874168"/>
            <a:ext cx="6019800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3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393482" y="2778919"/>
            <a:ext cx="63246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4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563"/>
            <a:ext cx="51054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myvrachi.ru/sites/default/files/styles/node-img/public/news/10450/dandelion5.jpg?itok=uWeQAmc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474823"/>
            <a:ext cx="4321324" cy="2749934"/>
          </a:xfrm>
          <a:prstGeom prst="rect">
            <a:avLst/>
          </a:prstGeom>
          <a:noFill/>
        </p:spPr>
      </p:pic>
      <p:pic>
        <p:nvPicPr>
          <p:cNvPr id="3083" name="Picture 17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5877272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19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5805264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6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5661248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0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53400" y="486916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8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00" y="4149080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1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94525" y="6448425"/>
            <a:ext cx="21494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https://im1-tub-ru.yandex.net/i?id=675e994eba39b2e6b32bdfe91967fcc2&amp;n=33&amp;h=215&amp;w=3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548680"/>
            <a:ext cx="3024336" cy="2013104"/>
          </a:xfrm>
          <a:prstGeom prst="rect">
            <a:avLst/>
          </a:prstGeom>
          <a:noFill/>
        </p:spPr>
      </p:pic>
      <p:pic>
        <p:nvPicPr>
          <p:cNvPr id="1032" name="Picture 8" descr="http://womanwiki.ru/s/images/2/29/%D0%9F%D0%B5%D1%80%D0%B2%D1%8B%D0%B9_%D1%88%D0%B0%D0%B31.jpg"/>
          <p:cNvPicPr>
            <a:picLocks noChangeAspect="1" noChangeArrowheads="1"/>
          </p:cNvPicPr>
          <p:nvPr/>
        </p:nvPicPr>
        <p:blipFill>
          <a:blip r:embed="rId7" cstate="print"/>
          <a:srcRect b="11796"/>
          <a:stretch>
            <a:fillRect/>
          </a:stretch>
        </p:blipFill>
        <p:spPr bwMode="auto">
          <a:xfrm>
            <a:off x="827584" y="2586050"/>
            <a:ext cx="3024335" cy="3651262"/>
          </a:xfrm>
          <a:prstGeom prst="rect">
            <a:avLst/>
          </a:prstGeom>
          <a:noFill/>
        </p:spPr>
      </p:pic>
      <p:pic>
        <p:nvPicPr>
          <p:cNvPr id="3078" name="Picture 10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6183313"/>
            <a:ext cx="556260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AutoShape 10" descr="https://im0-tub-ru.yandex.net/i?id=709cd3e6b9736c989269b2ce1d8db403&amp;n=33&amp;h=215&amp;w=28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im0-tub-ru.yandex.net/i?id=709cd3e6b9736c989269b2ce1d8db403&amp;n=33&amp;h=215&amp;w=28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67944" y="548679"/>
            <a:ext cx="3816424" cy="28589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628800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Не случайно народная мудрость слово </a:t>
            </a:r>
            <a:r>
              <a:rPr lang="ru-RU" sz="32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“мама”</a:t>
            </a:r>
            <a:r>
              <a:rPr lang="ru-RU" sz="3200" b="1" dirty="0" smtClean="0">
                <a:solidFill>
                  <a:schemeClr val="accent2"/>
                </a:solidFill>
                <a:latin typeface="Cambria Math" pitchFamily="18" charset="0"/>
                <a:ea typeface="Cambria Math" pitchFamily="18" charset="0"/>
              </a:rPr>
              <a:t> поставила рядом с другим великим словом – </a:t>
            </a:r>
            <a:r>
              <a:rPr lang="ru-RU" sz="3200" b="1" dirty="0" smtClean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“Родина”.</a:t>
            </a:r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 </a:t>
            </a:r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292080" y="1844675"/>
            <a:ext cx="3851920" cy="4321175"/>
          </a:xfrm>
        </p:spPr>
        <p:txBody>
          <a:bodyPr/>
          <a:lstStyle/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Есть три святыни, 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Три имени в мире.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Нам голову вечно 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Пред ними склонять: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Великое – </a:t>
            </a:r>
            <a:r>
              <a:rPr lang="ru-RU" sz="2200" b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Хлеб,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Дорогое – </a:t>
            </a:r>
            <a:r>
              <a:rPr lang="ru-RU" sz="2200" b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Отчизна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И третье –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Бессмертью подобное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Мать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</a:p>
          <a:p>
            <a:pPr eaLnBrk="1" hangingPunct="1"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</p:txBody>
      </p:sp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storage (mom)\Картинки\Р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4239563" cy="44130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5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5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5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5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29698" name="Picture 2" descr="http://namonitore.ru/uploads/catalog/kids/novorozhdenniy_na_muzhskoy_ruke_1280.jpg"/>
          <p:cNvPicPr>
            <a:picLocks noChangeAspect="1" noChangeArrowheads="1"/>
          </p:cNvPicPr>
          <p:nvPr/>
        </p:nvPicPr>
        <p:blipFill>
          <a:blip r:embed="rId2" cstate="print"/>
          <a:srcRect b="6687"/>
          <a:stretch>
            <a:fillRect/>
          </a:stretch>
        </p:blipFill>
        <p:spPr bwMode="auto">
          <a:xfrm>
            <a:off x="3347864" y="2531166"/>
            <a:ext cx="5796136" cy="4326834"/>
          </a:xfrm>
          <a:prstGeom prst="rect">
            <a:avLst/>
          </a:prstGeom>
          <a:noFill/>
        </p:spPr>
      </p:pic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https://im3-tub-ru.yandex.net/i?id=264db7194f26dccd60637a4fe438b24e&amp;n=33&amp;h=215&amp;w=32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0"/>
            <a:ext cx="4932039" cy="32829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AutoShape 2" descr="http://www.echoru.com/Portals/0/121/166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6" name="Picture 6" descr="http://nowostimira.com/_nw/111/894405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096000" cy="4562476"/>
          </a:xfrm>
          <a:prstGeom prst="rect">
            <a:avLst/>
          </a:prstGeom>
          <a:noFill/>
        </p:spPr>
      </p:pic>
      <p:pic>
        <p:nvPicPr>
          <p:cNvPr id="30724" name="Picture 4" descr="http://www.echoru.com/Portals/0/121/16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429000"/>
            <a:ext cx="3600400" cy="2700300"/>
          </a:xfrm>
          <a:prstGeom prst="rect">
            <a:avLst/>
          </a:prstGeom>
          <a:noFill/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22" name="AutoShape 2" descr="http://www.echoru.com/Portals/0/121/166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456198">
            <a:off x="7315200" y="58674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57912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http://vybor.ua/uploadfiles/article/53150e511080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0"/>
            <a:ext cx="4788024" cy="3794509"/>
          </a:xfrm>
          <a:prstGeom prst="rect">
            <a:avLst/>
          </a:prstGeom>
          <a:noFill/>
        </p:spPr>
      </p:pic>
      <p:pic>
        <p:nvPicPr>
          <p:cNvPr id="31748" name="Picture 4" descr="http://mtdata.ru/u3/photoECA8/20450182122-0/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492896"/>
            <a:ext cx="5076056" cy="3624622"/>
          </a:xfrm>
          <a:prstGeom prst="rect">
            <a:avLst/>
          </a:prstGeom>
          <a:noFill/>
        </p:spPr>
      </p:pic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154738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22" name="AutoShape 2" descr="http://www.echoru.com/Portals/0/121/166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0" name="Picture 2" descr="https://im2-tub-ru.yandex.net/i?id=abcaf8479793864bcf71179ee9753fb9&amp;n=33&amp;h=215&amp;w=4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204864"/>
            <a:ext cx="5443133" cy="2448272"/>
          </a:xfrm>
          <a:prstGeom prst="rect">
            <a:avLst/>
          </a:prstGeom>
          <a:noFill/>
        </p:spPr>
      </p:pic>
      <p:pic>
        <p:nvPicPr>
          <p:cNvPr id="10" name="Picture 6" descr="http://pic.rutube.ru/video/6d/c6/6dc65262f16fa26608952c09c295d7f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887753" cy="2186862"/>
          </a:xfrm>
          <a:prstGeom prst="rect">
            <a:avLst/>
          </a:prstGeom>
          <a:noFill/>
        </p:spPr>
      </p:pic>
      <p:pic>
        <p:nvPicPr>
          <p:cNvPr id="32772" name="Picture 4" descr="http://previews.123rf.com/images/anatols/anatols1111/anatols111100080/11205262-Unhappy-kid-who-has-fallen-off-the-bike-Stock-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0"/>
            <a:ext cx="5220072" cy="3477371"/>
          </a:xfrm>
          <a:prstGeom prst="rect">
            <a:avLst/>
          </a:prstGeom>
          <a:noFill/>
        </p:spPr>
      </p:pic>
      <p:pic>
        <p:nvPicPr>
          <p:cNvPr id="32774" name="Picture 6" descr="https://im1-tub-ru.yandex.net/i?id=89e4c5ac8889fc76df032a6127394245&amp;n=33&amp;h=215&amp;w=29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11080"/>
            <a:ext cx="2915816" cy="2146920"/>
          </a:xfrm>
          <a:prstGeom prst="rect">
            <a:avLst/>
          </a:prstGeom>
          <a:noFill/>
        </p:spPr>
      </p:pic>
      <p:pic>
        <p:nvPicPr>
          <p:cNvPr id="4103" name="Picture 19" descr="J009917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492660">
            <a:off x="4281928" y="3912987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8" descr="f84[1]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378904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10" descr="http://www.photoline.ru/critic/picpart/1210/1210275123.jpg"/>
          <p:cNvPicPr>
            <a:picLocks noChangeAspect="1" noChangeArrowheads="1"/>
          </p:cNvPicPr>
          <p:nvPr/>
        </p:nvPicPr>
        <p:blipFill>
          <a:blip r:embed="rId8" cstate="print"/>
          <a:srcRect b="27069"/>
          <a:stretch>
            <a:fillRect/>
          </a:stretch>
        </p:blipFill>
        <p:spPr bwMode="auto">
          <a:xfrm>
            <a:off x="5940152" y="3510107"/>
            <a:ext cx="3240360" cy="3347893"/>
          </a:xfrm>
          <a:prstGeom prst="rect">
            <a:avLst/>
          </a:prstGeom>
          <a:noFill/>
        </p:spPr>
      </p:pic>
      <p:pic>
        <p:nvPicPr>
          <p:cNvPr id="32780" name="Picture 12" descr="https://cs7050.vk.me/c540102/v540102173/30fc3/w8s6eX77EUU.jpg"/>
          <p:cNvPicPr>
            <a:picLocks noChangeAspect="1" noChangeArrowheads="1"/>
          </p:cNvPicPr>
          <p:nvPr/>
        </p:nvPicPr>
        <p:blipFill>
          <a:blip r:embed="rId9" cstate="print"/>
          <a:srcRect t="31038"/>
          <a:stretch>
            <a:fillRect/>
          </a:stretch>
        </p:blipFill>
        <p:spPr bwMode="auto">
          <a:xfrm>
            <a:off x="2965825" y="4725144"/>
            <a:ext cx="2902319" cy="2132856"/>
          </a:xfrm>
          <a:prstGeom prst="rect">
            <a:avLst/>
          </a:prstGeom>
          <a:noFill/>
        </p:spPr>
      </p:pic>
      <p:pic>
        <p:nvPicPr>
          <p:cNvPr id="4102" name="Picture 15" descr="J009917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52800" y="0"/>
            <a:ext cx="57912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99CC"/>
              </a:gs>
              <a:gs pos="50000">
                <a:schemeClr val="bg1"/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6147" name="Picture 4" descr="f_181585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-1474" b="7401"/>
          <a:stretch>
            <a:fillRect/>
          </a:stretch>
        </p:blipFill>
        <p:spPr>
          <a:xfrm>
            <a:off x="4338487" y="2564904"/>
            <a:ext cx="4182773" cy="3646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867400" cy="6705600"/>
          </a:xfrm>
        </p:spPr>
        <p:txBody>
          <a:bodyPr/>
          <a:lstStyle/>
          <a:p>
            <a:pPr algn="l" eaLnBrk="1" hangingPunct="1"/>
            <a:r>
              <a:rPr lang="ru-RU" sz="3600" b="1" dirty="0" smtClean="0">
                <a:solidFill>
                  <a:srgbClr val="0033CC"/>
                </a:solidFill>
              </a:rPr>
              <a:t>Слова </a:t>
            </a:r>
            <a:r>
              <a:rPr lang="ru-RU" sz="3600" b="1" dirty="0" smtClean="0">
                <a:solidFill>
                  <a:srgbClr val="FF0000"/>
                </a:solidFill>
              </a:rPr>
              <a:t>мама</a:t>
            </a:r>
            <a:r>
              <a:rPr lang="ru-RU" sz="3600" b="1" dirty="0" smtClean="0">
                <a:solidFill>
                  <a:srgbClr val="0033CC"/>
                </a:solidFill>
              </a:rPr>
              <a:t> – одно из самых древних на Земле. Оно почти одинаково звучит на языках разных народов. Сколько тепла таит слово, которым называют самого близкого, дорогого и единственного человека!</a:t>
            </a:r>
          </a:p>
        </p:txBody>
      </p:sp>
      <p:pic>
        <p:nvPicPr>
          <p:cNvPr id="6149" name="Picture 14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6227763"/>
            <a:ext cx="548640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15" descr="J00991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5672932" y="2777331"/>
            <a:ext cx="62484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8" descr="J009917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2456198">
            <a:off x="6248400" y="609600"/>
            <a:ext cx="20574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16" descr="f84[1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1800" y="3048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ация День матери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День матери</Template>
  <TotalTime>495</TotalTime>
  <Words>288</Words>
  <Application>Microsoft Office PowerPoint</Application>
  <PresentationFormat>Экран (4:3)</PresentationFormat>
  <Paragraphs>38</Paragraphs>
  <Slides>20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Презентация День матери</vt:lpstr>
      <vt:lpstr>Слайд 1</vt:lpstr>
      <vt:lpstr>САМАЯ ПРЕКРАСНАЯ ИЗ ЖЕНЩИН - ЖЕНЩИНА С РЕБЁНКОМ  НА РУКАХ!</vt:lpstr>
      <vt:lpstr>Слайд 3</vt:lpstr>
      <vt:lpstr>Не случайно народная мудрость слово “мама” поставила рядом с другим великим словом – “Родина”. </vt:lpstr>
      <vt:lpstr>Слайд 5</vt:lpstr>
      <vt:lpstr>Слайд 6</vt:lpstr>
      <vt:lpstr>Слайд 7</vt:lpstr>
      <vt:lpstr>Слайд 8</vt:lpstr>
      <vt:lpstr>Слова мама – одно из самых древних на Земле. Оно почти одинаково звучит на языках разных народов. Сколько тепла таит слово, которым называют самого близкого, дорогого и единственного человека!</vt:lpstr>
      <vt:lpstr> Каждую секунду в мире рождается три человека, и они тоже вскоре смогут произнести слово “мама”. </vt:lpstr>
      <vt:lpstr>«Без солнца не цветут цветы, без любви нет счастья, без женщины нет любви, без матери нет ни поэта, ни героя»        М.Горький</vt:lpstr>
      <vt:lpstr>Слайд 12</vt:lpstr>
      <vt:lpstr>           А. Дейнека «Мать»                  К.Петров-Водкин «Мать и дитя»</vt:lpstr>
      <vt:lpstr>О. Кипренский «Мать и ребенок»                      В. Волегов «Мать»</vt:lpstr>
      <vt:lpstr>Есть такие понятия: мудрость матери, мужество матери. Только мать способна на самопожертвование ради своего ребенка…</vt:lpstr>
      <vt:lpstr>Слайд 16</vt:lpstr>
      <vt:lpstr>Материнство само по себе целый мир.   Счастье матери – это счастье её детей. Потому она порой бывает строгой, взыскательной, ведь она понимает свою ответственность за сына или дочь, желает им добра, счастья  Мамины уроки – на всю жизнь !  Мать – первый учитель и друг ребёнка, причём самый близкий и верный. </vt:lpstr>
      <vt:lpstr> Мама учит нас быть мудрыми, дает советы, заботится о нас, передает нам свои песни, оберегает нас. Мать следит за нашей дорогой. Материнская любовь греет до старости. </vt:lpstr>
      <vt:lpstr> Больше думайте о ваших мамах, берегите их, любите, помогайте им во всем.  Знайте, только мама любит вас больше всех на свете.  Она мечтает о том, чтобы вы были хорошими людьми.  </vt:lpstr>
      <vt:lpstr>ПОЖЕЛАЕМ МАТЕРЯМ ВСЕГО МИРА МАТЕРИНСКОГО СЧАСТЬЯ, ДОБРА, МИРА, ЛЮБВИ!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топ</cp:lastModifiedBy>
  <cp:revision>40</cp:revision>
  <cp:lastPrinted>1601-01-01T00:00:00Z</cp:lastPrinted>
  <dcterms:created xsi:type="dcterms:W3CDTF">2012-11-10T07:39:21Z</dcterms:created>
  <dcterms:modified xsi:type="dcterms:W3CDTF">2016-11-06T09:00:32Z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