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3" r:id="rId3"/>
    <p:sldId id="257" r:id="rId4"/>
    <p:sldId id="265" r:id="rId5"/>
    <p:sldId id="266" r:id="rId6"/>
    <p:sldId id="267" r:id="rId7"/>
    <p:sldId id="276" r:id="rId8"/>
    <p:sldId id="278" r:id="rId9"/>
    <p:sldId id="275" r:id="rId10"/>
    <p:sldId id="280" r:id="rId11"/>
    <p:sldId id="298" r:id="rId12"/>
    <p:sldId id="309" r:id="rId13"/>
    <p:sldId id="299" r:id="rId14"/>
    <p:sldId id="302" r:id="rId15"/>
    <p:sldId id="303" r:id="rId16"/>
    <p:sldId id="304" r:id="rId17"/>
    <p:sldId id="301" r:id="rId18"/>
    <p:sldId id="285" r:id="rId19"/>
    <p:sldId id="269" r:id="rId20"/>
    <p:sldId id="270" r:id="rId2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48" d="100"/>
          <a:sy n="48" d="100"/>
        </p:scale>
        <p:origin x="-2280" y="3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488" y="6150049"/>
            <a:ext cx="5915025" cy="907572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8" y="7057621"/>
            <a:ext cx="5915025" cy="811369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68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088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331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120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62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59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659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184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8971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063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95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568C7-3F6A-4B69-A35F-A4A7FD8B867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919C6-74C1-4850-92F1-5D8459273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360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7030A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b="1" kern="1200">
          <a:solidFill>
            <a:srgbClr val="7030A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b="1" kern="1200">
          <a:solidFill>
            <a:srgbClr val="7030A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b="1" kern="1200">
          <a:solidFill>
            <a:srgbClr val="7030A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b="1" kern="1200">
          <a:solidFill>
            <a:srgbClr val="7030A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b="1" kern="1200">
          <a:solidFill>
            <a:srgbClr val="7030A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2.bp.blogspot.com/-DYi-HsoEbbI/UwuIcdWtsaI/AAAAAAAABjQ/df5zkSrC5uo/s1600/%D0%BC%D0%B0%D1%81%D0%BB%D0%B5%D0%BD%D0%B8%D1%86%D0%B0+%D0%B8%D0%B4%D0%B5%D1%82_3.pn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804" y="5121040"/>
            <a:ext cx="6530196" cy="208161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ПОЗНАВАТЕЛЬНО – ТВОРЧЕСКИЙ    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ПРОЕКТ  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7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650991"/>
            <a:ext cx="6858000" cy="3236977"/>
          </a:xfrm>
        </p:spPr>
        <p:txBody>
          <a:bodyPr>
            <a:normAutofit lnSpcReduction="10000"/>
          </a:bodyPr>
          <a:lstStyle/>
          <a:p>
            <a:endParaRPr lang="ru-RU" sz="3200" dirty="0" smtClean="0">
              <a:latin typeface="Monotype Corsiva" pitchFamily="66" charset="0"/>
            </a:endParaRPr>
          </a:p>
          <a:p>
            <a:endParaRPr lang="ru-RU" sz="3200" dirty="0" smtClean="0">
              <a:latin typeface="Monotype Corsiva" pitchFamily="66" charset="0"/>
            </a:endParaRPr>
          </a:p>
          <a:p>
            <a:endParaRPr lang="ru-RU" sz="3200" dirty="0" smtClean="0"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Выполнила  воспитатель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МБДОУ  № 31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КОНОНОВА  Т. М.</a:t>
            </a:r>
          </a:p>
        </p:txBody>
      </p:sp>
      <p:pic>
        <p:nvPicPr>
          <p:cNvPr id="5" name="Объект 3" descr="Дневник koteroza : LiveInternet - Российский Сервис Онлайн-Д…"/>
          <p:cNvPicPr>
            <a:picLocks/>
          </p:cNvPicPr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0166" y="196948"/>
            <a:ext cx="6119446" cy="49236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0138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8023" y="1086173"/>
            <a:ext cx="5915025" cy="90757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РАБОТА С РОДИТЕЛЯМИ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0965" y="1903422"/>
            <a:ext cx="5809130" cy="811369"/>
          </a:xfrm>
        </p:spPr>
        <p:txBody>
          <a:bodyPr>
            <a:noAutofit/>
          </a:bodyPr>
          <a:lstStyle/>
          <a:p>
            <a:pPr algn="l"/>
            <a:r>
              <a:rPr lang="ru-RU" sz="3000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Предоставление  родителями экспонатов для организации мини-выставок </a:t>
            </a:r>
            <a:r>
              <a:rPr lang="ru-RU" sz="3000" dirty="0" smtClean="0">
                <a:solidFill>
                  <a:srgbClr val="FF0000"/>
                </a:solidFill>
                <a:latin typeface="Monotype Corsiva" pitchFamily="66" charset="0"/>
              </a:rPr>
              <a:t>«Предметы старины», </a:t>
            </a:r>
            <a:r>
              <a:rPr lang="ru-RU" sz="3000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«Бабушкин платок».                                                 - Изготовление  родителями, совместно с детьми, куколок-самоделок для оформления выставки.                                                    - Участие родителей в подготовке и проведении совместных мероприятий.</a:t>
            </a:r>
            <a:r>
              <a:rPr lang="ru-RU" sz="3000" dirty="0" smtClean="0">
                <a:solidFill>
                  <a:srgbClr val="FF0000"/>
                </a:solidFill>
                <a:latin typeface="Monotype Corsiva" pitchFamily="66" charset="0"/>
              </a:rPr>
              <a:t>                      - </a:t>
            </a:r>
            <a:r>
              <a:rPr lang="ru-RU" sz="3000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Участие  родителей в показе  детям кукольного представления.</a:t>
            </a:r>
            <a:r>
              <a:rPr lang="ru-RU" sz="3000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          - Изготовление  родителями костюмов и атрибутов для  спортивного праздника.                                    </a:t>
            </a:r>
            <a:r>
              <a:rPr lang="ru-RU" sz="3000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- Консультации для родителей                                           по теме проекта.</a:t>
            </a:r>
            <a:r>
              <a:rPr lang="ru-RU" sz="3000" dirty="0" smtClean="0">
                <a:solidFill>
                  <a:srgbClr val="FF0000"/>
                </a:solidFill>
              </a:rPr>
              <a:t> </a:t>
            </a:r>
            <a:endParaRPr lang="ru-RU" sz="3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ЛЕПКА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«УГОЩЕНИЕ  НА  МАСЛЕНИЦУ» </a:t>
            </a:r>
            <a:endParaRPr lang="ru-RU" sz="3600" dirty="0"/>
          </a:p>
        </p:txBody>
      </p:sp>
      <p:pic>
        <p:nvPicPr>
          <p:cNvPr id="41986" name="Picture 2" descr="C:\Users\владелец\Desktop\для ТАНЬКИ\масл\IMG_20200226_1601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804207">
            <a:off x="752978" y="3954415"/>
            <a:ext cx="1697037" cy="226271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87" name="Picture 3" descr="C:\Users\владелец\Desktop\для ТАНЬКИ\масл\IMG_20200226_1601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59213" y="4235183"/>
            <a:ext cx="1676400" cy="22352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88" name="Picture 4" descr="C:\Users\владелец\Desktop\для ТАНЬКИ\масл\IMG_20200226_1602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082099">
            <a:off x="732527" y="1328797"/>
            <a:ext cx="1684337" cy="224578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89" name="Picture 5" descr="C:\Users\владелец\Desktop\для ТАНЬКИ\масл\IMG_20200226_16021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52635">
            <a:off x="5003800" y="3437747"/>
            <a:ext cx="1646237" cy="21949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91" name="Picture 7" descr="C:\Users\владелец\Desktop\для ТАНЬКИ\масл\IMG_20200226_161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792879">
            <a:off x="2793322" y="6511553"/>
            <a:ext cx="1663700" cy="22034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93" name="Picture 9" descr="C:\Users\владелец\Desktop\для ТАНЬКИ\масл\IMG_20200226_16104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51351" y="1745802"/>
            <a:ext cx="1684337" cy="224578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94" name="Picture 10" descr="C:\Users\владелец\Desktop\для ТАНЬКИ\масл\IMG_20200226_16115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0320953">
            <a:off x="4937723" y="6514620"/>
            <a:ext cx="1609726" cy="214630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95" name="Picture 11" descr="C:\Users\владелец\Desktop\для ТАНЬКИ\масл\IMG_20200226_161445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21125813">
            <a:off x="904087" y="6544527"/>
            <a:ext cx="1646237" cy="219498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96" name="Picture 12" descr="C:\Users\владелец\Desktop\для ТАНЬКИ\масл\IMG_20200226_16152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898916">
            <a:off x="4402942" y="1166884"/>
            <a:ext cx="1684337" cy="224578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2258"/>
            <a:ext cx="6858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ЗНАКОМСТВО С РУССКИМ КОСТЮМОМ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endParaRPr lang="ru-RU" sz="3600" b="1" dirty="0"/>
          </a:p>
        </p:txBody>
      </p:sp>
      <p:pic>
        <p:nvPicPr>
          <p:cNvPr id="3" name="Picture 2" descr="C:\Users\владелец\Desktop\для ТАНЬКИ\масл\IMG-20200207-WA00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7408" y="1283830"/>
            <a:ext cx="4075289" cy="339795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3" descr="C:\Users\владелец\Desktop\для ТАНЬКИ\IMG_20200205_104836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3363" y="3292457"/>
            <a:ext cx="3325991" cy="509778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" name="Picture 4" descr="C:\Users\владелец\Desktop\для ТАНЬКИ\масл\IMG-20200205-WA00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350" y="4415480"/>
            <a:ext cx="2990335" cy="398711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58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АППЛИКАЦИЯ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«МАСЛЕНИЦА –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ВЕСНУ ВСТРЕЧАЙ!»</a:t>
            </a:r>
            <a:endParaRPr lang="ru-RU" sz="3600" dirty="0"/>
          </a:p>
        </p:txBody>
      </p:sp>
      <p:pic>
        <p:nvPicPr>
          <p:cNvPr id="43011" name="Picture 3" descr="C:\Users\владелец\Desktop\для ТАНЬКИ\масл\IMG_20200227_0943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0202"/>
            <a:ext cx="4114800" cy="308610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3012" name="Picture 4" descr="C:\Users\владелец\Desktop\для ТАНЬКИ\масл\IMG_20200227_0943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75021"/>
            <a:ext cx="4358640" cy="326898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2" descr="C:\Users\владелец\Desktop\для ТАНЬКИ\масл\IMG_20200227_0943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6491" y="3383280"/>
            <a:ext cx="4461509" cy="334613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FF0000"/>
                </a:solidFill>
                <a:latin typeface="Monotype Corsiva" pitchFamily="66" charset="0"/>
              </a:rPr>
              <a:t>СОЛНЦЕ  КРУГЛОЕ  КАК  БЛИН,</a:t>
            </a:r>
          </a:p>
          <a:p>
            <a:pPr algn="ctr"/>
            <a:r>
              <a:rPr lang="ru-RU" sz="3400" b="1" dirty="0" smtClean="0">
                <a:solidFill>
                  <a:srgbClr val="FF0000"/>
                </a:solidFill>
                <a:latin typeface="Monotype Corsiva" pitchFamily="66" charset="0"/>
              </a:rPr>
              <a:t>УЛЫБАЯСЬ  СВЕТИТ.</a:t>
            </a:r>
          </a:p>
          <a:p>
            <a:pPr algn="ctr"/>
            <a:r>
              <a:rPr lang="ru-RU" sz="3400" b="1" dirty="0" smtClean="0">
                <a:solidFill>
                  <a:srgbClr val="FF0000"/>
                </a:solidFill>
                <a:latin typeface="Monotype Corsiva" pitchFamily="66" charset="0"/>
              </a:rPr>
              <a:t>РАДЫ  ТЕПЛОЙ ВСТРЕЧЕ С НИМ</a:t>
            </a:r>
          </a:p>
          <a:p>
            <a:pPr algn="ctr"/>
            <a:r>
              <a:rPr lang="ru-RU" sz="3400" b="1" dirty="0" smtClean="0">
                <a:solidFill>
                  <a:srgbClr val="FF0000"/>
                </a:solidFill>
                <a:latin typeface="Monotype Corsiva" pitchFamily="66" charset="0"/>
              </a:rPr>
              <a:t>ВЗРОСЛЫЕ  И  ДЕТИ. </a:t>
            </a:r>
            <a:endParaRPr lang="ru-RU" sz="3200" dirty="0"/>
          </a:p>
        </p:txBody>
      </p:sp>
      <p:pic>
        <p:nvPicPr>
          <p:cNvPr id="45062" name="Picture 6" descr="C:\Users\владелец\Desktop\для ТАНЬКИ\масл\IMG_20200227_121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572" y="2053307"/>
            <a:ext cx="3881009" cy="283674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11" descr="C:\Users\владелец\Desktop\для ТАНЬКИ\масл\IMG-20200227-WA00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0035" y="4852918"/>
            <a:ext cx="3299791" cy="429108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5" descr="C:\Users\владелец\Desktop\для ТАНЬКИ\масл\IMG_20200227_0956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45088"/>
            <a:ext cx="4335267" cy="325145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C:\Users\владелец\Desktop\для ТАНЬКИ\масл\IMG-20200227-WA00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135428">
            <a:off x="513628" y="1958914"/>
            <a:ext cx="2732810" cy="367838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7109" name="Picture 5" descr="C:\Users\владелец\Desktop\для ТАНЬКИ\масл\IMG-20200227-WA00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89270">
            <a:off x="608995" y="5322272"/>
            <a:ext cx="2722420" cy="361603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7116" name="Picture 12" descr="C:\Users\владелец\Desktop\для ТАНЬКИ\масл\IMG-20200227-WA00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38045">
            <a:off x="3609712" y="1738440"/>
            <a:ext cx="2680855" cy="357447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3" name="Picture 7" descr="C:\Users\владелец\Desktop\для ТАНЬКИ\масл\IMG-20200227-WA003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764010">
            <a:off x="3738613" y="5597554"/>
            <a:ext cx="2722418" cy="362989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0" y="0"/>
            <a:ext cx="6858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МАСЛЕНИЦА  ШУМНАЯ,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ПРАЗДНИК   УДАЛОЙ!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В   ЭТОТ   ДЕНЬ   ПРОЩАЕМСЯ,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ЗИМУШКА,  С   ТОБОЙ.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Users\владелец\Desktop\для ТАНЬКИ\масл\IMG-20200227-WA00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53950">
            <a:off x="3793414" y="2295934"/>
            <a:ext cx="2784763" cy="371301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9" descr="C:\Users\владелец\Desktop\для ТАНЬКИ\масл\IMG-20200227-WA00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17260" y="5340927"/>
            <a:ext cx="2852305" cy="380307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10" descr="C:\Users\владелец\Desktop\для ТАНЬКИ\масл\IMG-20200227-WA00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091282">
            <a:off x="269779" y="2267929"/>
            <a:ext cx="2784764" cy="386590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6858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ЕЛЕ-ЕЛЕ, ЕЛЕ-ЕЛЕ,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ЗАКРУЖИЛИСЬ КАРУСЕЛИ.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А ПОТОМ, ПОТОМ, ПОТОМ.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ВСЕ БЕГОМ, БЕГОМ, БЕГОМ. </a:t>
            </a:r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владелец\Desktop\для ТАНЬКИ\масл\IMG-20200227-WA0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854" y="1565379"/>
            <a:ext cx="6068291" cy="7578621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858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МАСЛЕНИЦА, УГОЩАЙ!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ВСЕМ  БЛИНОЧКОВ   ПОДАВАЙ.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 ПЫЛУ, С ЖАРУ - РАЗБИРАЙТЕ!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ПОХВАЛИТЬ  НЕ  ЗАБЫВАЙТЕ. 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oodimg.ru/img/risunki-maslenitsa-detskie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27873">
            <a:off x="304800" y="1347974"/>
            <a:ext cx="1810870" cy="342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ksrv.ru/upload/iblock/c91/2-1-skclpefqb_envoxu_evtyxux_rpbsbqwkc_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3132">
            <a:off x="4681100" y="5182939"/>
            <a:ext cx="1809348" cy="3620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iki.tgl.net.ru/images/7/7b/%D0%9B%D1%8C%D0%B4%D0%B8%D0%BD%D0%BA%D0%B8_%D0%9C%D0%B0%D1%81%D0%BB%D0%B5%D0%BD%D0%B8%D1%86%D0%B01_%28with_frame%29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07519">
            <a:off x="3110754" y="1685366"/>
            <a:ext cx="1855694" cy="36396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340659" y="0"/>
            <a:ext cx="65173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ВЫСТАВКА   РИСУНКОВ «МАСЛЕНИЦА»</a:t>
            </a:r>
            <a:endParaRPr lang="ru-RU" sz="4400" b="1" dirty="0"/>
          </a:p>
        </p:txBody>
      </p:sp>
      <p:pic>
        <p:nvPicPr>
          <p:cNvPr id="11" name="Рисунок 10" descr="http://www.maam.ru/images/users/photos/medium/b3a187aa1b073cd1d367abdf5876886c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583213">
            <a:off x="4023809" y="2419131"/>
            <a:ext cx="3517262" cy="1720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www.pln.pskov.ru/pictures/0892410706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78886">
            <a:off x="113212" y="5022006"/>
            <a:ext cx="1848925" cy="3582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gallery.forum-grad.ru/files/6/7/1/2/7/3808945acb598143721c7a68aae8b59c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82020">
            <a:off x="1721222" y="1546224"/>
            <a:ext cx="1757084" cy="3509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www.maam.ru/images/users/photos/medium/1c09eaf857c7a699a54de43df7c8d5a9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6423" y="4894731"/>
            <a:ext cx="1739153" cy="3460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absolutbank.ru/upload/iblock/c0d/c0d6be2270a44c0aa9264d397d1b5d76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2140" y="5235388"/>
            <a:ext cx="1810871" cy="3442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8573" y="1552755"/>
            <a:ext cx="6107504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Внедрение проекта в воспитательно-образовательный процесс помогло обогатить его содержание. Обеспечило развитие у детей любознательности, стремление изучить традиции родной страны. Дети ближе познакомились с традициями родной страны. Работа по проекту помогла развить у них кругозор, эстетическую восприимчивость. Сделанная нами подборка различных  игр и игр - инсценировок на развитие двигательных и музыкальных  способностей, дали возможность развивать у детей чёткую выразительную речь, мимику, движения. Дети получили возможность почувствовать себя свободными, раскрепощенными, обрели уверенность в себе, в своих силах, в умении мыслить, фантазировать.</a:t>
            </a:r>
            <a:r>
              <a:rPr lang="ru-RU" sz="17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Родители </a:t>
            </a:r>
            <a:r>
              <a:rPr lang="ru-RU" sz="17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проявили интерес и активно участвовали в реализации проекта; предоставили экспонаты для организации мини-выставки «Бабушкин платок»; проявили творческую инициативу при изготовлении куколок-самоделок для оформления выставки; приняли активное участие в подготовке к проведению совместного мероприятиях.</a:t>
            </a:r>
            <a:endParaRPr lang="ru-RU" sz="17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Анализируя результаты проекта, мы увидели, что дети с большим интересом включаются в различные виды деятельности, проявляют чувство ответственности за себя и других.  Реализуя проект, мы ставили перед собой цель - сделать жизнь своих воспитанников интересной и содержательной, наполнить её яркими впечатлениями, интересными делами, радостью творчества. </a:t>
            </a:r>
            <a:endParaRPr kumimoji="0" lang="ru-RU" sz="17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9343" y="0"/>
            <a:ext cx="60212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ДОСТИГНУТЫЕ РЕЗУЛЬТАТЫ</a:t>
            </a:r>
            <a:endParaRPr lang="ru-RU" sz="54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0278" y="3942576"/>
            <a:ext cx="540013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4400" b="1" u="sng" dirty="0" smtClean="0">
              <a:solidFill>
                <a:srgbClr val="C00000"/>
              </a:solidFill>
              <a:latin typeface="Monotype Corsiva" pitchFamily="66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u="sng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По продолжительности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– среднесрочный (4 недели)</a:t>
            </a:r>
          </a:p>
          <a:p>
            <a:pPr>
              <a:spcAft>
                <a:spcPts val="0"/>
              </a:spcAft>
            </a:pPr>
            <a:r>
              <a:rPr lang="ru-RU" sz="3600" b="1" u="sng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Участники проекта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– воспитатели, дети старшей группы и их родители, музыкальный руководитель, инструктор по физическому воспитанию ДОУ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5609" y="0"/>
            <a:ext cx="57451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ПАСПОРТ ПРОЕКТА</a:t>
            </a:r>
            <a:endParaRPr lang="ru-RU" sz="6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26611" y="2489046"/>
            <a:ext cx="290710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Тип  проекта: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познавательный, творческий, групповой.</a:t>
            </a:r>
            <a:endParaRPr lang="ru-RU" sz="3200" b="1" u="sng" dirty="0" smtClean="0">
              <a:solidFill>
                <a:srgbClr val="C00000"/>
              </a:solidFill>
              <a:latin typeface="Monotype Corsiva" pitchFamily="66" charset="0"/>
              <a:ea typeface="Times New Roman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69677" y="1639021"/>
            <a:ext cx="2692190" cy="3140013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982" y="849147"/>
            <a:ext cx="5915025" cy="9624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ИСПОЛЬЗУЕМАЯ ЛИТЕРАТУРА: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3849" y="1295480"/>
            <a:ext cx="6021238" cy="580178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Основная общеобразовательная программа дошкольного образования «От рождения до школы» под ред. Н.Е.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2.Аксенова З.Ф. Спортивные праздники в детском саду: Пособие для работников дошкольных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учреждений.-М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.: ТЦ Сфера, 2003.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Батурина Г. И., Кузина Т. Ф. Народная педагогика в современном учебно-воспитательном процессе – М.: «Школьная Пресса» 2003г.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Даймедина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И.П. Поиграем, малыши - М., Просвещение, 1992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Кенеман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А.В., Осокина Т.И. Детские подвижные игры СССР: Пособие для воспитателя детского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сада.-М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.: Просвещение, 1988.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Мельникова Л. И., Зимина А. Н Детский музыкальный фольклор в дошкольном образовательном учреждении ООО «Гном-Пресс» 2000г.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Пензулаева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Л.И. Подвижные игры и игровые упражнения для детей 5-7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лет.-М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Гуманит.изд.центр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ВЛАДОС, 2001.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Тихонова М. В., Смирнова Н. С. Красна изба Санкт-Петербург «Детство-Пресс» 2000г.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729" y="693871"/>
            <a:ext cx="5915025" cy="87579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ЦЕЛЬ ПРОЕКТА: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8540" y="5072332"/>
            <a:ext cx="5979459" cy="4071668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00000"/>
              </a:lnSpc>
            </a:pPr>
            <a:endParaRPr lang="ru-RU" sz="48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lvl="0">
              <a:lnSpc>
                <a:spcPct val="100000"/>
              </a:lnSpc>
            </a:pPr>
            <a:r>
              <a:rPr lang="ru-RU" sz="3800" dirty="0" smtClean="0">
                <a:solidFill>
                  <a:srgbClr val="FF0000"/>
                </a:solidFill>
                <a:latin typeface="Monotype Corsiva" pitchFamily="66" charset="0"/>
              </a:rPr>
              <a:t>знакомство детей  с народным праздником Масленица;</a:t>
            </a:r>
          </a:p>
          <a:p>
            <a:pPr lvl="0">
              <a:lnSpc>
                <a:spcPct val="100000"/>
              </a:lnSpc>
            </a:pPr>
            <a:r>
              <a:rPr lang="ru-RU" sz="3800" dirty="0" smtClean="0">
                <a:solidFill>
                  <a:srgbClr val="FF0000"/>
                </a:solidFill>
                <a:latin typeface="Monotype Corsiva" pitchFamily="66" charset="0"/>
              </a:rPr>
              <a:t>воспитание любви к своей Родине; </a:t>
            </a:r>
          </a:p>
          <a:p>
            <a:pPr lvl="0">
              <a:lnSpc>
                <a:spcPct val="100000"/>
              </a:lnSpc>
            </a:pPr>
            <a:r>
              <a:rPr lang="ru-RU" sz="3800" dirty="0" smtClean="0">
                <a:solidFill>
                  <a:srgbClr val="FF0000"/>
                </a:solidFill>
                <a:latin typeface="Monotype Corsiva" pitchFamily="66" charset="0"/>
              </a:rPr>
              <a:t>развитие смекалки, выносливости;</a:t>
            </a:r>
          </a:p>
          <a:p>
            <a:pPr lvl="0">
              <a:lnSpc>
                <a:spcPct val="100000"/>
              </a:lnSpc>
            </a:pPr>
            <a:r>
              <a:rPr lang="ru-RU" sz="3800" dirty="0" smtClean="0">
                <a:solidFill>
                  <a:srgbClr val="FF0000"/>
                </a:solidFill>
                <a:latin typeface="Monotype Corsiva" pitchFamily="66" charset="0"/>
              </a:rPr>
              <a:t> формирование навыков </a:t>
            </a:r>
          </a:p>
          <a:p>
            <a:pPr lvl="0">
              <a:lnSpc>
                <a:spcPct val="100000"/>
              </a:lnSpc>
              <a:buNone/>
            </a:pPr>
            <a:r>
              <a:rPr lang="ru-RU" sz="3800" dirty="0" smtClean="0">
                <a:solidFill>
                  <a:srgbClr val="FF0000"/>
                </a:solidFill>
                <a:latin typeface="Monotype Corsiva" pitchFamily="66" charset="0"/>
              </a:rPr>
              <a:t>культурного поведения.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640" y="1535503"/>
            <a:ext cx="5227607" cy="455474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88587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068" y="0"/>
            <a:ext cx="6443932" cy="1138687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ЗАДАЧИ    ПРОЕКТА: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7366" y="5311272"/>
            <a:ext cx="615063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FontTx/>
              <a:buChar char="-"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вызвать желание глубже ознакомиться </a:t>
            </a:r>
          </a:p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с народным праздником Масленица;</a:t>
            </a:r>
          </a:p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- обобщить и закрепить знания детей о Масленице;</a:t>
            </a:r>
          </a:p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- обогатить духовный мир детей;</a:t>
            </a:r>
          </a:p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- развивать выносливость, смекалку;</a:t>
            </a:r>
          </a:p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- воспитывать чувство патриотизма, основанное на традициях народа.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961" y="931654"/>
            <a:ext cx="5348081" cy="456838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068" y="707367"/>
            <a:ext cx="6072996" cy="24384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</a:pPr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ПРЕДПОЛАГАЕМЫЙ 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РЕЗУЛЬТАТ: </a:t>
            </a:r>
            <a:r>
              <a:rPr lang="ru-RU" sz="4800" dirty="0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</a:b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0771" y="2356197"/>
            <a:ext cx="5915025" cy="3889328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устойчивый интерес к культуре русского народа, </a:t>
            </a:r>
            <a:br>
              <a:rPr lang="ru-RU" sz="4400" dirty="0" smtClean="0">
                <a:latin typeface="Monotype Corsiva" pitchFamily="66" charset="0"/>
              </a:rPr>
            </a:br>
            <a:r>
              <a:rPr lang="ru-RU" sz="4400" dirty="0" smtClean="0">
                <a:latin typeface="Monotype Corsiva" pitchFamily="66" charset="0"/>
              </a:rPr>
              <a:t>знание детьми устного народного творчества, песен, частушек, игр.</a:t>
            </a:r>
            <a:br>
              <a:rPr lang="ru-RU" sz="4400" dirty="0" smtClean="0">
                <a:latin typeface="Monotype Corsiva" pitchFamily="66" charset="0"/>
              </a:rPr>
            </a:br>
            <a:endParaRPr lang="ru-RU" sz="4400" dirty="0" smtClean="0"/>
          </a:p>
          <a:p>
            <a:endParaRPr lang="ru-RU" sz="5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6078" y="5072333"/>
            <a:ext cx="5945106" cy="385331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753" y="486836"/>
            <a:ext cx="5915025" cy="1272953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FF0000"/>
                </a:solidFill>
                <a:latin typeface="Monotype Corsiva" pitchFamily="66" charset="0"/>
              </a:rPr>
              <a:t>АКТУАЛЬНОСТЬ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7882" y="1583371"/>
            <a:ext cx="6320118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Россия богата своими традициями, обычаями, народными праздниками. Одним из таких праздников является большое народное гулянье в конце зимы, которое называется Масленица. Здесь всегда находятся желающие силой потягаться, удаль свою показать, вкусными блинами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гоститься да песни попеть. Глубокие нравственное начало содержит чин покаяния в день Прощеного воскресения. Масленица один из самых радостных и светлых праздников на Руси. Познакомить детей с традициями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можно, опираясь на программу «Приобщение детей дошкольного возраста к истокам русской культуры», но непосредственное участие в народном гулянии оставляет более полное и глубокое представления о нем. Участие дает детям возможность понять широту и глубокий смысл этого веселого и немножко грустного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праздника. Поэтому 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возникла идея проведения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праздничного гулянья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силами педагогов,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родителей и ребят.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2800" y="6651812"/>
            <a:ext cx="3505200" cy="249218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205" y="433048"/>
            <a:ext cx="5915025" cy="1767417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ПРЕДПРОЕКТНЫЙ </a:t>
            </a:r>
            <a:br>
              <a:rPr lang="ru-RU" sz="49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9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ЭТАП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4838" y="1140205"/>
            <a:ext cx="5917721" cy="580178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  <a:defRPr/>
            </a:pPr>
            <a:endParaRPr lang="ru-RU" sz="2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057" y="4658265"/>
            <a:ext cx="6280030" cy="448573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45459" y="758995"/>
            <a:ext cx="6212541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65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Формулирование целей и задач проекта.                                              Изучение литературы  и </a:t>
            </a:r>
            <a:r>
              <a:rPr lang="ru-RU" sz="265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интернет-ресурсов</a:t>
            </a:r>
            <a:r>
              <a:rPr lang="ru-RU" sz="265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 теме проекта.  Составление плана работы.</a:t>
            </a:r>
          </a:p>
          <a:p>
            <a:r>
              <a:rPr lang="ru-RU" sz="265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Ознакомление  родителей  с  проектом  и привлечение их к совместной работе.                           Анализ предметной среды группы.          Разработка конспектов занятий, сценариев праздника и развлечений. </a:t>
            </a:r>
            <a:endParaRPr lang="ru-RU" sz="265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8905" y="0"/>
            <a:ext cx="52707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ОСНОВНОЙ  ЭТАП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540" y="4748174"/>
            <a:ext cx="5152097" cy="439582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14808" y="580508"/>
            <a:ext cx="588321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 по решению проблемы – работа по составленному плану.                                                             Планирование совместной деятельности,       сбор и систематизация информации,     поисковая деятельность детей и взрослых. </a:t>
            </a:r>
          </a:p>
          <a:p>
            <a:pPr>
              <a:defRPr/>
            </a:pPr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Проведение бесед, дидактических игр по расширению представлений о  народных традициях.                                                   Консультации для педагогов и родителей. </a:t>
            </a:r>
          </a:p>
          <a:p>
            <a:pPr>
              <a:defRPr/>
            </a:pPr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Создание в группе условий для реализации проекта: выставка изделий народных промыслов.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8574" y="1259458"/>
            <a:ext cx="663371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3200" b="1" dirty="0" smtClean="0">
              <a:solidFill>
                <a:srgbClr val="0070C0"/>
              </a:solidFill>
              <a:latin typeface="Monotype Corsiva" pitchFamily="66" charset="0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6258" y="0"/>
            <a:ext cx="583685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ЗАКЛЮЧИТЕЛЬНЫЙ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ЭТАП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3079" y="1207698"/>
            <a:ext cx="637492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ea typeface="Times New Roman"/>
              </a:rPr>
              <a:t>Обобщение знаний детей о Масленице, закрепление умения различать и называть традиционные обряды народного гуляния, формирование устойчивого интереса к национальной культуре. Проведение  спортивного  праздника «Широкая </a:t>
            </a: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ea typeface="Times New Roman"/>
              </a:rPr>
              <a:t>Масленица». Показ кукольного спектакля  «Встреча Масленицы»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9955" y="4589252"/>
            <a:ext cx="5863837" cy="455474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732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ПОЗНАВАТЕЛЬНО – ТВОРЧЕСКИЙ     ПРОЕКТ   </vt:lpstr>
      <vt:lpstr>Слайд 2</vt:lpstr>
      <vt:lpstr>ЦЕЛЬ ПРОЕКТА:</vt:lpstr>
      <vt:lpstr>ЗАДАЧИ    ПРОЕКТА:</vt:lpstr>
      <vt:lpstr>ПРЕДПОЛАГАЕМЫЙ РЕЗУЛЬТАТ:  </vt:lpstr>
      <vt:lpstr>АКТУАЛЬНОСТЬ ПРОЕКТА </vt:lpstr>
      <vt:lpstr>ПРЕДПРОЕКТНЫЙ  ЭТАП  </vt:lpstr>
      <vt:lpstr>Слайд 8</vt:lpstr>
      <vt:lpstr>Слайд 9</vt:lpstr>
      <vt:lpstr>РАБОТА С РОДИТЕЛЯМИ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ИСПОЛЬЗУЕМАЯ ЛИТЕРАТУРА:  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владелец</cp:lastModifiedBy>
  <cp:revision>75</cp:revision>
  <dcterms:created xsi:type="dcterms:W3CDTF">2014-04-03T08:52:39Z</dcterms:created>
  <dcterms:modified xsi:type="dcterms:W3CDTF">2021-04-07T18:51:51Z</dcterms:modified>
</cp:coreProperties>
</file>