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9" r:id="rId4"/>
    <p:sldId id="269" r:id="rId5"/>
    <p:sldId id="263" r:id="rId6"/>
    <p:sldId id="264" r:id="rId7"/>
    <p:sldId id="265" r:id="rId8"/>
    <p:sldId id="266" r:id="rId9"/>
    <p:sldId id="267" r:id="rId10"/>
    <p:sldId id="270" r:id="rId11"/>
    <p:sldId id="271" r:id="rId12"/>
    <p:sldId id="273" r:id="rId13"/>
    <p:sldId id="272" r:id="rId14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3F7AA83-DE31-4E93-AB07-EF7FB05F6670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35E2820-AFE1-45FA-949E-17BDB534E1DC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Заполнитель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pPr rtl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образ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en-US" smtClean="0"/>
              <a:pPr rtl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935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pPr rtl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149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01.09.2016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pPr rtl="0"/>
            <a:fld id="{8FDBFFB2-86D9-4B8F-A59A-553A60B94BBE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431800"/>
            <a:ext cx="7091361" cy="2793906"/>
          </a:xfrm>
        </p:spPr>
        <p:txBody>
          <a:bodyPr rtlCol="0"/>
          <a:lstStyle/>
          <a:p>
            <a:pPr rtl="0"/>
            <a:r>
              <a:rPr lang="ru" dirty="0" smtClean="0"/>
              <a:t>  </a:t>
            </a:r>
            <a:endParaRPr lang="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9413" y="1635510"/>
            <a:ext cx="7091361" cy="1590196"/>
          </a:xfrm>
        </p:spPr>
        <p:txBody>
          <a:bodyPr rtlCol="0">
            <a:noAutofit/>
          </a:bodyPr>
          <a:lstStyle/>
          <a:p>
            <a:pPr rtl="0"/>
            <a:r>
              <a:rPr lang="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Ребенок от 1 до 6                                  </a:t>
            </a:r>
            <a:r>
              <a:rPr lang="ru" sz="4800" dirty="0" smtClean="0">
                <a:cs typeface="Aharoni" panose="02010803020104030203" pitchFamily="2" charset="-79"/>
              </a:rPr>
              <a:t>Взгляд логопеда</a:t>
            </a:r>
            <a:endParaRPr lang="ru" sz="4800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913" y="469901"/>
            <a:ext cx="6400801" cy="787400"/>
          </a:xfrm>
        </p:spPr>
        <p:txBody>
          <a:bodyPr>
            <a:noAutofit/>
          </a:bodyPr>
          <a:lstStyle/>
          <a:p>
            <a:r>
              <a:rPr lang="ru-RU" sz="6000" b="1" i="1" dirty="0" smtClean="0"/>
              <a:t>6 лет</a:t>
            </a:r>
            <a:endParaRPr lang="ru-RU" sz="6000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32313" y="1257301"/>
            <a:ext cx="7659687" cy="4914899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Все звуки родного языка произносит правильно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Умеет рассказывать и пересказывать и выражать свое отношение к произошедшему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Помнит и умеет описать прошедшие события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Пользуется сложными предложениями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Употребляет все части речи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Использует абстрактные и отвлеченные понятия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Употребляет все части речи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Рисует. Заштриховывает. Обводит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Хорошо ориентируется в схеме тела и на листе бумаги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Различает и дифференцирует звуки речи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350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Специалисты, которые вам помогут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2349500"/>
            <a:ext cx="4572000" cy="4114800"/>
          </a:xfrm>
        </p:spPr>
        <p:txBody>
          <a:bodyPr/>
          <a:lstStyle/>
          <a:p>
            <a:r>
              <a:rPr lang="ru-RU" dirty="0" smtClean="0"/>
              <a:t>Невролог</a:t>
            </a:r>
          </a:p>
          <a:p>
            <a:r>
              <a:rPr lang="ru-RU" dirty="0" smtClean="0"/>
              <a:t>Невропатолог</a:t>
            </a:r>
          </a:p>
          <a:p>
            <a:r>
              <a:rPr lang="ru-RU" dirty="0" smtClean="0"/>
              <a:t>Остеопат</a:t>
            </a:r>
          </a:p>
          <a:p>
            <a:r>
              <a:rPr lang="ru-RU" dirty="0" smtClean="0"/>
              <a:t>Гомеопат</a:t>
            </a:r>
          </a:p>
          <a:p>
            <a:r>
              <a:rPr lang="ru-RU" dirty="0" smtClean="0"/>
              <a:t>Массажист</a:t>
            </a:r>
          </a:p>
          <a:p>
            <a:r>
              <a:rPr lang="ru-RU" dirty="0" smtClean="0"/>
              <a:t>Клинический психолог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8813" y="2349500"/>
            <a:ext cx="4572000" cy="4114800"/>
          </a:xfrm>
        </p:spPr>
        <p:txBody>
          <a:bodyPr/>
          <a:lstStyle/>
          <a:p>
            <a:r>
              <a:rPr lang="ru-RU" dirty="0" smtClean="0"/>
              <a:t>Логопед</a:t>
            </a:r>
          </a:p>
          <a:p>
            <a:r>
              <a:rPr lang="ru-RU" dirty="0" smtClean="0"/>
              <a:t>Дефектолог</a:t>
            </a:r>
          </a:p>
          <a:p>
            <a:r>
              <a:rPr lang="ru-RU" dirty="0" err="1" smtClean="0"/>
              <a:t>Сурдолог</a:t>
            </a:r>
            <a:endParaRPr lang="ru-RU" dirty="0" smtClean="0"/>
          </a:p>
          <a:p>
            <a:r>
              <a:rPr lang="ru-RU" dirty="0"/>
              <a:t>П</a:t>
            </a:r>
            <a:r>
              <a:rPr lang="ru-RU" dirty="0" smtClean="0"/>
              <a:t>едагог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8897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100" y="304800"/>
            <a:ext cx="11415713" cy="660400"/>
          </a:xfrm>
        </p:spPr>
        <p:txBody>
          <a:bodyPr/>
          <a:lstStyle/>
          <a:p>
            <a:r>
              <a:rPr lang="ru" b="1" i="1" dirty="0" smtClean="0"/>
              <a:t>  Риски, ведущие к нарушениям речи</a:t>
            </a:r>
            <a:endParaRPr lang="ru" sz="3600" b="1" i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01713" y="1251216"/>
            <a:ext cx="10579100" cy="4114800"/>
          </a:xfrm>
        </p:spPr>
        <p:txBody>
          <a:bodyPr/>
          <a:lstStyle/>
          <a:p>
            <a:r>
              <a:rPr lang="ru-RU" dirty="0" smtClean="0"/>
              <a:t>Во время беременности: тяжелые вирусные инфекции, употребление вредных и запрещенных веществ, тяжелая экологическая ситуация</a:t>
            </a:r>
          </a:p>
          <a:p>
            <a:r>
              <a:rPr lang="ru-RU" dirty="0" smtClean="0"/>
              <a:t>Один или более родственников страдают расстройством речи, интеллекта</a:t>
            </a:r>
          </a:p>
          <a:p>
            <a:r>
              <a:rPr lang="ru-RU" dirty="0" smtClean="0"/>
              <a:t>Ребенок при рождении весит менее 1900, имеет необычную внешность, перенес желтуху новорожденных, находился в отделении реанимации, получал сильные антибиотики</a:t>
            </a:r>
          </a:p>
          <a:p>
            <a:r>
              <a:rPr lang="ru-RU" dirty="0" smtClean="0"/>
              <a:t>От 0 до 1 года перенес тяжелое соматическое или неврологическое заболевание, травму</a:t>
            </a:r>
          </a:p>
          <a:p>
            <a:r>
              <a:rPr lang="ru-RU" dirty="0" smtClean="0"/>
              <a:t>От 6 месяцев до 1 года не интересуется новыми звуками, предметами, людьми</a:t>
            </a:r>
          </a:p>
          <a:p>
            <a:r>
              <a:rPr lang="ru-RU" dirty="0" smtClean="0"/>
              <a:t>Имеет или имел неблагоприятную семейную среду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54000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1917700"/>
          </a:xfrm>
        </p:spPr>
        <p:txBody>
          <a:bodyPr/>
          <a:lstStyle/>
          <a:p>
            <a:r>
              <a:rPr lang="ru-RU" dirty="0" smtClean="0"/>
              <a:t>  Желаю успехов!</a:t>
            </a:r>
            <a:endParaRPr lang="ru-RU" dirty="0"/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       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1566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4913" y="266699"/>
            <a:ext cx="9372600" cy="1595151"/>
          </a:xfrm>
        </p:spPr>
        <p:txBody>
          <a:bodyPr rtlCol="0">
            <a:normAutofit fontScale="90000"/>
          </a:bodyPr>
          <a:lstStyle/>
          <a:p>
            <a:pPr rtl="0"/>
            <a:r>
              <a:rPr lang="ru" dirty="0" smtClean="0"/>
              <a:t>Нормы речевого развития ребенка по материалам Института Детства, Москва;  ВОЗ,Брюссель;      Фонда помощи детям, Лондон. </a:t>
            </a:r>
            <a:r>
              <a:rPr lang="ru" dirty="0" smtClean="0"/>
              <a:t>2015-2021гг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8213" y="1983036"/>
            <a:ext cx="9372600" cy="3731964"/>
          </a:xfrm>
        </p:spPr>
        <p:txBody>
          <a:bodyPr rtlCol="0"/>
          <a:lstStyle/>
          <a:p>
            <a:pPr rtl="0"/>
            <a:r>
              <a:rPr lang="ru" dirty="0" smtClean="0"/>
              <a:t>Варианты нормы</a:t>
            </a:r>
          </a:p>
          <a:p>
            <a:pPr rtl="0"/>
            <a:r>
              <a:rPr lang="ru" dirty="0" smtClean="0"/>
              <a:t>Риски </a:t>
            </a:r>
            <a:endParaRPr lang="ru" dirty="0"/>
          </a:p>
          <a:p>
            <a:pPr rtl="0"/>
            <a:r>
              <a:rPr lang="ru" dirty="0" smtClean="0"/>
              <a:t>Развитие речи как социальной функции </a:t>
            </a:r>
          </a:p>
          <a:p>
            <a:pPr rtl="0"/>
            <a:r>
              <a:rPr lang="ru" dirty="0" smtClean="0"/>
              <a:t>Познавательный интерес</a:t>
            </a:r>
          </a:p>
          <a:p>
            <a:pPr rtl="0"/>
            <a:r>
              <a:rPr lang="ru" dirty="0" smtClean="0"/>
              <a:t>Эмоциональное развитие</a:t>
            </a:r>
          </a:p>
          <a:p>
            <a:pPr rtl="0"/>
            <a:r>
              <a:rPr lang="ru" dirty="0" smtClean="0"/>
              <a:t>Физическое развитие и двигательные координации</a:t>
            </a:r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2083928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100" y="304800"/>
            <a:ext cx="11415713" cy="660400"/>
          </a:xfrm>
        </p:spPr>
        <p:txBody>
          <a:bodyPr/>
          <a:lstStyle/>
          <a:p>
            <a:r>
              <a:rPr lang="ru" b="1" i="1" dirty="0" smtClean="0"/>
              <a:t>  Риски, ведущие к нарушениям речи</a:t>
            </a:r>
            <a:endParaRPr lang="ru" sz="3600" b="1" i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01713" y="1251216"/>
            <a:ext cx="10579100" cy="4114800"/>
          </a:xfrm>
        </p:spPr>
        <p:txBody>
          <a:bodyPr/>
          <a:lstStyle/>
          <a:p>
            <a:r>
              <a:rPr lang="ru-RU" dirty="0" smtClean="0"/>
              <a:t>Во время беременности: тяжелые вирусные инфекции, употребление вредных и запрещенных веществ, тяжелая экологическая ситуация</a:t>
            </a:r>
          </a:p>
          <a:p>
            <a:r>
              <a:rPr lang="ru-RU" dirty="0" smtClean="0"/>
              <a:t>Один или более родственников страдают расстройством речи, интеллекта</a:t>
            </a:r>
          </a:p>
          <a:p>
            <a:r>
              <a:rPr lang="ru-RU" dirty="0" smtClean="0"/>
              <a:t>Ребенок при рождении весит менее 2400, имеет необычную внешность, перенес желтуху новорожденных, находился в отделении реанимации, получал сильные антибиотики</a:t>
            </a:r>
          </a:p>
          <a:p>
            <a:r>
              <a:rPr lang="ru-RU" dirty="0" smtClean="0"/>
              <a:t>От 0 до 1 года перенес тяжелое соматическое или неврологическое заболевание, травму</a:t>
            </a:r>
          </a:p>
          <a:p>
            <a:r>
              <a:rPr lang="ru-RU" dirty="0" smtClean="0"/>
              <a:t>От 6 месяцев до 1 года не интересуется новыми звуками, предметами, людьми</a:t>
            </a:r>
          </a:p>
          <a:p>
            <a:r>
              <a:rPr lang="ru-RU" dirty="0" smtClean="0"/>
              <a:t>Имеет или имел неблагоприятную семейную среду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2506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" y="222810"/>
            <a:ext cx="11047413" cy="844816"/>
          </a:xfrm>
        </p:spPr>
        <p:txBody>
          <a:bodyPr rtlCol="0"/>
          <a:lstStyle/>
          <a:p>
            <a:pPr rtl="0"/>
            <a:r>
              <a:rPr lang="ru" sz="4000" dirty="0" smtClean="0"/>
              <a:t>Речь- шаг за шагом...</a:t>
            </a:r>
            <a:endParaRPr lang="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3400" y="1540420"/>
            <a:ext cx="5703887" cy="3996780"/>
          </a:xfrm>
        </p:spPr>
        <p:txBody>
          <a:bodyPr rtlCol="0">
            <a:normAutofit/>
          </a:bodyPr>
          <a:lstStyle/>
          <a:p>
            <a:pPr rtl="0"/>
            <a:r>
              <a:rPr lang="ru" sz="2400" dirty="0" smtClean="0">
                <a:cs typeface="Aharoni" panose="02010803020104030203" pitchFamily="2" charset="-79"/>
              </a:rPr>
              <a:t>1-й год – </a:t>
            </a:r>
            <a:r>
              <a:rPr lang="ru" sz="2400" b="1" dirty="0" smtClean="0">
                <a:cs typeface="Aharoni" panose="02010803020104030203" pitchFamily="2" charset="-79"/>
              </a:rPr>
              <a:t>это Важно</a:t>
            </a:r>
          </a:p>
          <a:p>
            <a:pPr rtl="0"/>
            <a:r>
              <a:rPr lang="ru" sz="2400" dirty="0" smtClean="0">
                <a:cs typeface="Aharoni" panose="02010803020104030203" pitchFamily="2" charset="-79"/>
              </a:rPr>
              <a:t>2-й год </a:t>
            </a:r>
            <a:r>
              <a:rPr lang="ru" sz="2400" b="1" dirty="0">
                <a:cs typeface="Aharoni" panose="02010803020104030203" pitchFamily="2" charset="-79"/>
              </a:rPr>
              <a:t>О</a:t>
            </a:r>
            <a:r>
              <a:rPr lang="ru" sz="2400" b="1" dirty="0" smtClean="0">
                <a:cs typeface="Aharoni" panose="02010803020104030203" pitchFamily="2" charset="-79"/>
              </a:rPr>
              <a:t>т слов к предложению</a:t>
            </a:r>
          </a:p>
          <a:p>
            <a:pPr rtl="0"/>
            <a:r>
              <a:rPr lang="ru" sz="2400" dirty="0" smtClean="0">
                <a:cs typeface="Aharoni" panose="02010803020104030203" pitchFamily="2" charset="-79"/>
              </a:rPr>
              <a:t>3-й год </a:t>
            </a:r>
            <a:r>
              <a:rPr lang="ru" sz="2400" b="1" dirty="0" smtClean="0">
                <a:cs typeface="Aharoni" panose="02010803020104030203" pitchFamily="2" charset="-79"/>
              </a:rPr>
              <a:t>Что? Где? Когда? Почему?</a:t>
            </a:r>
            <a:endParaRPr lang="ru" sz="2400" b="1" dirty="0">
              <a:cs typeface="Aharoni" panose="02010803020104030203" pitchFamily="2" charset="-79"/>
            </a:endParaRPr>
          </a:p>
          <a:p>
            <a:pPr rtl="0"/>
            <a:r>
              <a:rPr lang="ru" sz="2400" dirty="0" smtClean="0">
                <a:cs typeface="Aharoni" panose="02010803020104030203" pitchFamily="2" charset="-79"/>
              </a:rPr>
              <a:t>4-й год - </a:t>
            </a:r>
            <a:r>
              <a:rPr lang="ru" sz="2400" b="1" dirty="0" smtClean="0">
                <a:cs typeface="Aharoni" panose="02010803020104030203" pitchFamily="2" charset="-79"/>
              </a:rPr>
              <a:t>Дай, я скажу!</a:t>
            </a:r>
            <a:endParaRPr lang="ru" sz="2400" b="1" dirty="0">
              <a:cs typeface="Aharoni" panose="02010803020104030203" pitchFamily="2" charset="-79"/>
            </a:endParaRPr>
          </a:p>
          <a:p>
            <a:pPr rtl="0"/>
            <a:r>
              <a:rPr lang="ru" sz="2400" dirty="0" smtClean="0">
                <a:cs typeface="Aharoni" panose="02010803020104030203" pitchFamily="2" charset="-79"/>
              </a:rPr>
              <a:t>5-й год </a:t>
            </a:r>
            <a:r>
              <a:rPr lang="ru" sz="2400" b="1" dirty="0" smtClean="0">
                <a:cs typeface="Aharoni" panose="02010803020104030203" pitchFamily="2" charset="-79"/>
              </a:rPr>
              <a:t>Давай поговорим...</a:t>
            </a:r>
          </a:p>
          <a:p>
            <a:pPr rtl="0"/>
            <a:r>
              <a:rPr lang="ru" sz="2400" dirty="0" smtClean="0">
                <a:cs typeface="Aharoni" panose="02010803020104030203" pitchFamily="2" charset="-79"/>
              </a:rPr>
              <a:t>6-й год </a:t>
            </a:r>
            <a:r>
              <a:rPr lang="ru" sz="2400" b="1" dirty="0" smtClean="0">
                <a:cs typeface="Aharoni" panose="02010803020104030203" pitchFamily="2" charset="-79"/>
              </a:rPr>
              <a:t>Хочу все знать</a:t>
            </a:r>
            <a:endParaRPr lang="en-US" sz="24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9221109"/>
              </p:ext>
            </p:extLst>
          </p:nvPr>
        </p:nvGraphicFramePr>
        <p:xfrm>
          <a:off x="6096000" y="752608"/>
          <a:ext cx="5918199" cy="4677202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2573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399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209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34892">
                <a:tc>
                  <a:txBody>
                    <a:bodyPr/>
                    <a:lstStyle/>
                    <a:p>
                      <a:pPr rtl="0"/>
                      <a:r>
                        <a:rPr lang="ru" dirty="0" smtClean="0"/>
                        <a:t>Возраст</a:t>
                      </a:r>
                      <a:endParaRPr dirty="0"/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dirty="0" err="1" smtClean="0"/>
                        <a:t>Колличество</a:t>
                      </a:r>
                      <a:r>
                        <a:rPr lang="ru-RU" baseline="0" dirty="0" smtClean="0"/>
                        <a:t> слов</a:t>
                      </a:r>
                      <a:endParaRPr dirty="0"/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dirty="0" smtClean="0"/>
                        <a:t>Нормы</a:t>
                      </a:r>
                      <a:r>
                        <a:rPr lang="ru-RU" baseline="0" dirty="0" smtClean="0"/>
                        <a:t> появления звуков</a:t>
                      </a:r>
                      <a:endParaRPr dirty="0"/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33924">
                <a:tc>
                  <a:txBody>
                    <a:bodyPr/>
                    <a:lstStyle/>
                    <a:p>
                      <a:pPr rtl="0"/>
                      <a:r>
                        <a:rPr dirty="0" smtClean="0"/>
                        <a:t> 1</a:t>
                      </a:r>
                      <a:r>
                        <a:rPr lang="ru-RU" dirty="0" smtClean="0"/>
                        <a:t> год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dirty="0" smtClean="0"/>
                        <a:t>10-20</a:t>
                      </a:r>
                      <a:r>
                        <a:rPr lang="ru-RU" baseline="0" dirty="0" smtClean="0"/>
                        <a:t> слов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dirty="0" smtClean="0"/>
                        <a:t>Отдельные </a:t>
                      </a:r>
                      <a:r>
                        <a:rPr lang="ru-RU" dirty="0" err="1" smtClean="0"/>
                        <a:t>звуки,слоги</a:t>
                      </a:r>
                      <a:r>
                        <a:rPr lang="ru-RU" dirty="0" smtClean="0"/>
                        <a:t> и слова</a:t>
                      </a:r>
                      <a:endParaRPr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2458">
                <a:tc>
                  <a:txBody>
                    <a:bodyPr/>
                    <a:lstStyle/>
                    <a:p>
                      <a:pPr rtl="0"/>
                      <a:r>
                        <a:rPr dirty="0" smtClean="0"/>
                        <a:t> 2</a:t>
                      </a:r>
                      <a:r>
                        <a:rPr lang="ru-RU" dirty="0" smtClean="0"/>
                        <a:t> года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dirty="0" smtClean="0"/>
                        <a:t>200-300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endParaRPr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2458">
                <a:tc>
                  <a:txBody>
                    <a:bodyPr/>
                    <a:lstStyle/>
                    <a:p>
                      <a:pPr rtl="0"/>
                      <a:r>
                        <a:rPr lang="ru-RU" dirty="0" smtClean="0"/>
                        <a:t> 3 года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dirty="0" smtClean="0"/>
                        <a:t>1000-1500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dirty="0" err="1" smtClean="0"/>
                        <a:t>Свистяцие</a:t>
                      </a:r>
                      <a:r>
                        <a:rPr lang="ru-RU" dirty="0" smtClean="0"/>
                        <a:t>, шипящие</a:t>
                      </a:r>
                      <a:endParaRPr dirty="0"/>
                    </a:p>
                  </a:txBody>
                  <a:tcPr anchor="ctr"/>
                </a:tc>
              </a:tr>
              <a:tr h="642458">
                <a:tc>
                  <a:txBody>
                    <a:bodyPr/>
                    <a:lstStyle/>
                    <a:p>
                      <a:pPr rtl="0"/>
                      <a:r>
                        <a:rPr lang="ru-RU" dirty="0" smtClean="0"/>
                        <a:t> 4 года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dirty="0" smtClean="0"/>
                        <a:t>1500-1600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dirty="0" err="1" smtClean="0"/>
                        <a:t>Африкаты</a:t>
                      </a:r>
                      <a:r>
                        <a:rPr lang="ru-RU" dirty="0" smtClean="0"/>
                        <a:t>, Г,К,Х</a:t>
                      </a:r>
                      <a:endParaRPr dirty="0"/>
                    </a:p>
                  </a:txBody>
                  <a:tcPr anchor="ctr"/>
                </a:tc>
              </a:tr>
              <a:tr h="642458">
                <a:tc>
                  <a:txBody>
                    <a:bodyPr/>
                    <a:lstStyle/>
                    <a:p>
                      <a:pPr rtl="0"/>
                      <a:r>
                        <a:rPr lang="ru-RU" dirty="0" smtClean="0"/>
                        <a:t> 5 лет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dirty="0" smtClean="0"/>
                        <a:t>До 3000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dirty="0" smtClean="0"/>
                        <a:t>Р-Л</a:t>
                      </a:r>
                      <a:endParaRPr dirty="0"/>
                    </a:p>
                  </a:txBody>
                  <a:tcPr anchor="ctr"/>
                </a:tc>
              </a:tr>
              <a:tr h="438554">
                <a:tc>
                  <a:txBody>
                    <a:bodyPr/>
                    <a:lstStyle/>
                    <a:p>
                      <a:pPr rtl="0"/>
                      <a:r>
                        <a:rPr lang="ru-RU" dirty="0" smtClean="0"/>
                        <a:t> 6</a:t>
                      </a:r>
                      <a:r>
                        <a:rPr lang="ru-RU" baseline="0" dirty="0" smtClean="0"/>
                        <a:t> лет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dirty="0" smtClean="0"/>
                        <a:t>До 4000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endParaRPr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6169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10971213" cy="1028700"/>
          </a:xfrm>
        </p:spPr>
        <p:txBody>
          <a:bodyPr rtlCol="0"/>
          <a:lstStyle/>
          <a:p>
            <a:pPr rtl="0"/>
            <a:r>
              <a:rPr lang="ru" dirty="0" smtClean="0"/>
              <a:t> </a:t>
            </a:r>
            <a:r>
              <a:rPr lang="ru" sz="6000" b="1" i="1" dirty="0" smtClean="0"/>
              <a:t>1 год </a:t>
            </a:r>
            <a:endParaRPr lang="ru" sz="60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90600" y="1600200"/>
            <a:ext cx="5789613" cy="4114800"/>
          </a:xfrm>
        </p:spPr>
        <p:txBody>
          <a:bodyPr rtlCol="0"/>
          <a:lstStyle/>
          <a:p>
            <a:pPr rtl="0"/>
            <a:r>
              <a:rPr lang="ru-RU" dirty="0" smtClean="0"/>
              <a:t>Знает как его зовут</a:t>
            </a:r>
          </a:p>
          <a:p>
            <a:pPr rtl="0"/>
            <a:r>
              <a:rPr lang="ru-RU" dirty="0" smtClean="0"/>
              <a:t>Понимает слова  ДА и Нет</a:t>
            </a:r>
          </a:p>
          <a:p>
            <a:pPr rtl="0"/>
            <a:r>
              <a:rPr lang="ru-RU" dirty="0" smtClean="0"/>
              <a:t>Понимает и выполняет несложные просьбы</a:t>
            </a:r>
          </a:p>
          <a:p>
            <a:pPr rtl="0"/>
            <a:r>
              <a:rPr lang="ru-RU" dirty="0" smtClean="0"/>
              <a:t>Повторяет простые одно-и- двухсложные слова</a:t>
            </a:r>
          </a:p>
          <a:p>
            <a:pPr rtl="0"/>
            <a:r>
              <a:rPr lang="ru-RU" dirty="0" smtClean="0"/>
              <a:t>Играет в </a:t>
            </a:r>
            <a:r>
              <a:rPr lang="ru-RU" dirty="0" smtClean="0"/>
              <a:t>Сороку-</a:t>
            </a:r>
            <a:r>
              <a:rPr lang="ru-RU" dirty="0" err="1" smtClean="0"/>
              <a:t>Белобоку</a:t>
            </a:r>
            <a:endParaRPr lang="ru-RU" dirty="0" smtClean="0"/>
          </a:p>
          <a:p>
            <a:pPr rtl="0"/>
            <a:r>
              <a:rPr lang="ru-RU" dirty="0" smtClean="0"/>
              <a:t>желает спокойной ночи</a:t>
            </a:r>
          </a:p>
          <a:p>
            <a:pPr rtl="0"/>
            <a:r>
              <a:rPr lang="ru-RU" dirty="0" smtClean="0"/>
              <a:t>Говорит осознанно МАМА ПАПА </a:t>
            </a:r>
          </a:p>
          <a:p>
            <a:pPr rtl="0"/>
            <a:endParaRPr lang="en-US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78613" y="1600200"/>
            <a:ext cx="4572000" cy="4114800"/>
          </a:xfrm>
        </p:spPr>
        <p:txBody>
          <a:bodyPr rtlCol="0"/>
          <a:lstStyle/>
          <a:p>
            <a:pPr rtl="0"/>
            <a:r>
              <a:rPr lang="ru-RU" dirty="0" smtClean="0"/>
              <a:t>С удовольствием смеется</a:t>
            </a:r>
          </a:p>
          <a:p>
            <a:pPr rtl="0"/>
            <a:r>
              <a:rPr lang="ru-RU" dirty="0" smtClean="0"/>
              <a:t>Хорошо слышит и различает много звуков </a:t>
            </a:r>
          </a:p>
          <a:p>
            <a:pPr rtl="0"/>
            <a:r>
              <a:rPr lang="ru-RU" dirty="0" smtClean="0"/>
              <a:t>Демонстрирует искреннею любовь к родителям</a:t>
            </a:r>
          </a:p>
          <a:p>
            <a:pPr rtl="0"/>
            <a:r>
              <a:rPr lang="ru-RU" dirty="0" smtClean="0"/>
              <a:t>Выкладывает кубики</a:t>
            </a:r>
          </a:p>
          <a:p>
            <a:pPr rtl="0"/>
            <a:r>
              <a:rPr lang="ru-RU" dirty="0" smtClean="0"/>
              <a:t>Умеет держать карандаш и рисовать каракули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01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800" y="304800"/>
            <a:ext cx="11022013" cy="1200416"/>
          </a:xfrm>
        </p:spPr>
        <p:txBody>
          <a:bodyPr rtlCol="0"/>
          <a:lstStyle/>
          <a:p>
            <a:pPr rtl="0"/>
            <a:r>
              <a:rPr lang="ru" dirty="0" smtClean="0"/>
              <a:t> </a:t>
            </a:r>
            <a:r>
              <a:rPr lang="ru" sz="6000" b="1" i="1" dirty="0" smtClean="0"/>
              <a:t>2 года </a:t>
            </a:r>
            <a:endParaRPr lang="ru" sz="6000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2600326" y="-939401"/>
            <a:ext cx="4408487" cy="488684"/>
          </a:xfrm>
        </p:spPr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62013" y="1600200"/>
            <a:ext cx="4572000" cy="3337560"/>
          </a:xfrm>
        </p:spPr>
        <p:txBody>
          <a:bodyPr rtlCol="0"/>
          <a:lstStyle/>
          <a:p>
            <a:pPr rtl="0"/>
            <a:r>
              <a:rPr lang="ru-RU" dirty="0" smtClean="0"/>
              <a:t>Предложения и словосочетания из 1-2-3 слов </a:t>
            </a:r>
          </a:p>
          <a:p>
            <a:pPr rtl="0"/>
            <a:r>
              <a:rPr lang="ru-RU" dirty="0" smtClean="0"/>
              <a:t>Предложение слово с жестом</a:t>
            </a:r>
          </a:p>
          <a:p>
            <a:pPr rtl="0"/>
            <a:r>
              <a:rPr lang="ru-RU" dirty="0" smtClean="0"/>
              <a:t>Прислушивается к словам и понимает их значение</a:t>
            </a:r>
          </a:p>
          <a:p>
            <a:pPr rtl="0"/>
            <a:r>
              <a:rPr lang="ru-RU" dirty="0" smtClean="0"/>
              <a:t>Любит, когда ему читают  и рассматривает иллюстрации</a:t>
            </a:r>
          </a:p>
          <a:p>
            <a:pPr rtl="0"/>
            <a:r>
              <a:rPr lang="ru-RU" dirty="0" smtClean="0"/>
              <a:t>Называет предметы на картинках</a:t>
            </a:r>
          </a:p>
          <a:p>
            <a:pPr rtl="0"/>
            <a:endParaRPr lang="en-US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2041525"/>
          </a:xfrm>
        </p:spPr>
        <p:txBody>
          <a:bodyPr rtlCol="0"/>
          <a:lstStyle/>
          <a:p>
            <a:pPr rtl="0"/>
            <a:r>
              <a:rPr lang="ru-RU" dirty="0" smtClean="0"/>
              <a:t>Хорошо знает и произносит слое имя</a:t>
            </a:r>
          </a:p>
          <a:p>
            <a:pPr rtl="0"/>
            <a:r>
              <a:rPr lang="ru-RU" dirty="0" smtClean="0"/>
              <a:t>Говорит ДА НЕТ ЕЩЕ</a:t>
            </a:r>
          </a:p>
          <a:p>
            <a:pPr rtl="0"/>
            <a:r>
              <a:rPr lang="ru-RU" dirty="0" smtClean="0"/>
              <a:t>Выражает просьбу словами. Ане только жестами</a:t>
            </a:r>
          </a:p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224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9913" y="228600"/>
            <a:ext cx="9372600" cy="1200416"/>
          </a:xfrm>
        </p:spPr>
        <p:txBody>
          <a:bodyPr rtlCol="0"/>
          <a:lstStyle/>
          <a:p>
            <a:pPr rtl="0"/>
            <a:r>
              <a:rPr lang="ru" dirty="0" smtClean="0"/>
              <a:t> </a:t>
            </a:r>
            <a:r>
              <a:rPr lang="ru" sz="6000" b="1" i="1" dirty="0" smtClean="0"/>
              <a:t>3 года</a:t>
            </a:r>
            <a:endParaRPr lang="ru" sz="60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Часто задает вопросы</a:t>
            </a:r>
          </a:p>
          <a:p>
            <a:r>
              <a:rPr lang="ru-RU" dirty="0" smtClean="0"/>
              <a:t>Предложения из 2-3 и более слов</a:t>
            </a:r>
          </a:p>
          <a:p>
            <a:r>
              <a:rPr lang="ru-RU" dirty="0" smtClean="0"/>
              <a:t>Говорит о своих впечатлениях и выражает свои мысли</a:t>
            </a:r>
          </a:p>
          <a:p>
            <a:r>
              <a:rPr lang="ru-RU" dirty="0" smtClean="0"/>
              <a:t>Договаривает звуки. Слоги и слова при чтении</a:t>
            </a:r>
          </a:p>
          <a:p>
            <a:r>
              <a:rPr lang="ru-RU" dirty="0" smtClean="0"/>
              <a:t>Понимает значение предлогов и множественного число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Знает время суток</a:t>
            </a:r>
          </a:p>
          <a:p>
            <a:r>
              <a:rPr lang="ru-RU" dirty="0" smtClean="0"/>
              <a:t>Называет цвета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2944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400" y="304800"/>
            <a:ext cx="10920413" cy="1200416"/>
          </a:xfrm>
        </p:spPr>
        <p:txBody>
          <a:bodyPr>
            <a:normAutofit/>
          </a:bodyPr>
          <a:lstStyle/>
          <a:p>
            <a:r>
              <a:rPr lang="ru-RU" sz="6000" b="1" i="1" dirty="0" smtClean="0"/>
              <a:t>4 года</a:t>
            </a:r>
            <a:endParaRPr lang="ru-RU" sz="60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92313" y="1600200"/>
            <a:ext cx="4572000" cy="4114800"/>
          </a:xfrm>
        </p:spPr>
        <p:txBody>
          <a:bodyPr/>
          <a:lstStyle/>
          <a:p>
            <a:r>
              <a:rPr lang="ru-RU" dirty="0" smtClean="0"/>
              <a:t>Сложные предложения </a:t>
            </a:r>
            <a:r>
              <a:rPr lang="ru-RU" i="1" dirty="0" smtClean="0"/>
              <a:t>с потому что, потом, как</a:t>
            </a:r>
          </a:p>
          <a:p>
            <a:r>
              <a:rPr lang="ru-RU" i="1" dirty="0" smtClean="0"/>
              <a:t>Предложения из 4-8 слов</a:t>
            </a:r>
          </a:p>
          <a:p>
            <a:r>
              <a:rPr lang="ru-RU" i="1" dirty="0" smtClean="0"/>
              <a:t>Много вопросов со словами КТО ЗАЧЕМ ПОЧЕМУ</a:t>
            </a:r>
          </a:p>
          <a:p>
            <a:r>
              <a:rPr lang="ru-RU" i="1" dirty="0" smtClean="0"/>
              <a:t>Использует выражения Я ДУМАЮ ЧТО </a:t>
            </a:r>
          </a:p>
          <a:p>
            <a:r>
              <a:rPr lang="ru-RU" i="1" dirty="0" smtClean="0"/>
              <a:t>Выполняет просьбы и команды. Находит предмет, даже если тот находится не в поле зрения</a:t>
            </a:r>
            <a:endParaRPr lang="ru-RU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Правильно употребляет глаголы в прошедшем времени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96471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400"/>
            <a:ext cx="7631113" cy="787400"/>
          </a:xfrm>
        </p:spPr>
        <p:txBody>
          <a:bodyPr rtlCol="0">
            <a:noAutofit/>
          </a:bodyPr>
          <a:lstStyle/>
          <a:p>
            <a:pPr marL="45720" indent="0" rtl="0">
              <a:buNone/>
            </a:pPr>
            <a:r>
              <a:rPr lang="ru-RU" sz="6000" b="1" i="1" dirty="0" smtClean="0"/>
              <a:t>5 лет</a:t>
            </a:r>
            <a:endParaRPr lang="en-US" sz="6000" b="1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3813" y="1497087"/>
            <a:ext cx="9107487" cy="4281413"/>
          </a:xfrm>
        </p:spPr>
        <p:txBody>
          <a:bodyPr rtlCol="0">
            <a:norm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000" dirty="0" smtClean="0"/>
              <a:t>Знает свой адрес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000" dirty="0" smtClean="0"/>
              <a:t>Активно использует предложение из 5-6 слов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000" dirty="0" smtClean="0"/>
              <a:t>Умеет пересказать маленький текст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000" dirty="0" smtClean="0"/>
              <a:t>Умеет рассказать о ситуации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000" dirty="0" smtClean="0"/>
              <a:t>Правильно произносить все звуки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000" dirty="0" smtClean="0"/>
              <a:t>Определяет право-лево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000" dirty="0" smtClean="0"/>
              <a:t>Знает простые антонимы: большой-маленький, черный – белый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000" dirty="0" smtClean="0"/>
              <a:t>Пользуется прошедшим, настоящим и будущим временем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000" dirty="0" smtClean="0"/>
              <a:t>Считает до 10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000" dirty="0" smtClean="0"/>
              <a:t>Знает назначение предметов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7088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Играющие дети 16 х 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2261_TF03461883" id="{671D4EC8-F0D2-4082-A1EE-2E45D761EB1A}" vid="{F8D861EF-0C3B-4A7E-8226-1AE546DA2581}"/>
    </a:ext>
  </a:extLst>
</a:theme>
</file>

<file path=ppt/theme/theme2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Макет учебной презентации с играющимися детьми (рисованные картинки, широкоэкранный формат)</Template>
  <TotalTime>277</TotalTime>
  <Words>635</Words>
  <Application>Microsoft Office PowerPoint</Application>
  <PresentationFormat>Широкоэкранный</PresentationFormat>
  <Paragraphs>124</Paragraphs>
  <Slides>13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Aharoni</vt:lpstr>
      <vt:lpstr>Arial</vt:lpstr>
      <vt:lpstr>Euphemia</vt:lpstr>
      <vt:lpstr>Wingdings</vt:lpstr>
      <vt:lpstr>Играющие дети 16 х 9</vt:lpstr>
      <vt:lpstr>  </vt:lpstr>
      <vt:lpstr>Нормы речевого развития ребенка по материалам Института Детства, Москва;  ВОЗ,Брюссель;      Фонда помощи детям, Лондон. 2015-2021гг</vt:lpstr>
      <vt:lpstr>  Риски, ведущие к нарушениям речи</vt:lpstr>
      <vt:lpstr>Речь- шаг за шагом...</vt:lpstr>
      <vt:lpstr> 1 год </vt:lpstr>
      <vt:lpstr> 2 года </vt:lpstr>
      <vt:lpstr> 3 года</vt:lpstr>
      <vt:lpstr>4 года</vt:lpstr>
      <vt:lpstr>Презентация PowerPoint</vt:lpstr>
      <vt:lpstr>6 лет</vt:lpstr>
      <vt:lpstr>Специалисты, которые вам помогут</vt:lpstr>
      <vt:lpstr>  Риски, ведущие к нарушениям речи</vt:lpstr>
      <vt:lpstr>  Желаю успехов!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логопед</dc:creator>
  <cp:lastModifiedBy>логопед</cp:lastModifiedBy>
  <cp:revision>15</cp:revision>
  <dcterms:created xsi:type="dcterms:W3CDTF">2020-01-24T11:24:44Z</dcterms:created>
  <dcterms:modified xsi:type="dcterms:W3CDTF">2022-02-28T13:34:24Z</dcterms:modified>
</cp:coreProperties>
</file>