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9" r:id="rId10"/>
    <p:sldId id="267" r:id="rId11"/>
    <p:sldId id="266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90F4467-6BF6-4359-8FDC-09431CE43DAA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E528CE-6A83-4325-A0FC-CCBC7247E9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64704"/>
            <a:ext cx="8229600" cy="243569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Проект</a:t>
            </a:r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«Басни дедушки Крылова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Подготовительная к школе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6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Выставка детских работ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224" y="4546966"/>
            <a:ext cx="1587624" cy="21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434" y="1568849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123" y="3817640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27533"/>
            <a:ext cx="3466728" cy="26000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4541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Музей «Басни Крылова»</a:t>
            </a: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323" y="1417638"/>
            <a:ext cx="3923280" cy="29424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" y="3429000"/>
            <a:ext cx="3984443" cy="2988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1520" y="781352"/>
            <a:ext cx="3384376" cy="2888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Артефакты басен  И.А. Крылова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Выставка рисунков по Басням  И.А. Крылова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Создание библиотеки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36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 во всероссийском конкурсе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536"/>
          </a:xfrm>
        </p:spPr>
        <p:txBody>
          <a:bodyPr>
            <a:normAutofit/>
          </a:bodyPr>
          <a:lstStyle/>
          <a:p>
            <a:pPr marL="137160" indent="0" algn="r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7775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880360"/>
          </a:xfrm>
        </p:spPr>
        <p:txBody>
          <a:bodyPr>
            <a:normAutofit/>
          </a:bodyPr>
          <a:lstStyle/>
          <a:p>
            <a:pPr marL="137160" indent="0" algn="r">
              <a:buNone/>
            </a:pPr>
            <a:r>
              <a:rPr lang="ru-RU" sz="1800" dirty="0" smtClean="0"/>
              <a:t>Презентацию подготовила</a:t>
            </a:r>
          </a:p>
          <a:p>
            <a:pPr marL="137160" indent="0" algn="r">
              <a:buNone/>
            </a:pPr>
            <a:r>
              <a:rPr lang="ru-RU" sz="1800" dirty="0" smtClean="0"/>
              <a:t> </a:t>
            </a:r>
            <a:r>
              <a:rPr lang="ru-RU" sz="1800" dirty="0" err="1" smtClean="0"/>
              <a:t>Шматько</a:t>
            </a:r>
            <a:r>
              <a:rPr lang="ru-RU" sz="1800" dirty="0" smtClean="0"/>
              <a:t> Татьяна Владимировна </a:t>
            </a:r>
          </a:p>
          <a:p>
            <a:pPr marL="137160" indent="0" algn="r">
              <a:buNone/>
            </a:pPr>
            <a:r>
              <a:rPr lang="ru-RU" sz="1800" dirty="0" smtClean="0"/>
              <a:t>воспитатель МБДОУ №2 </a:t>
            </a:r>
          </a:p>
          <a:p>
            <a:pPr marL="137160" indent="0" algn="r">
              <a:buNone/>
            </a:pPr>
            <a:r>
              <a:rPr lang="ru-RU" sz="1800" dirty="0" smtClean="0"/>
              <a:t>«ДЕТСКИЙ САД «</a:t>
            </a:r>
            <a:r>
              <a:rPr lang="ru-RU" sz="1800" dirty="0" err="1" smtClean="0"/>
              <a:t>Рябинушка</a:t>
            </a:r>
            <a:endParaRPr lang="ru-RU" sz="1800" dirty="0" smtClean="0"/>
          </a:p>
          <a:p>
            <a:pPr marL="137160" indent="0" algn="r">
              <a:buNone/>
            </a:pPr>
            <a:r>
              <a:rPr lang="ru-RU" sz="1800" dirty="0" smtClean="0"/>
              <a:t> </a:t>
            </a:r>
            <a:r>
              <a:rPr lang="ru-RU" sz="1800" dirty="0" err="1" smtClean="0"/>
              <a:t>г.Полесска</a:t>
            </a:r>
            <a:r>
              <a:rPr lang="ru-RU" sz="1800" dirty="0" smtClean="0"/>
              <a:t>»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67192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120720"/>
          </a:xfrm>
        </p:spPr>
        <p:txBody>
          <a:bodyPr>
            <a:normAutofit fontScale="62500" lnSpcReduction="20000"/>
          </a:bodyPr>
          <a:lstStyle/>
          <a:p>
            <a:pPr marL="137160" indent="0">
              <a:buNone/>
            </a:pPr>
            <a:r>
              <a:rPr lang="ru-RU" b="1" dirty="0"/>
              <a:t>Цель: </a:t>
            </a:r>
            <a:r>
              <a:rPr lang="ru-RU" dirty="0"/>
              <a:t>расширить представления детей о творчестве И. А. Крылова; развивать нравственные качества детей; создать условия для активного использования литературного опыта детей в их повседневной и творческой деятельности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b="1" dirty="0"/>
              <a:t>Задачи: </a:t>
            </a:r>
          </a:p>
          <a:p>
            <a:pPr marL="137160" indent="0">
              <a:buNone/>
            </a:pPr>
            <a:r>
              <a:rPr lang="ru-RU" b="1" dirty="0"/>
              <a:t>Образовательные:</a:t>
            </a:r>
          </a:p>
          <a:p>
            <a:pPr marL="137160" indent="0">
              <a:buNone/>
            </a:pPr>
            <a:r>
              <a:rPr lang="ru-RU" dirty="0" smtClean="0"/>
              <a:t>познакомить </a:t>
            </a:r>
            <a:r>
              <a:rPr lang="ru-RU" dirty="0"/>
              <a:t>детей с биографией и творчеством </a:t>
            </a:r>
            <a:r>
              <a:rPr lang="ru-RU" dirty="0" err="1"/>
              <a:t>И.А.Крылова</a:t>
            </a:r>
            <a:endParaRPr lang="ru-RU" dirty="0"/>
          </a:p>
          <a:p>
            <a:pPr marL="137160" indent="0">
              <a:buNone/>
            </a:pPr>
            <a:r>
              <a:rPr lang="ru-RU" dirty="0" smtClean="0"/>
              <a:t>активизировать </a:t>
            </a:r>
            <a:r>
              <a:rPr lang="ru-RU" dirty="0"/>
              <a:t>речь детей через пересказ инсценировку  произведения.</a:t>
            </a:r>
          </a:p>
          <a:p>
            <a:pPr marL="137160" indent="0">
              <a:buNone/>
            </a:pPr>
            <a:r>
              <a:rPr lang="ru-RU" dirty="0" smtClean="0"/>
              <a:t>учить </a:t>
            </a:r>
            <a:r>
              <a:rPr lang="ru-RU" dirty="0"/>
              <a:t>понимать значение  пословиц, поговорок, метафор;</a:t>
            </a:r>
          </a:p>
          <a:p>
            <a:pPr marL="137160" indent="0">
              <a:buNone/>
            </a:pPr>
            <a:r>
              <a:rPr lang="ru-RU" dirty="0" smtClean="0"/>
              <a:t>формировать </a:t>
            </a:r>
            <a:r>
              <a:rPr lang="ru-RU" dirty="0"/>
              <a:t>умение отвечать на вопросы полным предложением;</a:t>
            </a: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r>
              <a:rPr lang="ru-RU" b="1" dirty="0"/>
              <a:t>Развивающие:</a:t>
            </a:r>
          </a:p>
          <a:p>
            <a:pPr marL="137160" indent="0">
              <a:buNone/>
            </a:pPr>
            <a:r>
              <a:rPr lang="ru-RU" dirty="0" smtClean="0"/>
              <a:t>развивать </a:t>
            </a:r>
            <a:r>
              <a:rPr lang="ru-RU" dirty="0"/>
              <a:t>диалогическую и монологическую речь воспитанников; </a:t>
            </a:r>
          </a:p>
          <a:p>
            <a:pPr marL="137160" indent="0">
              <a:buNone/>
            </a:pPr>
            <a:r>
              <a:rPr lang="ru-RU" dirty="0" smtClean="0"/>
              <a:t>развивать </a:t>
            </a:r>
            <a:r>
              <a:rPr lang="ru-RU" dirty="0"/>
              <a:t>мышление, память, воображение.</a:t>
            </a:r>
          </a:p>
          <a:p>
            <a:pPr marL="137160" indent="0">
              <a:buNone/>
            </a:pPr>
            <a:r>
              <a:rPr lang="ru-RU" b="1" dirty="0"/>
              <a:t>Воспитательные : </a:t>
            </a:r>
          </a:p>
          <a:p>
            <a:pPr marL="137160" indent="0">
              <a:buNone/>
            </a:pPr>
            <a:r>
              <a:rPr lang="ru-RU" dirty="0" smtClean="0"/>
              <a:t>анализировать </a:t>
            </a:r>
            <a:r>
              <a:rPr lang="ru-RU" dirty="0"/>
              <a:t>поведение героев рассказа и давать свою оценку;</a:t>
            </a:r>
          </a:p>
          <a:p>
            <a:pPr marL="137160" indent="0">
              <a:buNone/>
            </a:pPr>
            <a:r>
              <a:rPr lang="ru-RU" dirty="0" smtClean="0"/>
              <a:t>обогащать </a:t>
            </a:r>
            <a:r>
              <a:rPr lang="ru-RU" dirty="0"/>
              <a:t>социальный и эмоциональный опыт;</a:t>
            </a:r>
          </a:p>
          <a:p>
            <a:pPr marL="137160" indent="0">
              <a:buNone/>
            </a:pPr>
            <a:r>
              <a:rPr lang="ru-RU" dirty="0" smtClean="0"/>
              <a:t>формировать </a:t>
            </a:r>
            <a:r>
              <a:rPr lang="ru-RU" dirty="0"/>
              <a:t>представления детей о моральных ценностях на примере героев басен. </a:t>
            </a:r>
          </a:p>
          <a:p>
            <a:pPr marL="137160" indent="0">
              <a:buNone/>
            </a:pPr>
            <a:r>
              <a:rPr lang="ru-RU" b="1" dirty="0" err="1"/>
              <a:t>Здоровьесберегающие</a:t>
            </a:r>
            <a:r>
              <a:rPr lang="ru-RU" b="1" dirty="0"/>
              <a:t> </a:t>
            </a:r>
          </a:p>
          <a:p>
            <a:pPr marL="137160" indent="0">
              <a:buNone/>
            </a:pPr>
            <a:r>
              <a:rPr lang="ru-RU" dirty="0" smtClean="0"/>
              <a:t>обеспечить </a:t>
            </a:r>
            <a:r>
              <a:rPr lang="ru-RU" dirty="0"/>
              <a:t>условия для профилактики утомляемости детей через смену видов  деятельности</a:t>
            </a:r>
            <a:r>
              <a:rPr lang="ru-RU" dirty="0" smtClean="0"/>
              <a:t>;</a:t>
            </a:r>
            <a:r>
              <a:rPr lang="ru-RU" dirty="0"/>
              <a:t>	развивать общую моторику и координацию движений.</a:t>
            </a: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375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7134416"/>
              </p:ext>
            </p:extLst>
          </p:nvPr>
        </p:nvGraphicFramePr>
        <p:xfrm>
          <a:off x="457200" y="2512727"/>
          <a:ext cx="8229600" cy="14721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 целевой установке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(доминирующей деятельности)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 предметно – содержательной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области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количеству участников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 продолжительности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Творческий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Межпредметный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Групповой  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Среднесрочный.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</a:t>
                      </a:r>
                      <a:r>
                        <a:rPr lang="ru-RU" sz="1400" dirty="0" smtClean="0">
                          <a:effectLst/>
                        </a:rPr>
                        <a:t>04.03.2021-22.03.2021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485686"/>
            <a:ext cx="6984776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alt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дети подготовительной группы, воспитатель, родители</a:t>
            </a:r>
            <a:r>
              <a:rPr lang="ru-RU" altLang="ru-RU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 smtClean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sz="1000" dirty="0">
              <a:latin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3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a typeface="Times New Roman" panose="02020603050405020304" pitchFamily="18" charset="0"/>
              </a:rPr>
              <a:t>Ожидаемый результат:</a:t>
            </a:r>
            <a:r>
              <a:rPr lang="ru-RU" sz="5400" dirty="0">
                <a:solidFill>
                  <a:srgbClr val="000000"/>
                </a:solidFill>
                <a:latin typeface="inherit"/>
                <a:ea typeface="Times New Roman" panose="02020603050405020304" pitchFamily="18" charset="0"/>
              </a:rPr>
              <a:t> </a:t>
            </a:r>
            <a:r>
              <a:rPr lang="ru-RU" sz="4000" dirty="0">
                <a:ea typeface="Times New Roman" panose="02020603050405020304" pitchFamily="18" charset="0"/>
              </a:rPr>
              <a:t/>
            </a:r>
            <a:br>
              <a:rPr lang="ru-RU" sz="4000" dirty="0"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 smtClean="0">
                <a:ea typeface="Times New Roman" panose="02020603050405020304" pitchFamily="18" charset="0"/>
              </a:rPr>
              <a:t>Знают </a:t>
            </a:r>
            <a:r>
              <a:rPr lang="ru-RU" dirty="0">
                <a:ea typeface="Times New Roman" panose="02020603050405020304" pitchFamily="18" charset="0"/>
              </a:rPr>
              <a:t>и называют басни </a:t>
            </a:r>
            <a:r>
              <a:rPr lang="ru-RU" dirty="0" err="1">
                <a:ea typeface="Times New Roman" panose="02020603050405020304" pitchFamily="18" charset="0"/>
              </a:rPr>
              <a:t>И.А.Крылова</a:t>
            </a:r>
            <a:r>
              <a:rPr lang="ru-RU" dirty="0">
                <a:ea typeface="Times New Roman" panose="02020603050405020304" pitchFamily="18" charset="0"/>
              </a:rPr>
              <a:t>.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>
                <a:ea typeface="Times New Roman" panose="02020603050405020304" pitchFamily="18" charset="0"/>
              </a:rPr>
              <a:t>Умеют: передавать свои мысли в соответствии с назначением и целью высказывания грамматически правильно, логично, точно, выразительно;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>
                <a:ea typeface="Times New Roman" panose="02020603050405020304" pitchFamily="18" charset="0"/>
              </a:rPr>
              <a:t>сопоставлять действия литературного героя со своими собственными, делать выводы о своём поведении или поступках;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>
                <a:ea typeface="Times New Roman" panose="02020603050405020304" pitchFamily="18" charset="0"/>
              </a:rPr>
              <a:t>определять образы отрицательных и положительных персонажей;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>
                <a:ea typeface="Times New Roman" panose="02020603050405020304" pitchFamily="18" charset="0"/>
              </a:rPr>
              <a:t> выполнять действия, соответствующие содержанию текста.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342900" lvl="0" indent="-342900" fontAlgn="base">
              <a:lnSpc>
                <a:spcPts val="2250"/>
              </a:lnSpc>
              <a:buFont typeface="Symbol" panose="05050102010706020507" pitchFamily="18" charset="2"/>
              <a:buChar char=""/>
            </a:pPr>
            <a:r>
              <a:rPr lang="ru-RU" dirty="0">
                <a:ea typeface="Times New Roman" panose="02020603050405020304" pitchFamily="18" charset="0"/>
              </a:rPr>
              <a:t>Происходит социальное взросление, формируются социально-ценностные ориентации личности.</a:t>
            </a:r>
            <a:endParaRPr lang="ru-RU" sz="2400" dirty="0">
              <a:ea typeface="Times New Roman" panose="02020603050405020304" pitchFamily="18" charset="0"/>
            </a:endParaRP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223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Методы </a:t>
            </a:r>
            <a: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  <a:t>реализации  проекта</a:t>
            </a:r>
            <a:br>
              <a:rPr lang="ru-RU" sz="3200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практические: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1.Создание предметно – пространственной развивающей среды, обеспечивающей комфортное пребывание ребенка в ДОУ.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2. Театрализованная деятельность, художественное творчество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словесные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1.Беседы.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2. Восприятие  художественной литературы.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3. Дидактические игры.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4. Сюжетно-ролевые игры.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5. Развлечения.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наглядные: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1.Организация выставок, конкурсов.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2. Рассматривание иллюстраций.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3. Информационные стенды.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Сбор фотоматериалов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5.Личный пример взрослых</a:t>
            </a:r>
            <a:endParaRPr lang="ru-RU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00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0" dirty="0" smtClean="0">
                <a:effectLst/>
              </a:rPr>
              <a:t>Театрализация «Мартышка и очки», «Ворона и лисица»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20" y="2883835"/>
            <a:ext cx="2629793" cy="3506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512" y="1417638"/>
            <a:ext cx="2664296" cy="35523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018" y="2669887"/>
            <a:ext cx="2859782" cy="381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459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effectLst/>
              </a:rPr>
              <a:t> Создание библиотеки.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Рассматривание иллюстраций 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717" y="2996952"/>
            <a:ext cx="2397713" cy="31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916" y="1628800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666" y="2420888"/>
            <a:ext cx="3075806" cy="4101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164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b="0" dirty="0" smtClean="0">
                <a:effectLst/>
              </a:rPr>
              <a:t>Дидактическая игра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«Назови героя и басню»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672253"/>
            <a:ext cx="284178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113" y="2256115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092" y="1268760"/>
            <a:ext cx="2889060" cy="3852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814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/>
              <a:t>«Узнай басню по картинке»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297" y="2204864"/>
            <a:ext cx="2283718" cy="3044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050" y="1256976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42" y="3284984"/>
            <a:ext cx="2499742" cy="3332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75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110</TotalTime>
  <Words>305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Arial</vt:lpstr>
      <vt:lpstr>Book Antiqua</vt:lpstr>
      <vt:lpstr>Calibri</vt:lpstr>
      <vt:lpstr>inherit</vt:lpstr>
      <vt:lpstr>Lucida Sans</vt:lpstr>
      <vt:lpstr>Symbol</vt:lpstr>
      <vt:lpstr>Times New Roman</vt:lpstr>
      <vt:lpstr>Wingdings</vt:lpstr>
      <vt:lpstr>Wingdings 2</vt:lpstr>
      <vt:lpstr>Wingdings 3</vt:lpstr>
      <vt:lpstr>Апекс</vt:lpstr>
      <vt:lpstr> Проект «Басни дедушки Крылова»</vt:lpstr>
      <vt:lpstr>Презентация PowerPoint</vt:lpstr>
      <vt:lpstr>Презентация PowerPoint</vt:lpstr>
      <vt:lpstr>Ожидаемый результат:  </vt:lpstr>
      <vt:lpstr>Методы реализации  проекта </vt:lpstr>
      <vt:lpstr>Театрализация «Мартышка и очки», «Ворона и лисица»  </vt:lpstr>
      <vt:lpstr> Создание библиотеки. Рассматривание иллюстраций  </vt:lpstr>
      <vt:lpstr> Дидактическая игра </vt:lpstr>
      <vt:lpstr>Викторина </vt:lpstr>
      <vt:lpstr> Выставка детских работ  </vt:lpstr>
      <vt:lpstr>Музей «Басни Крылова»</vt:lpstr>
      <vt:lpstr>Участие  во всероссийском конкурсе </vt:lpstr>
      <vt:lpstr>Спасибо за внимание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  по математике  «в гости к бабушке»</dc:title>
  <dc:creator>asus</dc:creator>
  <cp:lastModifiedBy>User</cp:lastModifiedBy>
  <cp:revision>12</cp:revision>
  <dcterms:created xsi:type="dcterms:W3CDTF">2017-11-29T19:26:40Z</dcterms:created>
  <dcterms:modified xsi:type="dcterms:W3CDTF">2022-12-08T06:21:52Z</dcterms:modified>
</cp:coreProperties>
</file>