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  <p:sldMasterId id="2147483660" r:id="rId2"/>
  </p:sldMasterIdLst>
  <p:notesMasterIdLst>
    <p:notesMasterId r:id="rId17"/>
  </p:notesMasterIdLst>
  <p:sldIdLst>
    <p:sldId id="256" r:id="rId3"/>
    <p:sldId id="257" r:id="rId4"/>
    <p:sldId id="259" r:id="rId5"/>
    <p:sldId id="260" r:id="rId6"/>
    <p:sldId id="261" r:id="rId7"/>
    <p:sldId id="25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8" r:id="rId16"/>
  </p:sldIdLst>
  <p:sldSz cx="9144000" cy="6858000" type="screen4x3"/>
  <p:notesSz cx="6797675" cy="9928225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Tahoma" panose="020B0604030504040204" pitchFamily="34" charset="0"/>
      <p:regular r:id="rId2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F49AE2E-8D6D-44EE-9C5A-B47023437569}">
          <p14:sldIdLst>
            <p14:sldId id="256"/>
            <p14:sldId id="257"/>
            <p14:sldId id="259"/>
            <p14:sldId id="260"/>
            <p14:sldId id="261"/>
            <p14:sldId id="258"/>
            <p14:sldId id="269"/>
            <p14:sldId id="270"/>
            <p14:sldId id="271"/>
          </p14:sldIdLst>
        </p14:section>
        <p14:section name="Раздел без заголовка" id="{5008B791-5208-4D8D-AB62-767A91A761EA}">
          <p14:sldIdLst>
            <p14:sldId id="272"/>
            <p14:sldId id="273"/>
            <p14:sldId id="274"/>
            <p14:sldId id="275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975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514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8852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5078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0673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760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3057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79450" y="4716462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5789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55650" y="87313"/>
            <a:ext cx="7772400" cy="1470025"/>
          </a:xfrm>
          <a:prstGeom prst="rect">
            <a:avLst/>
          </a:prstGeom>
          <a:solidFill>
            <a:schemeClr val="lt1">
              <a:alpha val="3960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1371600" y="412432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entury Gothic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entury Gothic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entury Gothic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Char char="»"/>
              <a:defRPr sz="16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»"/>
              <a:defRPr sz="1800"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int1234ыярфенш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0"/>
            <a:ext cx="2335212" cy="179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Char char="•"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Char char="–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–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399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 cap="flat" cmpd="sng">
            <a:solidFill>
              <a:srgbClr val="33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Char char="•"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Char char="–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–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entury Gothic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 sz="1400" b="0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 descr="C:\Users\Stella.Ibraeva\Desktop\logo_ocioo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182" y="1743392"/>
            <a:ext cx="2038350" cy="396081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 txBox="1"/>
          <p:nvPr/>
        </p:nvSpPr>
        <p:spPr>
          <a:xfrm>
            <a:off x="2256472" y="0"/>
            <a:ext cx="6553200" cy="441198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>
              <a:lnSpc>
                <a:spcPct val="120000"/>
              </a:lnSpc>
              <a:buClr>
                <a:srgbClr val="CC3300"/>
              </a:buClr>
              <a:buSzPts val="4800"/>
            </a:pPr>
            <a:endParaRPr lang="ru-RU" sz="3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20000"/>
              </a:lnSpc>
              <a:buClr>
                <a:srgbClr val="CC3300"/>
              </a:buClr>
              <a:buSzPts val="4800"/>
            </a:pPr>
            <a:r>
              <a:rPr lang="ru-RU" sz="4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4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и проблема их </a:t>
            </a:r>
            <a:r>
              <a:rPr lang="ru-RU" sz="4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</a:t>
            </a:r>
            <a:endParaRPr sz="4800" b="1" i="0" u="none" strike="noStrike" cap="none" dirty="0">
              <a:solidFill>
                <a:srgbClr val="00B0F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1835150" y="476250"/>
            <a:ext cx="7129462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558800" y="5944234"/>
            <a:ext cx="8520112" cy="5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400" y="3937534"/>
            <a:ext cx="2628512" cy="2796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sz="2400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Средства и формы воспитательного процесса в сфере физической культуры и </a:t>
            </a:r>
            <a:r>
              <a:rPr lang="ru-RU" sz="2400" i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спорта:</a:t>
            </a:r>
          </a:p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все то, что использует субъект в процессе движения к цели. Роль средства может выполнять любой объект окружающей действительности. Лишь только человек не может выполнять роль средства, будучи субъектом деятельности. Средства отбирают, подбирают, отвергают и оставляют пригодные для задуманной цели.</a:t>
            </a: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10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83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педагогике выделяют следующие группы требований к средствам обучения: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Эстетические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в том, что средства обучения в целом, а также их элементы, узлы и общая конструкция должны отвечать законам красоты, которые проявляются в гармонии формы, целостности композиции, их товарном виде, что позволяет воспитывать у учащихся хороший вкус.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11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69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предполагают, что средства обучения должны иметь низкую себестоимость и отпускную цену при высоком качестве и долговечности.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12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27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 требования, предъявляемые к средствам исходя из рациональной методики преподавания, методов и форм обучения, организации деятельности учителя и учащихся.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13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76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0262"/>
            <a:ext cx="9144000" cy="7347284"/>
          </a:xfrm>
          <a:prstGeom prst="rect">
            <a:avLst/>
          </a:prstGeom>
        </p:spPr>
      </p:pic>
      <p:sp>
        <p:nvSpPr>
          <p:cNvPr id="5" name="Google Shape;198;p26"/>
          <p:cNvSpPr txBox="1">
            <a:spLocks noGrp="1"/>
          </p:cNvSpPr>
          <p:nvPr>
            <p:ph type="title"/>
          </p:nvPr>
        </p:nvSpPr>
        <p:spPr>
          <a:xfrm>
            <a:off x="310445" y="379677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entury Gothic"/>
              <a:buNone/>
            </a:pPr>
            <a:r>
              <a:rPr lang="en-US" sz="4000" i="1" u="none" dirty="0">
                <a:solidFill>
                  <a:schemeClr val="accent3"/>
                </a:solidFill>
                <a:sym typeface="Century Gothic"/>
              </a:rPr>
              <a:t>СПАСИБО ЗА ВНИМАНИЕ!</a:t>
            </a:r>
            <a:endParaRPr sz="4000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998220" y="1386841"/>
            <a:ext cx="7282180" cy="5471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en-US" sz="1800" b="0" i="0" u="none" strike="noStrike" cap="none" dirty="0" smtClean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 </a:t>
            </a:r>
            <a:endParaRPr lang="ru-RU" sz="1800" b="0" i="0" u="none" strike="noStrike" cap="none" dirty="0" smtClean="0">
              <a:solidFill>
                <a:srgbClr val="00206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Метод воспитания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достижения заданной цели воспитания.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воздействия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сознание, волю, чувства, поведение воспитанников с целью выработки заданных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качеств.</a:t>
            </a: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525" y="4282085"/>
            <a:ext cx="3875475" cy="257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2268537" y="188912"/>
            <a:ext cx="6551612" cy="107950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2060"/>
              </a:buClr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воспитания </a:t>
            </a:r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сознания личности, взглядов, убеждений. </a:t>
            </a: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организация деятельности, обучение поведению. </a:t>
            </a: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мотивирования деятельности и поведения. </a:t>
            </a: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и самоконтроля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067" y="2191456"/>
            <a:ext cx="2302933" cy="2302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4824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разъяснение, эмоциональное словесное воздействие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беседа — систематическое и последовательное обсуждение знаний, предполагающее участие как воспитателя, так и воспитанников. Беседуя, воспитатель уясняет для себя мнение участников беседы.</a:t>
            </a:r>
          </a:p>
        </p:txBody>
      </p:sp>
      <p:sp>
        <p:nvSpPr>
          <p:cNvPr id="126" name="Google Shape;126;p18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</a:t>
            </a:fld>
            <a:endParaRPr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убеждения</a:t>
            </a:r>
            <a:endParaRPr lang="ru-RU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7995"/>
            <a:ext cx="2551289" cy="1990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4824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практической деятельности воспитанников. Они предполагают многократное выполнение требуемых действий, доведение их до автоматизма.</a:t>
            </a:r>
          </a:p>
        </p:txBody>
      </p:sp>
      <p:sp>
        <p:nvSpPr>
          <p:cNvPr id="133" name="Google Shape;133;p19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216140" cy="1143000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управления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0777"/>
            <a:ext cx="4673600" cy="3487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путем совершенствования естественных потребностей школьников к соперничеству и приоритету, направленному на воспитание нужных качеств. </a:t>
            </a:r>
          </a:p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метод педагогического воздействия, который должен предупредить нежелательные поступки, тормозить их, вызывать чувство вины и др. </a:t>
            </a:r>
          </a:p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положительной оценки, где способом является слово, жест, мимика, благодарность.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6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осуществляются через опросы, беседы с родителями и создание ситуации для изучения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контроля и самоконтроля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59290"/>
            <a:ext cx="5564204" cy="39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метода зависит от следующих условий: Авторитетность учителя, его опыт, и способность его показывать положительные модели поведения на личном примере.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методов применяемых в воспитании оказывают влияние, личностные особенности воспитанников.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программы, методы являются лишь фундаментом для воспитательного процесса.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8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выбора метода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68312" y="1412875"/>
            <a:ext cx="8351837" cy="5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20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личностные компоненты учеников, для эффективной корректировки. Профессиональный воспитатель будет применять такие методы, под воздействием которых личность сможет раскрыть и развить свою индивидуальные качества, сохранить собственное «Я» и реализовать его впоследствии.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521700" y="6356350"/>
            <a:ext cx="442912" cy="365125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fld id="{00000000-1234-1234-1234-123412341234}" type="slidenum">
              <a:rPr lang="en-US" sz="14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9</a:t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060" y="274637"/>
            <a:ext cx="6682740" cy="1143000"/>
          </a:xfrm>
        </p:spPr>
        <p:txBody>
          <a:bodyPr/>
          <a:lstStyle/>
          <a:p>
            <a:pPr algn="ctr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1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 globalization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u globalization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320</Words>
  <Application>Microsoft Office PowerPoint</Application>
  <PresentationFormat>Экран (4:3)</PresentationFormat>
  <Paragraphs>46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Century Gothic</vt:lpstr>
      <vt:lpstr>Arial</vt:lpstr>
      <vt:lpstr>Tahoma</vt:lpstr>
      <vt:lpstr>Calibri</vt:lpstr>
      <vt:lpstr>Times New Roman</vt:lpstr>
      <vt:lpstr>Edu globalization</vt:lpstr>
      <vt:lpstr>1_Edu globalization</vt:lpstr>
      <vt:lpstr>Презентация PowerPoint</vt:lpstr>
      <vt:lpstr>Презентация PowerPoint</vt:lpstr>
      <vt:lpstr>Классификация методов воспитания </vt:lpstr>
      <vt:lpstr>Методы убеждения</vt:lpstr>
      <vt:lpstr>Методы управления</vt:lpstr>
      <vt:lpstr>Методы стимулирования</vt:lpstr>
      <vt:lpstr>Методы контроля и самоконтроля</vt:lpstr>
      <vt:lpstr>Проблема выбора метода</vt:lpstr>
      <vt:lpstr>Презентация PowerPoint</vt:lpstr>
      <vt:lpstr>Средства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Вовин</cp:lastModifiedBy>
  <cp:revision>19</cp:revision>
  <dcterms:modified xsi:type="dcterms:W3CDTF">2021-10-13T15:09:50Z</dcterms:modified>
</cp:coreProperties>
</file>