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7"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Grid="0">
      <p:cViewPr varScale="1">
        <p:scale>
          <a:sx n="63" d="100"/>
          <a:sy n="63" d="100"/>
        </p:scale>
        <p:origin x="-126" y="-21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B7E210FE-4FD0-4C9B-BE97-C02EE243EA01}"/>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 xmlns:a16="http://schemas.microsoft.com/office/drawing/2014/main" id="{4F220B4D-7186-4F4A-8DCA-C1AAFBD20A1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 xmlns:a16="http://schemas.microsoft.com/office/drawing/2014/main" id="{F208CDFE-FDBA-4B25-8BD2-E2D2E3B64767}"/>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B034BC0A-8D5D-44F8-BCCC-43A6E37E2A0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659EF82C-637B-4DB6-AB32-EE553E302E22}"/>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2258046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308E0F1-400D-4BA9-A410-87E4DCFEC6B9}"/>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5192AC1B-726C-43CD-B1B8-A7A9FA03D27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B5E4AFBC-0505-4CC2-97FE-58A7D3AF48C2}"/>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09330E05-3442-4588-BA7C-A5B0022F4C1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5E22B6FD-27B7-4BD0-9866-864ED1149C12}"/>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3945500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BBECBDE8-F5F2-4125-A2E1-2D0C05D30160}"/>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57C61E61-D8C1-4F2D-BAC1-02A9371833E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0992C13D-7BE7-4AB7-89B6-60D768B61E22}"/>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3951A413-5CF8-4AF9-8D38-39AA20C1417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43B82BDE-2E29-43BC-9B53-CAB42579EF3D}"/>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3302455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2521169-A579-4452-AB72-D7AFB63EFE3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01203BD6-F2C7-483F-A867-8D69C6B3493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74E9DF44-04CF-4B5F-A70D-3CB8A60B87E5}"/>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4552002E-7DBE-4AB9-B248-5B438C5C047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F628F2B3-D67A-4AEE-87FB-E2BEB2C03D99}"/>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4179415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E99F65B-646A-4167-811F-64048197D25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 xmlns:a16="http://schemas.microsoft.com/office/drawing/2014/main" id="{6E5F8C98-8DF1-43BC-819F-9E5CE3D309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2C846B63-AF96-495B-B60A-DB310B66FDEA}"/>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3EB3BAD5-B98D-4945-BD24-6BF445658E7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 xmlns:a16="http://schemas.microsoft.com/office/drawing/2014/main" id="{CDA878B3-89E6-4BE8-9A2D-3A3A6159FF93}"/>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1355636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E8B3A18-AA49-4168-9424-9C7E4CB2F3E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9985BDCC-9E98-4FA0-BB71-ECB87838E536}"/>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A5A4D941-2AFE-4AC9-AF68-AB743E7638D0}"/>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A7C956E6-E6B5-47BC-A8FD-C35FB35ADDF9}"/>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6" name="Нижний колонтитул 5">
            <a:extLst>
              <a:ext uri="{FF2B5EF4-FFF2-40B4-BE49-F238E27FC236}">
                <a16:creationId xmlns="" xmlns:a16="http://schemas.microsoft.com/office/drawing/2014/main" id="{2838C580-685B-401A-918C-FB51FF5D711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BD1B3605-2337-47C3-B561-E3F8432952BF}"/>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2280772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F62C7C7-3FEF-424D-9A7B-12CFC00061D1}"/>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DE74FAC4-1E5E-41D5-A5C3-1C54BDB53E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 xmlns:a16="http://schemas.microsoft.com/office/drawing/2014/main" id="{639C808E-C446-4D7A-BCDE-B3DC340B1547}"/>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D47D64C8-EDD2-40F6-89DA-61ACA24F7A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 xmlns:a16="http://schemas.microsoft.com/office/drawing/2014/main" id="{BA7C0426-3DB7-4980-88B6-97E6E2EAC895}"/>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BBF6F8F9-36B9-4216-8FAD-E9028F82A26E}"/>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8" name="Нижний колонтитул 7">
            <a:extLst>
              <a:ext uri="{FF2B5EF4-FFF2-40B4-BE49-F238E27FC236}">
                <a16:creationId xmlns="" xmlns:a16="http://schemas.microsoft.com/office/drawing/2014/main" id="{F8E17A66-0347-4515-BB7D-07E5C05867B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 xmlns:a16="http://schemas.microsoft.com/office/drawing/2014/main" id="{E0CD1B3D-2518-4B24-9579-ED6ADEFAE872}"/>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4282094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ACEA966-A69F-4A30-BBEF-45E252080928}"/>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1238C83A-3D4B-485E-944B-621BE63ACF15}"/>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4" name="Нижний колонтитул 3">
            <a:extLst>
              <a:ext uri="{FF2B5EF4-FFF2-40B4-BE49-F238E27FC236}">
                <a16:creationId xmlns="" xmlns:a16="http://schemas.microsoft.com/office/drawing/2014/main" id="{CA7A6C95-860B-4695-AA57-0B4FB4F4A733}"/>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 xmlns:a16="http://schemas.microsoft.com/office/drawing/2014/main" id="{0E6DCCBD-C3CD-45D8-B1ED-879D5CE952BE}"/>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3592297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4011818E-3BB6-4722-95CB-934CB32745C7}"/>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3" name="Нижний колонтитул 2">
            <a:extLst>
              <a:ext uri="{FF2B5EF4-FFF2-40B4-BE49-F238E27FC236}">
                <a16:creationId xmlns="" xmlns:a16="http://schemas.microsoft.com/office/drawing/2014/main" id="{622C3C98-70DC-4155-9BEF-3149B326D169}"/>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 xmlns:a16="http://schemas.microsoft.com/office/drawing/2014/main" id="{3F82AF00-8609-468B-850A-AB849B76902B}"/>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90883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B646AEC-0365-4AB8-BCF0-ACF0EF772FC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 xmlns:a16="http://schemas.microsoft.com/office/drawing/2014/main" id="{AC64F642-4119-4564-BC63-47B3375B6B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73861A17-6715-48B8-9976-7812C9DA88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EEE56800-ED86-46C3-883E-587F3FB3012E}"/>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6" name="Нижний колонтитул 5">
            <a:extLst>
              <a:ext uri="{FF2B5EF4-FFF2-40B4-BE49-F238E27FC236}">
                <a16:creationId xmlns="" xmlns:a16="http://schemas.microsoft.com/office/drawing/2014/main" id="{1641DE84-CD7E-4A82-A58E-A514A703148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0B23CD5B-4F2E-4E1C-AFAC-D369CBAA6B80}"/>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1641050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7C1360C-EC58-4100-9002-C26F8C4A470C}"/>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 xmlns:a16="http://schemas.microsoft.com/office/drawing/2014/main" id="{7E249379-3B9F-4ED5-A2E4-81C59EDBC1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 xmlns:a16="http://schemas.microsoft.com/office/drawing/2014/main" id="{825937AD-FAAA-4090-BB2D-721F2554A4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 xmlns:a16="http://schemas.microsoft.com/office/drawing/2014/main" id="{D85144A3-709C-4BDC-A44C-DA9104657011}"/>
              </a:ext>
            </a:extLst>
          </p:cNvPr>
          <p:cNvSpPr>
            <a:spLocks noGrp="1"/>
          </p:cNvSpPr>
          <p:nvPr>
            <p:ph type="dt" sz="half" idx="10"/>
          </p:nvPr>
        </p:nvSpPr>
        <p:spPr/>
        <p:txBody>
          <a:bodyPr/>
          <a:lstStyle/>
          <a:p>
            <a:fld id="{52F0A8A8-B340-4693-BC24-25FB7D704884}" type="datetimeFigureOut">
              <a:rPr lang="ru-RU" smtClean="0"/>
              <a:pPr/>
              <a:t>09.12.2022</a:t>
            </a:fld>
            <a:endParaRPr lang="ru-RU"/>
          </a:p>
        </p:txBody>
      </p:sp>
      <p:sp>
        <p:nvSpPr>
          <p:cNvPr id="6" name="Нижний колонтитул 5">
            <a:extLst>
              <a:ext uri="{FF2B5EF4-FFF2-40B4-BE49-F238E27FC236}">
                <a16:creationId xmlns="" xmlns:a16="http://schemas.microsoft.com/office/drawing/2014/main" id="{4C5E2503-BF1C-4B39-AB9E-2BC6359C900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 xmlns:a16="http://schemas.microsoft.com/office/drawing/2014/main" id="{C43AA8D8-DCAD-4C22-AC7A-297B2DF76BF1}"/>
              </a:ext>
            </a:extLst>
          </p:cNvPr>
          <p:cNvSpPr>
            <a:spLocks noGrp="1"/>
          </p:cNvSpPr>
          <p:nvPr>
            <p:ph type="sldNum" sz="quarter" idx="12"/>
          </p:nvPr>
        </p:nvSpPr>
        <p:spPr/>
        <p:txBody>
          <a:body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2211557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975C23F1-97B0-4425-ADAA-99A4BFE53C9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4BACE6ED-13F4-4494-89E3-67CB98B472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157801AC-CBA3-4434-923A-50E8FDA3625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0A8A8-B340-4693-BC24-25FB7D704884}" type="datetimeFigureOut">
              <a:rPr lang="ru-RU" smtClean="0"/>
              <a:pPr/>
              <a:t>09.12.2022</a:t>
            </a:fld>
            <a:endParaRPr lang="ru-RU"/>
          </a:p>
        </p:txBody>
      </p:sp>
      <p:sp>
        <p:nvSpPr>
          <p:cNvPr id="5" name="Нижний колонтитул 4">
            <a:extLst>
              <a:ext uri="{FF2B5EF4-FFF2-40B4-BE49-F238E27FC236}">
                <a16:creationId xmlns="" xmlns:a16="http://schemas.microsoft.com/office/drawing/2014/main" id="{A4281C87-8149-4C41-B0FF-C8A4EAADBF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 xmlns:a16="http://schemas.microsoft.com/office/drawing/2014/main" id="{56950AB4-11ED-4C42-85B6-9FCADCF72D9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0947B9-A926-4087-96B6-0017F35F379F}" type="slidenum">
              <a:rPr lang="ru-RU" smtClean="0"/>
              <a:pPr/>
              <a:t>‹#›</a:t>
            </a:fld>
            <a:endParaRPr lang="ru-RU"/>
          </a:p>
        </p:txBody>
      </p:sp>
    </p:spTree>
    <p:extLst>
      <p:ext uri="{BB962C8B-B14F-4D97-AF65-F5344CB8AC3E}">
        <p14:creationId xmlns="" xmlns:p14="http://schemas.microsoft.com/office/powerpoint/2010/main" val="948259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2A315F14-DFC4-422F-AB88-0D33212A058F}"/>
              </a:ext>
            </a:extLst>
          </p:cNvPr>
          <p:cNvSpPr txBox="1"/>
          <p:nvPr/>
        </p:nvSpPr>
        <p:spPr>
          <a:xfrm>
            <a:off x="261257" y="307910"/>
            <a:ext cx="11709919" cy="707886"/>
          </a:xfrm>
          <a:prstGeom prst="rect">
            <a:avLst/>
          </a:prstGeom>
          <a:noFill/>
        </p:spPr>
        <p:txBody>
          <a:bodyPr wrap="square" rtlCol="0">
            <a:spAutoFit/>
          </a:bodyPr>
          <a:lstStyle/>
          <a:p>
            <a:r>
              <a:rPr lang="ru-RU" sz="4000" dirty="0"/>
              <a:t>Россия в системе международных отношений в 17 в.</a:t>
            </a:r>
          </a:p>
        </p:txBody>
      </p:sp>
      <p:pic>
        <p:nvPicPr>
          <p:cNvPr id="5" name="Рисунок 4">
            <a:extLst>
              <a:ext uri="{FF2B5EF4-FFF2-40B4-BE49-F238E27FC236}">
                <a16:creationId xmlns="" xmlns:a16="http://schemas.microsoft.com/office/drawing/2014/main" id="{9764D838-5E8F-4C49-9A56-9A3F44893412}"/>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2900265" y="1134355"/>
            <a:ext cx="6391469" cy="4731186"/>
          </a:xfrm>
          <a:prstGeom prst="rect">
            <a:avLst/>
          </a:prstGeom>
        </p:spPr>
      </p:pic>
      <p:sp>
        <p:nvSpPr>
          <p:cNvPr id="6" name="TextBox 5">
            <a:extLst>
              <a:ext uri="{FF2B5EF4-FFF2-40B4-BE49-F238E27FC236}">
                <a16:creationId xmlns="" xmlns:a16="http://schemas.microsoft.com/office/drawing/2014/main" id="{5BB7C634-FF6A-4CA7-8F94-0708AA18EBE7}"/>
              </a:ext>
            </a:extLst>
          </p:cNvPr>
          <p:cNvSpPr txBox="1"/>
          <p:nvPr/>
        </p:nvSpPr>
        <p:spPr>
          <a:xfrm>
            <a:off x="4357396" y="5999584"/>
            <a:ext cx="5187820" cy="369332"/>
          </a:xfrm>
          <a:prstGeom prst="rect">
            <a:avLst/>
          </a:prstGeom>
          <a:noFill/>
        </p:spPr>
        <p:txBody>
          <a:bodyPr wrap="square" rtlCol="0">
            <a:spAutoFit/>
          </a:bodyPr>
          <a:lstStyle/>
          <a:p>
            <a:r>
              <a:rPr lang="ru-RU" b="1" dirty="0"/>
              <a:t>Курносов Ю.Б. – учитель истории.</a:t>
            </a:r>
          </a:p>
        </p:txBody>
      </p:sp>
      <p:pic>
        <p:nvPicPr>
          <p:cNvPr id="7" name="Рисунок 6">
            <a:extLst>
              <a:ext uri="{FF2B5EF4-FFF2-40B4-BE49-F238E27FC236}">
                <a16:creationId xmlns="" xmlns:a16="http://schemas.microsoft.com/office/drawing/2014/main" id="{0F2AA98B-A181-41FC-8C65-B1B6E15C36D6}"/>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215539" y="1874520"/>
            <a:ext cx="2978682" cy="3340822"/>
          </a:xfrm>
          <a:prstGeom prst="rect">
            <a:avLst/>
          </a:prstGeom>
        </p:spPr>
      </p:pic>
      <p:pic>
        <p:nvPicPr>
          <p:cNvPr id="8" name="Рисунок 7">
            <a:extLst>
              <a:ext uri="{FF2B5EF4-FFF2-40B4-BE49-F238E27FC236}">
                <a16:creationId xmlns="" xmlns:a16="http://schemas.microsoft.com/office/drawing/2014/main" id="{0F2AA98B-A181-41FC-8C65-B1B6E15C36D6}"/>
              </a:ext>
            </a:extLst>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8978539" y="1859280"/>
            <a:ext cx="2978682" cy="3340822"/>
          </a:xfrm>
          <a:prstGeom prst="rect">
            <a:avLst/>
          </a:prstGeom>
        </p:spPr>
      </p:pic>
    </p:spTree>
    <p:extLst>
      <p:ext uri="{BB962C8B-B14F-4D97-AF65-F5344CB8AC3E}">
        <p14:creationId xmlns="" xmlns:p14="http://schemas.microsoft.com/office/powerpoint/2010/main" val="1431703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2440" y="228600"/>
            <a:ext cx="11719560" cy="8279190"/>
          </a:xfrm>
          <a:prstGeom prst="rect">
            <a:avLst/>
          </a:prstGeom>
          <a:noFill/>
        </p:spPr>
        <p:txBody>
          <a:bodyPr wrap="square" rtlCol="0">
            <a:spAutoFit/>
          </a:bodyPr>
          <a:lstStyle/>
          <a:p>
            <a:r>
              <a:rPr lang="ru-RU" sz="2800" b="1" dirty="0" smtClean="0"/>
              <a:t>                  </a:t>
            </a:r>
            <a:r>
              <a:rPr lang="ru-RU" sz="2800" b="1" dirty="0" smtClean="0"/>
              <a:t>           Термины </a:t>
            </a:r>
            <a:r>
              <a:rPr lang="ru-RU" sz="2800" b="1" dirty="0" smtClean="0"/>
              <a:t>на повторение изученной темы:</a:t>
            </a:r>
          </a:p>
          <a:p>
            <a:r>
              <a:rPr lang="ru-RU" sz="2800" b="1" dirty="0" smtClean="0"/>
              <a:t>          Фронт  </a:t>
            </a:r>
            <a:r>
              <a:rPr lang="ru-RU" sz="2800" b="1" dirty="0" smtClean="0">
                <a:ea typeface="Calibri" panose="020F0502020204030204" pitchFamily="34" charset="0"/>
              </a:rPr>
              <a:t>гетман гарнизон коалиция император перемирие тыл</a:t>
            </a:r>
          </a:p>
          <a:p>
            <a:r>
              <a:rPr lang="ru-RU" sz="2800" b="1" dirty="0" smtClean="0">
                <a:ea typeface="Calibri" panose="020F0502020204030204" pitchFamily="34" charset="0"/>
              </a:rPr>
              <a:t>           Подданство </a:t>
            </a:r>
            <a:r>
              <a:rPr lang="ru-RU" sz="2800" b="1" dirty="0" smtClean="0">
                <a:ea typeface="Times New Roman" panose="02020603050405020304" pitchFamily="18" charset="0"/>
              </a:rPr>
              <a:t>автономия конфликт </a:t>
            </a:r>
            <a:r>
              <a:rPr lang="ru-RU" sz="2800" b="1" dirty="0" smtClean="0">
                <a:ea typeface="Calibri" panose="020F0502020204030204" pitchFamily="34" charset="0"/>
              </a:rPr>
              <a:t>капитуляция осада армия</a:t>
            </a:r>
          </a:p>
          <a:p>
            <a:endParaRPr lang="ru-RU" sz="2800" b="1" dirty="0" smtClean="0">
              <a:ea typeface="Calibri" panose="020F0502020204030204" pitchFamily="34" charset="0"/>
            </a:endParaRPr>
          </a:p>
          <a:p>
            <a:r>
              <a:rPr lang="ru-RU" sz="2800" b="1" dirty="0" smtClean="0">
                <a:ea typeface="Calibri" panose="020F0502020204030204" pitchFamily="34" charset="0"/>
              </a:rPr>
              <a:t>                              Вопросы на повторение изученной темы:</a:t>
            </a:r>
          </a:p>
          <a:p>
            <a:r>
              <a:rPr lang="ru-RU" sz="2800" b="1" dirty="0" smtClean="0">
                <a:ea typeface="Calibri" panose="020F0502020204030204" pitchFamily="34" charset="0"/>
              </a:rPr>
              <a:t>1. Название изученного исторического события.</a:t>
            </a:r>
          </a:p>
          <a:p>
            <a:r>
              <a:rPr lang="ru-RU" sz="2800" b="1" dirty="0" smtClean="0">
                <a:ea typeface="Calibri" panose="020F0502020204030204" pitchFamily="34" charset="0"/>
              </a:rPr>
              <a:t>2. Когда оно происходило?</a:t>
            </a:r>
          </a:p>
          <a:p>
            <a:r>
              <a:rPr lang="ru-RU" sz="2800" b="1" dirty="0" smtClean="0">
                <a:ea typeface="Calibri" panose="020F0502020204030204" pitchFamily="34" charset="0"/>
              </a:rPr>
              <a:t>3. </a:t>
            </a:r>
            <a:r>
              <a:rPr lang="ru-RU" sz="2800" b="1" dirty="0" smtClean="0">
                <a:ea typeface="Calibri" panose="020F0502020204030204" pitchFamily="34" charset="0"/>
              </a:rPr>
              <a:t>Причины изученного исторического события</a:t>
            </a:r>
            <a:r>
              <a:rPr lang="ru-RU" sz="2800" b="1" dirty="0" smtClean="0">
                <a:ea typeface="Calibri" panose="020F0502020204030204" pitchFamily="34" charset="0"/>
              </a:rPr>
              <a:t>.</a:t>
            </a:r>
          </a:p>
          <a:p>
            <a:r>
              <a:rPr lang="ru-RU" sz="2800" b="1" dirty="0" smtClean="0">
                <a:ea typeface="Calibri" panose="020F0502020204030204" pitchFamily="34" charset="0"/>
              </a:rPr>
              <a:t>4. Государства – участник </a:t>
            </a:r>
            <a:r>
              <a:rPr lang="ru-RU" sz="2800" b="1" dirty="0" smtClean="0">
                <a:ea typeface="Calibri" panose="020F0502020204030204" pitchFamily="34" charset="0"/>
              </a:rPr>
              <a:t>данного исторического события</a:t>
            </a:r>
            <a:r>
              <a:rPr lang="ru-RU" sz="2800" b="1" dirty="0" smtClean="0">
                <a:ea typeface="Calibri" panose="020F0502020204030204" pitchFamily="34" charset="0"/>
              </a:rPr>
              <a:t>.</a:t>
            </a:r>
          </a:p>
          <a:p>
            <a:r>
              <a:rPr lang="ru-RU" sz="2800" b="1" dirty="0" smtClean="0">
                <a:ea typeface="Calibri" panose="020F0502020204030204" pitchFamily="34" charset="0"/>
              </a:rPr>
              <a:t>5. Планы государств </a:t>
            </a:r>
            <a:r>
              <a:rPr lang="ru-RU" sz="2800" b="1" dirty="0" smtClean="0">
                <a:ea typeface="Calibri" panose="020F0502020204030204" pitchFamily="34" charset="0"/>
              </a:rPr>
              <a:t>- </a:t>
            </a:r>
            <a:r>
              <a:rPr lang="ru-RU" sz="2800" b="1" dirty="0" smtClean="0">
                <a:ea typeface="Calibri" panose="020F0502020204030204" pitchFamily="34" charset="0"/>
              </a:rPr>
              <a:t>участников </a:t>
            </a:r>
            <a:r>
              <a:rPr lang="ru-RU" sz="2800" b="1" dirty="0" smtClean="0">
                <a:ea typeface="Calibri" panose="020F0502020204030204" pitchFamily="34" charset="0"/>
              </a:rPr>
              <a:t>данного исторического события</a:t>
            </a:r>
            <a:r>
              <a:rPr lang="ru-RU" sz="2800" b="1" dirty="0" smtClean="0">
                <a:ea typeface="Calibri" panose="020F0502020204030204" pitchFamily="34" charset="0"/>
              </a:rPr>
              <a:t>.</a:t>
            </a:r>
          </a:p>
          <a:p>
            <a:r>
              <a:rPr lang="ru-RU" sz="2800" b="1" dirty="0" smtClean="0">
                <a:ea typeface="Calibri" panose="020F0502020204030204" pitchFamily="34" charset="0"/>
              </a:rPr>
              <a:t>6. Основные </a:t>
            </a:r>
            <a:r>
              <a:rPr lang="ru-RU" sz="2800" b="1" dirty="0" smtClean="0">
                <a:ea typeface="Calibri" panose="020F0502020204030204" pitchFamily="34" charset="0"/>
              </a:rPr>
              <a:t>факты данного исторического события</a:t>
            </a:r>
            <a:r>
              <a:rPr lang="ru-RU" sz="2800" b="1" dirty="0" smtClean="0">
                <a:ea typeface="Calibri" panose="020F0502020204030204" pitchFamily="34" charset="0"/>
              </a:rPr>
              <a:t>.</a:t>
            </a:r>
          </a:p>
          <a:p>
            <a:r>
              <a:rPr lang="ru-RU" sz="2800" b="1" dirty="0" smtClean="0">
                <a:ea typeface="Calibri" panose="020F0502020204030204" pitchFamily="34" charset="0"/>
              </a:rPr>
              <a:t>7. Исторические личности – </a:t>
            </a:r>
            <a:r>
              <a:rPr lang="ru-RU" sz="2800" b="1" dirty="0" smtClean="0">
                <a:ea typeface="Calibri" panose="020F0502020204030204" pitchFamily="34" charset="0"/>
              </a:rPr>
              <a:t>участники данного исторического события</a:t>
            </a:r>
            <a:r>
              <a:rPr lang="ru-RU" sz="2800" b="1" dirty="0" smtClean="0">
                <a:ea typeface="Calibri" panose="020F0502020204030204" pitchFamily="34" charset="0"/>
              </a:rPr>
              <a:t>.</a:t>
            </a:r>
          </a:p>
          <a:p>
            <a:r>
              <a:rPr lang="ru-RU" sz="2800" b="1" dirty="0" smtClean="0">
                <a:ea typeface="Calibri" panose="020F0502020204030204" pitchFamily="34" charset="0"/>
              </a:rPr>
              <a:t>8. Какое государство выиграло, какое проиграло по </a:t>
            </a:r>
            <a:r>
              <a:rPr lang="ru-RU" sz="2800" b="1" dirty="0" smtClean="0">
                <a:ea typeface="Calibri" panose="020F0502020204030204" pitchFamily="34" charset="0"/>
              </a:rPr>
              <a:t>итогам данного исторического события.</a:t>
            </a:r>
            <a:endParaRPr lang="ru-RU" sz="2800" b="1" dirty="0" smtClean="0">
              <a:ea typeface="Calibri" panose="020F0502020204030204" pitchFamily="34" charset="0"/>
            </a:endParaRPr>
          </a:p>
          <a:p>
            <a:endParaRPr lang="ru-RU" sz="2800" b="1" dirty="0" smtClean="0">
              <a:latin typeface="Arial" panose="020B0604020202020204" pitchFamily="34" charset="0"/>
              <a:ea typeface="Calibri" panose="020F0502020204030204" pitchFamily="34" charset="0"/>
            </a:endParaRPr>
          </a:p>
          <a:p>
            <a:endParaRPr lang="ru-RU" sz="2800" b="1" dirty="0" smtClean="0"/>
          </a:p>
          <a:p>
            <a:endParaRPr lang="ru-RU" sz="2800" b="1" dirty="0" smtClean="0"/>
          </a:p>
          <a:p>
            <a:endParaRPr lang="ru-RU" sz="2800" b="1" dirty="0" smtClean="0"/>
          </a:p>
          <a:p>
            <a:endParaRPr lang="ru-RU" sz="2800" b="1" dirty="0"/>
          </a:p>
        </p:txBody>
      </p:sp>
      <p:pic>
        <p:nvPicPr>
          <p:cNvPr id="3" name="Рисунок 2">
            <a:extLst>
              <a:ext uri="{FF2B5EF4-FFF2-40B4-BE49-F238E27FC236}">
                <a16:creationId xmlns="" xmlns:a16="http://schemas.microsoft.com/office/drawing/2014/main" id="{0F2AA98B-A181-41FC-8C65-B1B6E15C36D6}"/>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9822295" y="1615440"/>
            <a:ext cx="2149814" cy="241118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2614DC94-CBE1-47B0-827C-51E2468E5456}"/>
              </a:ext>
            </a:extLst>
          </p:cNvPr>
          <p:cNvSpPr/>
          <p:nvPr/>
        </p:nvSpPr>
        <p:spPr>
          <a:xfrm>
            <a:off x="3047999" y="158620"/>
            <a:ext cx="8951167" cy="6370975"/>
          </a:xfrm>
          <a:prstGeom prst="rect">
            <a:avLst/>
          </a:prstGeom>
        </p:spPr>
        <p:txBody>
          <a:bodyPr wrap="square">
            <a:spAutoFit/>
          </a:bodyPr>
          <a:lstStyle/>
          <a:p>
            <a:r>
              <a:rPr lang="ru-RU" sz="2400" b="1" dirty="0">
                <a:latin typeface="Arial" panose="020B0604020202020204" pitchFamily="34" charset="0"/>
                <a:ea typeface="Calibri" panose="020F0502020204030204" pitchFamily="34" charset="0"/>
              </a:rPr>
              <a:t>В 1632–1634 гг. на Востоке Европы шла Смоленская война между Россией и Речью Посполитой. Московские власти переоценили свои силы, положившись на ослабление противника в обстановке </a:t>
            </a:r>
            <a:r>
              <a:rPr lang="ru-RU" sz="2400" b="1" dirty="0" err="1">
                <a:latin typeface="Arial" panose="020B0604020202020204" pitchFamily="34" charset="0"/>
                <a:ea typeface="Calibri" panose="020F0502020204030204" pitchFamily="34" charset="0"/>
              </a:rPr>
              <a:t>бескоролевья</a:t>
            </a:r>
            <a:r>
              <a:rPr lang="ru-RU" sz="2400" b="1" dirty="0">
                <a:latin typeface="Arial" panose="020B0604020202020204" pitchFamily="34" charset="0"/>
                <a:ea typeface="Calibri" panose="020F0502020204030204" pitchFamily="34" charset="0"/>
              </a:rPr>
              <a:t> после смерти Сигизмунда III в апреле 1632 г. Военные действия возобновились за несколько месяцев до истечения срока </a:t>
            </a:r>
            <a:r>
              <a:rPr lang="ru-RU" sz="2400" b="1" dirty="0" err="1">
                <a:latin typeface="Arial" panose="020B0604020202020204" pitchFamily="34" charset="0"/>
                <a:ea typeface="Calibri" panose="020F0502020204030204" pitchFamily="34" charset="0"/>
              </a:rPr>
              <a:t>Деулинского</a:t>
            </a:r>
            <a:r>
              <a:rPr lang="ru-RU" sz="2400" b="1" dirty="0">
                <a:latin typeface="Arial" panose="020B0604020202020204" pitchFamily="34" charset="0"/>
                <a:ea typeface="Calibri" panose="020F0502020204030204" pitchFamily="34" charset="0"/>
              </a:rPr>
              <a:t> перемирия, осенью, по инициативе русской стороны; России пришлось воевать без союзников: до 1635 г. действовало польско-шведское перемирие. Вначале война шла успешно, русские войска заняли целый ряд малых крепостей на оккупированных в Смутное время территориях, однако осада Смоленска затянулась, на подмогу подошло польско-литовское войско во главе с новым королем Владиславом IV, осаждающие превратились в осажденных, и главное русское войско вынуждено было пойти на капитуляцию.</a:t>
            </a:r>
            <a:endParaRPr lang="ru-RU" sz="2400" b="1" dirty="0"/>
          </a:p>
        </p:txBody>
      </p:sp>
      <p:pic>
        <p:nvPicPr>
          <p:cNvPr id="4" name="Рисунок 3">
            <a:extLst>
              <a:ext uri="{FF2B5EF4-FFF2-40B4-BE49-F238E27FC236}">
                <a16:creationId xmlns="" xmlns:a16="http://schemas.microsoft.com/office/drawing/2014/main" id="{6B989E34-C3E2-4C39-B4D0-3DCE2AAEE60A}"/>
              </a:ext>
            </a:extLst>
          </p:cNvPr>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2834" y="1134540"/>
            <a:ext cx="2771191" cy="4588920"/>
          </a:xfrm>
          <a:prstGeom prst="rect">
            <a:avLst/>
          </a:prstGeom>
        </p:spPr>
      </p:pic>
    </p:spTree>
    <p:extLst>
      <p:ext uri="{BB962C8B-B14F-4D97-AF65-F5344CB8AC3E}">
        <p14:creationId xmlns="" xmlns:p14="http://schemas.microsoft.com/office/powerpoint/2010/main" val="1109383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09461A26-C3F6-4691-9F8A-01B5437E9171}"/>
              </a:ext>
            </a:extLst>
          </p:cNvPr>
          <p:cNvSpPr/>
          <p:nvPr/>
        </p:nvSpPr>
        <p:spPr>
          <a:xfrm>
            <a:off x="186612" y="186612"/>
            <a:ext cx="7520474" cy="6370975"/>
          </a:xfrm>
          <a:prstGeom prst="rect">
            <a:avLst/>
          </a:prstGeom>
        </p:spPr>
        <p:txBody>
          <a:bodyPr wrap="square">
            <a:spAutoFit/>
          </a:bodyPr>
          <a:lstStyle/>
          <a:p>
            <a:pPr>
              <a:spcBef>
                <a:spcPts val="1200"/>
              </a:spcBef>
              <a:spcAft>
                <a:spcPts val="1200"/>
              </a:spcAft>
            </a:pPr>
            <a:r>
              <a:rPr lang="ru-RU" sz="2400" b="1" dirty="0">
                <a:latin typeface="Arial" panose="020B0604020202020204" pitchFamily="34" charset="0"/>
                <a:ea typeface="Times New Roman" panose="02020603050405020304" pitchFamily="18" charset="0"/>
              </a:rPr>
              <a:t>Успешная оборона русскими крепости Белой показала полякам, что война будет трудной, и в 1634 г. между двумя государствами был заключен мир, закрепивший за Речью Посполитой все земли, доставшиеся ей по </a:t>
            </a:r>
            <a:r>
              <a:rPr lang="ru-RU" sz="2400" b="1" dirty="0" err="1">
                <a:latin typeface="Arial" panose="020B0604020202020204" pitchFamily="34" charset="0"/>
                <a:ea typeface="Times New Roman" panose="02020603050405020304" pitchFamily="18" charset="0"/>
              </a:rPr>
              <a:t>Деулинскому</a:t>
            </a:r>
            <a:r>
              <a:rPr lang="ru-RU" sz="2400" b="1" dirty="0">
                <a:latin typeface="Arial" panose="020B0604020202020204" pitchFamily="34" charset="0"/>
                <a:ea typeface="Times New Roman" panose="02020603050405020304" pitchFamily="18" charset="0"/>
              </a:rPr>
              <a:t> перемирию; зато Владислав IV отказался от притязаний на русский трон и признал законным царем Михаила Федоровича.</a:t>
            </a:r>
            <a:r>
              <a:rPr lang="ru-RU" sz="2400" b="1" dirty="0">
                <a:latin typeface="Times New Roman" panose="02020603050405020304" pitchFamily="18" charset="0"/>
                <a:ea typeface="Times New Roman" panose="02020603050405020304" pitchFamily="18" charset="0"/>
              </a:rPr>
              <a:t> </a:t>
            </a:r>
            <a:r>
              <a:rPr lang="ru-RU" sz="2400" b="1" dirty="0">
                <a:latin typeface="Arial" panose="020B0604020202020204" pitchFamily="34" charset="0"/>
                <a:ea typeface="Times New Roman" panose="02020603050405020304" pitchFamily="18" charset="0"/>
              </a:rPr>
              <a:t>Русско-польская война 1653–1667 гг., объявленная еще до того, как конфликт приобрел многосторонний характер с началом шведско-польской войны 1655–1660 гг., и продолжавшаяся после завершения русско-шведской войны 1656–1661 гг.</a:t>
            </a:r>
            <a:r>
              <a:rPr lang="ru-RU" sz="2400" b="1" dirty="0">
                <a:latin typeface="Times New Roman" panose="02020603050405020304" pitchFamily="18" charset="0"/>
                <a:ea typeface="Times New Roman" panose="02020603050405020304" pitchFamily="18" charset="0"/>
              </a:rPr>
              <a:t> </a:t>
            </a:r>
            <a:r>
              <a:rPr lang="ru-RU" sz="2400" b="1" dirty="0">
                <a:latin typeface="Arial" panose="020B0604020202020204" pitchFamily="34" charset="0"/>
                <a:ea typeface="Calibri" panose="020F0502020204030204" pitchFamily="34" charset="0"/>
              </a:rPr>
              <a:t>Истоки конфликта восходили к 1648 г. — году начала казацкой войны под руководством гетмана Запорожского войска Богдана Хмельницкого.</a:t>
            </a:r>
            <a:r>
              <a:rPr lang="ru-RU" sz="2400" b="1" dirty="0">
                <a:solidFill>
                  <a:srgbClr val="595959"/>
                </a:solidFill>
                <a:latin typeface="Arial" panose="020B0604020202020204" pitchFamily="34" charset="0"/>
                <a:ea typeface="Calibri" panose="020F0502020204030204" pitchFamily="34" charset="0"/>
              </a:rPr>
              <a:t> </a:t>
            </a:r>
            <a:endParaRPr lang="ru-RU" sz="2400" b="1" dirty="0"/>
          </a:p>
        </p:txBody>
      </p:sp>
      <p:pic>
        <p:nvPicPr>
          <p:cNvPr id="4" name="Рисунок 3">
            <a:extLst>
              <a:ext uri="{FF2B5EF4-FFF2-40B4-BE49-F238E27FC236}">
                <a16:creationId xmlns="" xmlns:a16="http://schemas.microsoft.com/office/drawing/2014/main" id="{D6F54446-6775-4367-A1E1-FCB4A7B82AC4}"/>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8061649" y="152902"/>
            <a:ext cx="4010827" cy="6564921"/>
          </a:xfrm>
          <a:prstGeom prst="rect">
            <a:avLst/>
          </a:prstGeom>
        </p:spPr>
      </p:pic>
    </p:spTree>
    <p:extLst>
      <p:ext uri="{BB962C8B-B14F-4D97-AF65-F5344CB8AC3E}">
        <p14:creationId xmlns="" xmlns:p14="http://schemas.microsoft.com/office/powerpoint/2010/main" val="2021806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A10C233B-DE6D-4431-BC5D-B4EE2A7F5A69}"/>
              </a:ext>
            </a:extLst>
          </p:cNvPr>
          <p:cNvSpPr/>
          <p:nvPr/>
        </p:nvSpPr>
        <p:spPr>
          <a:xfrm>
            <a:off x="4357396" y="139959"/>
            <a:ext cx="7725746" cy="6370975"/>
          </a:xfrm>
          <a:prstGeom prst="rect">
            <a:avLst/>
          </a:prstGeom>
        </p:spPr>
        <p:txBody>
          <a:bodyPr wrap="square">
            <a:spAutoFit/>
          </a:bodyPr>
          <a:lstStyle/>
          <a:p>
            <a:pPr>
              <a:spcBef>
                <a:spcPts val="1200"/>
              </a:spcBef>
              <a:spcAft>
                <a:spcPts val="1200"/>
              </a:spcAft>
            </a:pPr>
            <a:r>
              <a:rPr lang="ru-RU" sz="2400" b="1" dirty="0">
                <a:latin typeface="Arial" panose="020B0604020202020204" pitchFamily="34" charset="0"/>
                <a:ea typeface="Times New Roman" panose="02020603050405020304" pitchFamily="18" charset="0"/>
              </a:rPr>
              <a:t>После ряда побед на территории польской Украины образовалось фактически независимое первое украинское государство во главе с выборным гетманом. Хмельницкий опирался на военную помощь Крымского ханства, но </a:t>
            </a:r>
            <a:r>
              <a:rPr lang="ru-RU" sz="2400" b="1" dirty="0" err="1">
                <a:latin typeface="Arial" panose="020B0604020202020204" pitchFamily="34" charset="0"/>
                <a:ea typeface="Times New Roman" panose="02020603050405020304" pitchFamily="18" charset="0"/>
              </a:rPr>
              <a:t>крымцы</a:t>
            </a:r>
            <a:r>
              <a:rPr lang="ru-RU" sz="2400" b="1" dirty="0">
                <a:latin typeface="Arial" panose="020B0604020202020204" pitchFamily="34" charset="0"/>
                <a:ea typeface="Times New Roman" panose="02020603050405020304" pitchFamily="18" charset="0"/>
              </a:rPr>
              <a:t>, заботившиеся прежде всего о захвате военной добычи и пленников, показали себя ненадежными и неудобными союзниками. Гетман обратился за помощью в единоверную Москву. В октябре 1653 г. российский Земский собор решил объявить войну Польше и оказать помощь угнетаемым православным украинцам, приняв их в российское подданство. 18 января 1654 г. на знаменитой Переяславской раде было объявлено о переходе Украины в подданство к московскому государю при сохранении автономного гетманского управления.</a:t>
            </a:r>
            <a:endParaRPr lang="ru-RU" sz="2400" b="1" dirty="0">
              <a:effectLst/>
              <a:latin typeface="Times New Roman" panose="02020603050405020304" pitchFamily="18" charset="0"/>
              <a:ea typeface="Times New Roman" panose="02020603050405020304" pitchFamily="18" charset="0"/>
            </a:endParaRPr>
          </a:p>
        </p:txBody>
      </p:sp>
      <p:pic>
        <p:nvPicPr>
          <p:cNvPr id="4" name="Рисунок 3">
            <a:extLst>
              <a:ext uri="{FF2B5EF4-FFF2-40B4-BE49-F238E27FC236}">
                <a16:creationId xmlns="" xmlns:a16="http://schemas.microsoft.com/office/drawing/2014/main" id="{0F2AA98B-A181-41FC-8C65-B1B6E15C36D6}"/>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08858" y="1109258"/>
            <a:ext cx="4136571" cy="4639484"/>
          </a:xfrm>
          <a:prstGeom prst="rect">
            <a:avLst/>
          </a:prstGeom>
        </p:spPr>
      </p:pic>
    </p:spTree>
    <p:extLst>
      <p:ext uri="{BB962C8B-B14F-4D97-AF65-F5344CB8AC3E}">
        <p14:creationId xmlns="" xmlns:p14="http://schemas.microsoft.com/office/powerpoint/2010/main" val="17288801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5F831C52-BBFA-4476-AE1B-9B6686ED7BB6}"/>
              </a:ext>
            </a:extLst>
          </p:cNvPr>
          <p:cNvSpPr/>
          <p:nvPr/>
        </p:nvSpPr>
        <p:spPr>
          <a:xfrm>
            <a:off x="83976" y="158620"/>
            <a:ext cx="6176865" cy="6370975"/>
          </a:xfrm>
          <a:prstGeom prst="rect">
            <a:avLst/>
          </a:prstGeom>
        </p:spPr>
        <p:txBody>
          <a:bodyPr wrap="square">
            <a:spAutoFit/>
          </a:bodyPr>
          <a:lstStyle/>
          <a:p>
            <a:pPr>
              <a:spcBef>
                <a:spcPts val="1200"/>
              </a:spcBef>
              <a:spcAft>
                <a:spcPts val="1200"/>
              </a:spcAft>
            </a:pPr>
            <a:r>
              <a:rPr lang="ru-RU" sz="2400" b="1" dirty="0">
                <a:latin typeface="Arial" panose="020B0604020202020204" pitchFamily="34" charset="0"/>
                <a:ea typeface="Times New Roman" panose="02020603050405020304" pitchFamily="18" charset="0"/>
              </a:rPr>
              <a:t>Успехи русских войск в 1654–1655 гг. были ошеломляющими; в первый год были взяты Смоленск, Витебск, Полоцк и Могилев; во второй — Минск, Гродно, Каунас и столица Литвы Вильнюс, после чего царь объявил себя великим князем Литовским. На Украине русско-украинские войска вели осаду Львова, в Польше они доходили до Люблина. Постигшая Речь Посполитую военная катастрофа побудила к действиям шведского короля Карла X. В июне 1655 г. его войска высадились в Риге и, сломив недолгое сопротивление польских армий, в том же году заняли Варшаву и Краков.</a:t>
            </a:r>
            <a:endParaRPr lang="ru-RU" sz="2400" b="1" dirty="0">
              <a:effectLst/>
              <a:latin typeface="Times New Roman" panose="02020603050405020304" pitchFamily="18" charset="0"/>
              <a:ea typeface="Times New Roman" panose="02020603050405020304" pitchFamily="18" charset="0"/>
            </a:endParaRPr>
          </a:p>
        </p:txBody>
      </p:sp>
      <p:pic>
        <p:nvPicPr>
          <p:cNvPr id="4" name="Рисунок 3">
            <a:extLst>
              <a:ext uri="{FF2B5EF4-FFF2-40B4-BE49-F238E27FC236}">
                <a16:creationId xmlns="" xmlns:a16="http://schemas.microsoft.com/office/drawing/2014/main" id="{20C01F7A-964E-48D2-8A4A-5C5C1F57F3EA}"/>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111147" y="243512"/>
            <a:ext cx="4247317" cy="6370975"/>
          </a:xfrm>
          <a:prstGeom prst="rect">
            <a:avLst/>
          </a:prstGeom>
        </p:spPr>
      </p:pic>
    </p:spTree>
    <p:extLst>
      <p:ext uri="{BB962C8B-B14F-4D97-AF65-F5344CB8AC3E}">
        <p14:creationId xmlns="" xmlns:p14="http://schemas.microsoft.com/office/powerpoint/2010/main" val="3630637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88424EA3-47C1-4901-8503-07B5359B9698}"/>
              </a:ext>
            </a:extLst>
          </p:cNvPr>
          <p:cNvSpPr/>
          <p:nvPr/>
        </p:nvSpPr>
        <p:spPr>
          <a:xfrm>
            <a:off x="3657600" y="158621"/>
            <a:ext cx="8462864" cy="6370975"/>
          </a:xfrm>
          <a:prstGeom prst="rect">
            <a:avLst/>
          </a:prstGeom>
        </p:spPr>
        <p:txBody>
          <a:bodyPr wrap="square">
            <a:spAutoFit/>
          </a:bodyPr>
          <a:lstStyle/>
          <a:p>
            <a:pPr>
              <a:spcBef>
                <a:spcPts val="1200"/>
              </a:spcBef>
              <a:spcAft>
                <a:spcPts val="1200"/>
              </a:spcAft>
            </a:pPr>
            <a:r>
              <a:rPr lang="ru-RU" sz="2400" b="1" dirty="0">
                <a:latin typeface="Arial" panose="020B0604020202020204" pitchFamily="34" charset="0"/>
                <a:ea typeface="Times New Roman" panose="02020603050405020304" pitchFamily="18" charset="0"/>
              </a:rPr>
              <a:t>Казалось, Речи Посполитой пришел конец, ее территория была разделена между Россией и Швецией, король Ян Казимир бежал во владения императора. В этой обстановке в Москве переоценили свои успехи, рассудив, что вопрос об Украине фактически уже решен и можно перейти к решению другой старой задачи российской политики — завоевать выход к Балтийскому морю. Война Швеции была объявлена в мае 1656 г.; русским удалось завоевать несколько городов в Лифляндии и </a:t>
            </a:r>
            <a:r>
              <a:rPr lang="ru-RU" sz="2400" b="1" dirty="0" err="1">
                <a:latin typeface="Arial" panose="020B0604020202020204" pitchFamily="34" charset="0"/>
                <a:ea typeface="Times New Roman" panose="02020603050405020304" pitchFamily="18" charset="0"/>
              </a:rPr>
              <a:t>Эстляндии</a:t>
            </a:r>
            <a:r>
              <a:rPr lang="ru-RU" sz="2400" b="1" dirty="0">
                <a:latin typeface="Arial" panose="020B0604020202020204" pitchFamily="34" charset="0"/>
                <a:ea typeface="Times New Roman" panose="02020603050405020304" pitchFamily="18" charset="0"/>
              </a:rPr>
              <a:t> (</a:t>
            </a:r>
            <a:r>
              <a:rPr lang="ru-RU" sz="2400" b="1" dirty="0" err="1">
                <a:latin typeface="Arial" panose="020B0604020202020204" pitchFamily="34" charset="0"/>
                <a:ea typeface="Times New Roman" panose="02020603050405020304" pitchFamily="18" charset="0"/>
              </a:rPr>
              <a:t>Динабург</a:t>
            </a:r>
            <a:r>
              <a:rPr lang="ru-RU" sz="2400" b="1" dirty="0">
                <a:latin typeface="Arial" panose="020B0604020202020204" pitchFamily="34" charset="0"/>
                <a:ea typeface="Times New Roman" panose="02020603050405020304" pitchFamily="18" charset="0"/>
              </a:rPr>
              <a:t>, Дерпт), но осада Риги осенью 1656 г. оказалась неудачной, и не удалось овладеть вообще ни одним балтийским портом.</a:t>
            </a:r>
            <a:r>
              <a:rPr lang="ru-RU" sz="2400" b="1" dirty="0">
                <a:latin typeface="Times New Roman" panose="02020603050405020304" pitchFamily="18" charset="0"/>
                <a:ea typeface="Times New Roman" panose="02020603050405020304" pitchFamily="18" charset="0"/>
              </a:rPr>
              <a:t> </a:t>
            </a:r>
            <a:r>
              <a:rPr lang="ru-RU" sz="2400" b="1" dirty="0">
                <a:latin typeface="Arial" panose="020B0604020202020204" pitchFamily="34" charset="0"/>
                <a:ea typeface="Calibri" panose="020F0502020204030204" pitchFamily="34" charset="0"/>
              </a:rPr>
              <a:t>Тем временем в Польше поднялась народная партизанская война против шведских захватчиков, король вернулся в страну, и организованное польское сопротивление возобновилось. 1655–1657 гг.</a:t>
            </a:r>
            <a:endParaRPr lang="ru-RU" sz="2400" b="1" dirty="0"/>
          </a:p>
        </p:txBody>
      </p:sp>
      <p:pic>
        <p:nvPicPr>
          <p:cNvPr id="4" name="Рисунок 3">
            <a:extLst>
              <a:ext uri="{FF2B5EF4-FFF2-40B4-BE49-F238E27FC236}">
                <a16:creationId xmlns="" xmlns:a16="http://schemas.microsoft.com/office/drawing/2014/main" id="{16FBA99E-080A-4AA5-BB3C-A902BFFD35AB}"/>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71536" y="984156"/>
            <a:ext cx="3511419" cy="4889687"/>
          </a:xfrm>
          <a:prstGeom prst="rect">
            <a:avLst/>
          </a:prstGeom>
        </p:spPr>
      </p:pic>
    </p:spTree>
    <p:extLst>
      <p:ext uri="{BB962C8B-B14F-4D97-AF65-F5344CB8AC3E}">
        <p14:creationId xmlns="" xmlns:p14="http://schemas.microsoft.com/office/powerpoint/2010/main" val="150865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C64D8C76-70D6-45C5-B7B8-ABB2493D908C}"/>
              </a:ext>
            </a:extLst>
          </p:cNvPr>
          <p:cNvSpPr/>
          <p:nvPr/>
        </p:nvSpPr>
        <p:spPr>
          <a:xfrm>
            <a:off x="83976" y="74646"/>
            <a:ext cx="5635689" cy="6370975"/>
          </a:xfrm>
          <a:prstGeom prst="rect">
            <a:avLst/>
          </a:prstGeom>
        </p:spPr>
        <p:txBody>
          <a:bodyPr wrap="square">
            <a:spAutoFit/>
          </a:bodyPr>
          <a:lstStyle/>
          <a:p>
            <a:r>
              <a:rPr lang="ru-RU" sz="2400" b="1" dirty="0">
                <a:latin typeface="Arial" panose="020B0604020202020204" pitchFamily="34" charset="0"/>
                <a:ea typeface="Calibri" panose="020F0502020204030204" pitchFamily="34" charset="0"/>
              </a:rPr>
              <a:t>были временем охватившей Польшу опустошительной войны, оставшейся в памяти польского народа под выразительным названием «Потоп». Швеция привлекла на свою сторону Бранденбург и Трансильванию, союзником Польши стал император. Русский двор осознал невозможность ведения войны на два фронта и в ноябре 1656 г. пошел на заключение двухлетнего перемирия с Польшей. Это решение привело к трениям с Хмельницким, для которого борьба против поляков продолжала оставаться главной задачей. </a:t>
            </a:r>
            <a:endParaRPr lang="ru-RU" sz="2400" b="1" dirty="0"/>
          </a:p>
        </p:txBody>
      </p:sp>
      <p:pic>
        <p:nvPicPr>
          <p:cNvPr id="4" name="Рисунок 3">
            <a:extLst>
              <a:ext uri="{FF2B5EF4-FFF2-40B4-BE49-F238E27FC236}">
                <a16:creationId xmlns="" xmlns:a16="http://schemas.microsoft.com/office/drawing/2014/main" id="{9C42ABA5-E91D-4F12-9FAB-841F0F84E206}"/>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6778713" y="74645"/>
            <a:ext cx="4147434" cy="6643785"/>
          </a:xfrm>
          <a:prstGeom prst="rect">
            <a:avLst/>
          </a:prstGeom>
        </p:spPr>
      </p:pic>
    </p:spTree>
    <p:extLst>
      <p:ext uri="{BB962C8B-B14F-4D97-AF65-F5344CB8AC3E}">
        <p14:creationId xmlns="" xmlns:p14="http://schemas.microsoft.com/office/powerpoint/2010/main" val="1120928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E9E0E5DA-3859-40D7-9DDA-C5B65C9CD734}"/>
              </a:ext>
            </a:extLst>
          </p:cNvPr>
          <p:cNvSpPr/>
          <p:nvPr/>
        </p:nvSpPr>
        <p:spPr>
          <a:xfrm>
            <a:off x="4478694" y="139960"/>
            <a:ext cx="7613778" cy="6370975"/>
          </a:xfrm>
          <a:prstGeom prst="rect">
            <a:avLst/>
          </a:prstGeom>
        </p:spPr>
        <p:txBody>
          <a:bodyPr wrap="square">
            <a:spAutoFit/>
          </a:bodyPr>
          <a:lstStyle/>
          <a:p>
            <a:pPr>
              <a:spcBef>
                <a:spcPts val="1200"/>
              </a:spcBef>
              <a:spcAft>
                <a:spcPts val="1200"/>
              </a:spcAft>
            </a:pPr>
            <a:r>
              <a:rPr lang="ru-RU" sz="2400" b="1" dirty="0">
                <a:latin typeface="Arial" panose="020B0604020202020204" pitchFamily="34" charset="0"/>
                <a:ea typeface="Times New Roman" panose="02020603050405020304" pitchFamily="18" charset="0"/>
              </a:rPr>
              <a:t>Украинские полки примкнули к вторгшейся в Польшу армии князя Трансильвании </a:t>
            </a:r>
            <a:r>
              <a:rPr lang="ru-RU" sz="2400" b="1" dirty="0" err="1">
                <a:latin typeface="Arial" panose="020B0604020202020204" pitchFamily="34" charset="0"/>
                <a:ea typeface="Times New Roman" panose="02020603050405020304" pitchFamily="18" charset="0"/>
              </a:rPr>
              <a:t>Дьердя</a:t>
            </a:r>
            <a:r>
              <a:rPr lang="ru-RU" sz="2400" b="1" dirty="0">
                <a:latin typeface="Arial" panose="020B0604020202020204" pitchFamily="34" charset="0"/>
                <a:ea typeface="Times New Roman" panose="02020603050405020304" pitchFamily="18" charset="0"/>
              </a:rPr>
              <a:t> </a:t>
            </a:r>
            <a:r>
              <a:rPr lang="ru-RU" sz="2400" b="1" dirty="0" err="1">
                <a:latin typeface="Arial" panose="020B0604020202020204" pitchFamily="34" charset="0"/>
                <a:ea typeface="Times New Roman" panose="02020603050405020304" pitchFamily="18" charset="0"/>
              </a:rPr>
              <a:t>Ракоци</a:t>
            </a:r>
            <a:r>
              <a:rPr lang="ru-RU" sz="2400" b="1" dirty="0">
                <a:latin typeface="Arial" panose="020B0604020202020204" pitchFamily="34" charset="0"/>
                <a:ea typeface="Times New Roman" panose="02020603050405020304" pitchFamily="18" charset="0"/>
              </a:rPr>
              <a:t>, рассчитывавшего получить польскую корону; ему удалось даже на короткий срок овладеть Варшавой в июне 1657 г., но отряды гетмана были отозваны по настоянию Москвы, а к полякам пришли на помощь крымские татары, которые после перехода Украины под власть России стали постоянными союзниками Польши как более слабого соседа. </a:t>
            </a:r>
            <a:r>
              <a:rPr lang="ru-RU" sz="2400" b="1" dirty="0" err="1">
                <a:latin typeface="Arial" panose="020B0604020202020204" pitchFamily="34" charset="0"/>
                <a:ea typeface="Times New Roman" panose="02020603050405020304" pitchFamily="18" charset="0"/>
              </a:rPr>
              <a:t>Ракоци</a:t>
            </a:r>
            <a:r>
              <a:rPr lang="ru-RU" sz="2400" b="1" dirty="0">
                <a:latin typeface="Arial" panose="020B0604020202020204" pitchFamily="34" charset="0"/>
                <a:ea typeface="Times New Roman" panose="02020603050405020304" pitchFamily="18" charset="0"/>
              </a:rPr>
              <a:t> потерпел поражение и вышел из войны.</a:t>
            </a:r>
            <a:r>
              <a:rPr lang="ru-RU" sz="2400" b="1" dirty="0">
                <a:latin typeface="Times New Roman" panose="02020603050405020304" pitchFamily="18" charset="0"/>
                <a:ea typeface="Times New Roman" panose="02020603050405020304" pitchFamily="18" charset="0"/>
              </a:rPr>
              <a:t> </a:t>
            </a:r>
            <a:r>
              <a:rPr lang="ru-RU" sz="2400" b="1" dirty="0">
                <a:latin typeface="Arial" panose="020B0604020202020204" pitchFamily="34" charset="0"/>
                <a:ea typeface="Calibri" panose="020F0502020204030204" pitchFamily="34" charset="0"/>
              </a:rPr>
              <a:t>В июне 1657 г. войну Швеции объявила Дания. Карлу X пришлось выводить армию из Польши, шведский гарнизон в Кракове сдался имперским (австрийским) войскам, Бранденбург переменил фронт и также вошел в </a:t>
            </a:r>
            <a:r>
              <a:rPr lang="ru-RU" sz="2400" b="1" dirty="0" err="1">
                <a:latin typeface="Arial" panose="020B0604020202020204" pitchFamily="34" charset="0"/>
                <a:ea typeface="Calibri" panose="020F0502020204030204" pitchFamily="34" charset="0"/>
              </a:rPr>
              <a:t>антишведскую</a:t>
            </a:r>
            <a:r>
              <a:rPr lang="ru-RU" sz="2400" b="1" dirty="0">
                <a:latin typeface="Arial" panose="020B0604020202020204" pitchFamily="34" charset="0"/>
                <a:ea typeface="Calibri" panose="020F0502020204030204" pitchFamily="34" charset="0"/>
              </a:rPr>
              <a:t> коалицию. </a:t>
            </a:r>
            <a:endParaRPr lang="ru-RU" sz="2400" b="1" dirty="0"/>
          </a:p>
        </p:txBody>
      </p:sp>
      <p:pic>
        <p:nvPicPr>
          <p:cNvPr id="4" name="Рисунок 3">
            <a:extLst>
              <a:ext uri="{FF2B5EF4-FFF2-40B4-BE49-F238E27FC236}">
                <a16:creationId xmlns="" xmlns:a16="http://schemas.microsoft.com/office/drawing/2014/main" id="{A0766D07-08A9-480D-811D-2EE5202E62BC}"/>
              </a:ext>
            </a:extLst>
          </p:cNvPr>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99528" y="243512"/>
            <a:ext cx="4217194" cy="6370975"/>
          </a:xfrm>
          <a:prstGeom prst="rect">
            <a:avLst/>
          </a:prstGeom>
        </p:spPr>
      </p:pic>
    </p:spTree>
    <p:extLst>
      <p:ext uri="{BB962C8B-B14F-4D97-AF65-F5344CB8AC3E}">
        <p14:creationId xmlns="" xmlns:p14="http://schemas.microsoft.com/office/powerpoint/2010/main" val="3375280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 xmlns:a16="http://schemas.microsoft.com/office/drawing/2014/main" id="{26692DD9-76F9-4C84-9C5F-3969D046B879}"/>
              </a:ext>
            </a:extLst>
          </p:cNvPr>
          <p:cNvSpPr/>
          <p:nvPr/>
        </p:nvSpPr>
        <p:spPr>
          <a:xfrm>
            <a:off x="186612" y="130629"/>
            <a:ext cx="11915192" cy="6555641"/>
          </a:xfrm>
          <a:prstGeom prst="rect">
            <a:avLst/>
          </a:prstGeom>
        </p:spPr>
        <p:txBody>
          <a:bodyPr wrap="square">
            <a:spAutoFit/>
          </a:bodyPr>
          <a:lstStyle/>
          <a:p>
            <a:pPr>
              <a:spcBef>
                <a:spcPts val="1200"/>
              </a:spcBef>
              <a:spcAft>
                <a:spcPts val="1200"/>
              </a:spcAft>
            </a:pPr>
            <a:r>
              <a:rPr lang="ru-RU" sz="2800" b="1" dirty="0">
                <a:latin typeface="Arial" panose="020B0604020202020204" pitchFamily="34" charset="0"/>
                <a:ea typeface="Times New Roman" panose="02020603050405020304" pitchFamily="18" charset="0"/>
              </a:rPr>
              <a:t>На русско-шведском фронте после неудачи русских под Ригой военные действия шли вяло, и в ноябре 1658 г. было заключено перемирие, а 1 июля 1661 г. — </a:t>
            </a:r>
            <a:r>
              <a:rPr lang="ru-RU" sz="2800" b="1" dirty="0" err="1">
                <a:latin typeface="Arial" panose="020B0604020202020204" pitchFamily="34" charset="0"/>
                <a:ea typeface="Times New Roman" panose="02020603050405020304" pitchFamily="18" charset="0"/>
              </a:rPr>
              <a:t>Кардисский</a:t>
            </a:r>
            <a:r>
              <a:rPr lang="ru-RU" sz="2800" b="1" dirty="0">
                <a:latin typeface="Arial" panose="020B0604020202020204" pitchFamily="34" charset="0"/>
                <a:ea typeface="Times New Roman" panose="02020603050405020304" pitchFamily="18" charset="0"/>
              </a:rPr>
              <a:t> мир. Россия терпела неудачи в войне с Польшей (военные действия возобновились в 1658 г.), а у шведов руки были развязаны и они могли диктовать свои условия: все занятые русскими города были очищены и довоенные границы полностью подтверждены.</a:t>
            </a:r>
            <a:r>
              <a:rPr lang="ru-RU" sz="2800" b="1" dirty="0">
                <a:latin typeface="Times New Roman" panose="02020603050405020304" pitchFamily="18" charset="0"/>
                <a:ea typeface="Times New Roman" panose="02020603050405020304" pitchFamily="18" charset="0"/>
              </a:rPr>
              <a:t> </a:t>
            </a:r>
            <a:r>
              <a:rPr lang="ru-RU" sz="2800" b="1" dirty="0">
                <a:latin typeface="Arial" panose="020B0604020202020204" pitchFamily="34" charset="0"/>
                <a:ea typeface="Calibri" panose="020F0502020204030204" pitchFamily="34" charset="0"/>
              </a:rPr>
              <a:t>На Украине после смерти Богдана Хмельницкого (6 августа 1657 г.) началась борьба за гетманскую власть, причем среди казацкой старшины сложилась партия, предпочитавшая привилегированное положение подданных польской короны подчинению власти московских воевод. Новый гетман Иван Выговский, разгромив своих противников, 16 сентября 1658 г. подписал с поляками «статьи» о возвращении Украины под власть Польши и попытался выбить русский гарнизон из Киева.</a:t>
            </a:r>
            <a:endParaRPr lang="ru-RU" sz="2800" b="1" dirty="0"/>
          </a:p>
        </p:txBody>
      </p:sp>
    </p:spTree>
    <p:extLst>
      <p:ext uri="{BB962C8B-B14F-4D97-AF65-F5344CB8AC3E}">
        <p14:creationId xmlns="" xmlns:p14="http://schemas.microsoft.com/office/powerpoint/2010/main" val="380172320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TotalTime>
  <Words>354</Words>
  <Application>Microsoft Office PowerPoint</Application>
  <PresentationFormat>Произвольный</PresentationFormat>
  <Paragraphs>26</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7</cp:revision>
  <dcterms:created xsi:type="dcterms:W3CDTF">2020-12-23T11:47:02Z</dcterms:created>
  <dcterms:modified xsi:type="dcterms:W3CDTF">2022-12-09T05:35:17Z</dcterms:modified>
</cp:coreProperties>
</file>