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83" r:id="rId3"/>
    <p:sldId id="257" r:id="rId4"/>
    <p:sldId id="286" r:id="rId5"/>
    <p:sldId id="288" r:id="rId6"/>
    <p:sldId id="295" r:id="rId7"/>
    <p:sldId id="289" r:id="rId8"/>
    <p:sldId id="290" r:id="rId9"/>
    <p:sldId id="291" r:id="rId10"/>
    <p:sldId id="292" r:id="rId11"/>
    <p:sldId id="293" r:id="rId12"/>
    <p:sldId id="294" r:id="rId13"/>
    <p:sldId id="264" r:id="rId14"/>
    <p:sldId id="284" r:id="rId15"/>
    <p:sldId id="287" r:id="rId16"/>
    <p:sldId id="296" r:id="rId17"/>
    <p:sldId id="297" r:id="rId18"/>
    <p:sldId id="298" r:id="rId19"/>
    <p:sldId id="299" r:id="rId20"/>
    <p:sldId id="300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432" y="1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CBB39-5E04-4A03-B14C-DD8A4944C624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578B4-4F3A-4C0B-B6BC-E0C27F3E9E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8893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44E8781-53BD-4414-A09F-532EBE8F953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5041CD8-5F01-41BD-8BAE-BE9974245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9058" y="3500438"/>
            <a:ext cx="3742060" cy="23634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14612" y="428604"/>
            <a:ext cx="621510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Тренинг </a:t>
            </a:r>
            <a:r>
              <a:rPr lang="ru-RU" sz="3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</a:t>
            </a:r>
            <a:r>
              <a:rPr lang="ru-RU" sz="36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педагогов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600" b="1" i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«Магия </a:t>
            </a: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красивой речи»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6143644"/>
            <a:ext cx="471490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Подготовили: </a:t>
            </a:r>
            <a:r>
              <a:rPr lang="ru-RU" b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Самохина </a:t>
            </a:r>
            <a:r>
              <a:rPr lang="ru-RU" b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Е.В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11281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ЧЕТВЕРТЫЙ ЦЕЛИТЕЛЬНЫЙ ЗВУК- </a:t>
            </a:r>
            <a:br>
              <a:rPr lang="ru-RU" sz="3200" dirty="0" smtClean="0"/>
            </a:br>
            <a:r>
              <a:rPr lang="ru-RU" sz="3200" dirty="0" smtClean="0"/>
              <a:t>ЦЕЛИТЕЛЬНЫЙ ЗВУК СЕРДЦА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7715304" cy="17145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Раскачаю  красный мак!</a:t>
            </a:r>
          </a:p>
          <a:p>
            <a:pPr algn="ctr">
              <a:buNone/>
            </a:pPr>
            <a:r>
              <a:rPr lang="ru-RU" sz="3200" dirty="0" smtClean="0"/>
              <a:t> Ха- ха- ха, вот так, вот так!</a:t>
            </a:r>
          </a:p>
          <a:p>
            <a:pPr algn="ctr">
              <a:buNone/>
            </a:pPr>
            <a:r>
              <a:rPr lang="ru-RU" sz="3200" dirty="0" smtClean="0"/>
              <a:t>    Х- а- у- у- у- у.</a:t>
            </a:r>
            <a:endParaRPr lang="ru-RU" sz="3200" dirty="0"/>
          </a:p>
        </p:txBody>
      </p:sp>
      <p:pic>
        <p:nvPicPr>
          <p:cNvPr id="7" name="Содержимое 6" descr="2020Nature___Flowers_Big_red_poppies_with_buds_in_the_sun_139033_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928794" y="3143248"/>
            <a:ext cx="5214974" cy="3476649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11327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ПЯТЫЙ ЦЕЛИТЕЛЬНЫЙ ЗВУК –</a:t>
            </a:r>
            <a:br>
              <a:rPr lang="ru-RU" sz="3200" dirty="0" smtClean="0"/>
            </a:br>
            <a:r>
              <a:rPr lang="ru-RU" sz="3200" dirty="0" smtClean="0"/>
              <a:t>СЕЛЕЗЁНКИ (поджелудочной железы)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7820372" cy="224542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Пошепчу на ухо я</a:t>
            </a:r>
          </a:p>
          <a:p>
            <a:pPr algn="ctr">
              <a:buNone/>
            </a:pPr>
            <a:r>
              <a:rPr lang="ru-RU" sz="4000" dirty="0" smtClean="0"/>
              <a:t> Желтому подсолнуху!</a:t>
            </a:r>
          </a:p>
          <a:p>
            <a:pPr algn="ctr">
              <a:buNone/>
            </a:pPr>
            <a:r>
              <a:rPr lang="ru-RU" sz="4000" dirty="0" smtClean="0"/>
              <a:t>   Х- у- у- у –у-у.</a:t>
            </a:r>
            <a:endParaRPr lang="ru-RU" sz="4000" dirty="0"/>
          </a:p>
        </p:txBody>
      </p:sp>
      <p:pic>
        <p:nvPicPr>
          <p:cNvPr id="7" name="Содержимое 6" descr="1613159828_36-p-zheltii-fon-podsolnukh-4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14480" y="3357562"/>
            <a:ext cx="5143536" cy="3282286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Шестой целительный звук –</a:t>
            </a:r>
            <a:br>
              <a:rPr lang="ru-RU" sz="3200" dirty="0" smtClean="0"/>
            </a:br>
            <a:r>
              <a:rPr lang="ru-RU" sz="3200" dirty="0" smtClean="0"/>
              <a:t>целительный </a:t>
            </a:r>
            <a:r>
              <a:rPr lang="ru-RU" sz="3200" smtClean="0"/>
              <a:t>звук тройного обогревателя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71612"/>
            <a:ext cx="8001056" cy="207170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000" dirty="0" smtClean="0"/>
              <a:t>Вместе с солнцем и дождем</a:t>
            </a:r>
          </a:p>
          <a:p>
            <a:pPr algn="ctr">
              <a:buNone/>
            </a:pPr>
            <a:r>
              <a:rPr lang="ru-RU" sz="4000" dirty="0" smtClean="0"/>
              <a:t>   В </a:t>
            </a:r>
            <a:r>
              <a:rPr lang="ru-RU" sz="4000" smtClean="0"/>
              <a:t>небе радугу </a:t>
            </a:r>
            <a:r>
              <a:rPr lang="ru-RU" sz="4000" dirty="0" smtClean="0"/>
              <a:t>зажжем!</a:t>
            </a:r>
          </a:p>
          <a:p>
            <a:pPr algn="ctr">
              <a:buNone/>
            </a:pPr>
            <a:r>
              <a:rPr lang="ru-RU" sz="4000" dirty="0" smtClean="0"/>
              <a:t>   «</a:t>
            </a:r>
            <a:r>
              <a:rPr lang="ru-RU" sz="4000" dirty="0" err="1" smtClean="0"/>
              <a:t>Хэ</a:t>
            </a:r>
            <a:r>
              <a:rPr lang="ru-RU" sz="4000" dirty="0" smtClean="0"/>
              <a:t>- </a:t>
            </a:r>
            <a:r>
              <a:rPr lang="ru-RU" sz="4000" dirty="0" err="1" smtClean="0"/>
              <a:t>хэ</a:t>
            </a:r>
            <a:r>
              <a:rPr lang="ru-RU" sz="4000" dirty="0" smtClean="0"/>
              <a:t>- </a:t>
            </a:r>
            <a:r>
              <a:rPr lang="ru-RU" sz="4000" dirty="0" err="1" smtClean="0"/>
              <a:t>хэ</a:t>
            </a:r>
            <a:r>
              <a:rPr lang="ru-RU" sz="4000" dirty="0" smtClean="0"/>
              <a:t>»,-смеётся дождь.</a:t>
            </a:r>
          </a:p>
          <a:p>
            <a:pPr algn="ctr">
              <a:buNone/>
            </a:pPr>
            <a:r>
              <a:rPr lang="ru-RU" sz="4000" dirty="0" smtClean="0"/>
              <a:t>   От меня ты не уйдёшь!</a:t>
            </a:r>
          </a:p>
          <a:p>
            <a:pPr algn="ctr">
              <a:buNone/>
            </a:pPr>
            <a:r>
              <a:rPr lang="ru-RU" sz="4000" dirty="0" smtClean="0"/>
              <a:t>    </a:t>
            </a:r>
            <a:r>
              <a:rPr lang="ru-RU" sz="4000" dirty="0" err="1" smtClean="0"/>
              <a:t>Хэ</a:t>
            </a:r>
            <a:r>
              <a:rPr lang="ru-RU" sz="4000" dirty="0" smtClean="0"/>
              <a:t>- э- э- э- э.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Содержимое 6" descr="8628572_100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71670" y="3500438"/>
            <a:ext cx="4786346" cy="3187707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424936" cy="6552728"/>
          </a:xfrm>
        </p:spPr>
        <p:txBody>
          <a:bodyPr>
            <a:normAutofit lnSpcReduction="10000"/>
          </a:bodyPr>
          <a:lstStyle/>
          <a:p>
            <a:pPr lvl="0" algn="ctr">
              <a:buClr>
                <a:srgbClr val="AD0101"/>
              </a:buClr>
              <a:buNone/>
            </a:pPr>
            <a:r>
              <a:rPr lang="ru-RU" sz="4300" b="1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43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</a:t>
            </a:r>
            <a:endParaRPr lang="ru-RU" sz="43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Clr>
                <a:srgbClr val="AD0101"/>
              </a:buClr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b="1" smtClean="0">
                <a:solidFill>
                  <a:srgbClr val="0070C0"/>
                </a:solidFill>
              </a:rPr>
              <a:t>Сила голоса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—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это его </a:t>
            </a:r>
            <a:r>
              <a:rPr lang="ru-RU" b="1" u="sng" smtClean="0">
                <a:solidFill>
                  <a:schemeClr val="accent1">
                    <a:lumMod val="75000"/>
                  </a:schemeClr>
                </a:solidFill>
              </a:rPr>
              <a:t>громкость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зависящая от активности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работы органов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дыхания и речи. Человек должен уметь варьировать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силу голоса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зависимости от условий коммуникации. Поэтому одинаково необходимо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умение говорить как громко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так и тихо.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b="1" smtClean="0">
                <a:solidFill>
                  <a:srgbClr val="0070C0"/>
                </a:solidFill>
              </a:rPr>
              <a:t>Высота голоса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—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это его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способность к тональным изменениям, то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есть его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диапазон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Для обычного голоса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характерен диапазон в полторы октавы, однако в бытовой речи человек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чаще всего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использует лишь 3-4 ноты. Расширение диапазона делает речь выразительнее.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pPr marL="0" lvl="0" indent="0" algn="ctr">
              <a:buClr>
                <a:srgbClr val="AD0101"/>
              </a:buClr>
              <a:buNone/>
            </a:pPr>
            <a:r>
              <a:rPr lang="ru-RU" sz="43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ИНТОНАЦИЯ</a:t>
            </a:r>
            <a:endParaRPr lang="ru-RU" sz="43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AD0101"/>
              </a:buClr>
              <a:buNone/>
            </a:pPr>
            <a:r>
              <a:rPr lang="ru-RU" sz="3200" b="1" dirty="0">
                <a:solidFill>
                  <a:srgbClr val="AD010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200" b="1" dirty="0" smtClean="0">
                <a:solidFill>
                  <a:srgbClr val="AD010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мотив или ритмический рисунок, который выражает определенное настроение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3241660"/>
            <a:ext cx="5328592" cy="299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798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7467600" cy="4873752"/>
          </a:xfrm>
        </p:spPr>
        <p:txBody>
          <a:bodyPr/>
          <a:lstStyle/>
          <a:p>
            <a:pPr marL="0" indent="0" algn="ctr">
              <a:buNone/>
            </a:pPr>
            <a:r>
              <a:rPr lang="ru-RU" sz="43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ДИКЦИЯ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четкое,  ясное, разборчивое произношение слов текста 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492896"/>
            <a:ext cx="5472608" cy="386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5678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title"/>
          </p:nvPr>
        </p:nvSpPr>
        <p:spPr>
          <a:xfrm>
            <a:off x="107950" y="147638"/>
            <a:ext cx="7477125" cy="1143000"/>
          </a:xfrm>
          <a:noFill/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0033CC"/>
                </a:solidFill>
              </a:rPr>
              <a:t>Произнесите </a:t>
            </a:r>
            <a:r>
              <a:rPr lang="ru-RU" altLang="ru-RU" sz="2800" b="1" smtClean="0">
                <a:solidFill>
                  <a:srgbClr val="0033CC"/>
                </a:solidFill>
              </a:rPr>
              <a:t>без голоса глухие согласные</a:t>
            </a:r>
            <a:r>
              <a:rPr lang="ru-RU" altLang="ru-RU" sz="2800" b="1" dirty="0" smtClean="0">
                <a:solidFill>
                  <a:srgbClr val="0033CC"/>
                </a:solidFill>
              </a:rPr>
              <a:t>, активно взрывая их: 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42910" y="1290638"/>
            <a:ext cx="7194578" cy="4497387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4000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4000" dirty="0" smtClean="0"/>
              <a:t>Т! </a:t>
            </a:r>
            <a:r>
              <a:rPr lang="ru-RU" altLang="ru-RU" sz="4000" dirty="0" err="1" smtClean="0"/>
              <a:t>ть</a:t>
            </a:r>
            <a:r>
              <a:rPr lang="ru-RU" altLang="ru-RU" sz="4000" dirty="0" smtClean="0"/>
              <a:t>! Т! </a:t>
            </a:r>
            <a:r>
              <a:rPr lang="ru-RU" altLang="ru-RU" sz="4000" dirty="0" err="1" smtClean="0"/>
              <a:t>ть</a:t>
            </a:r>
            <a:r>
              <a:rPr lang="ru-RU" altLang="ru-RU" sz="4000" dirty="0" smtClean="0"/>
              <a:t>! Т! </a:t>
            </a:r>
            <a:r>
              <a:rPr lang="ru-RU" altLang="ru-RU" sz="4000" dirty="0" err="1" smtClean="0"/>
              <a:t>ть</a:t>
            </a:r>
            <a:r>
              <a:rPr lang="ru-RU" altLang="ru-RU" sz="4000" dirty="0" smtClean="0"/>
              <a:t>! Т! </a:t>
            </a:r>
            <a:r>
              <a:rPr lang="ru-RU" altLang="ru-RU" sz="4000" dirty="0" err="1" smtClean="0"/>
              <a:t>ть</a:t>
            </a:r>
            <a:r>
              <a:rPr lang="ru-RU" altLang="ru-RU" sz="4000" dirty="0" smtClean="0"/>
              <a:t>!</a:t>
            </a:r>
          </a:p>
          <a:p>
            <a:pPr eaLnBrk="1" hangingPunct="1">
              <a:lnSpc>
                <a:spcPct val="90000"/>
              </a:lnSpc>
            </a:pPr>
            <a:endParaRPr lang="ru-RU" altLang="ru-RU" sz="4000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4000" dirty="0" smtClean="0"/>
              <a:t>К! </a:t>
            </a:r>
            <a:r>
              <a:rPr lang="ru-RU" altLang="ru-RU" sz="4000" dirty="0" err="1" smtClean="0"/>
              <a:t>кь</a:t>
            </a:r>
            <a:r>
              <a:rPr lang="ru-RU" altLang="ru-RU" sz="4000" dirty="0" smtClean="0"/>
              <a:t>! К! </a:t>
            </a:r>
            <a:r>
              <a:rPr lang="ru-RU" altLang="ru-RU" sz="4000" dirty="0" err="1" smtClean="0"/>
              <a:t>кь</a:t>
            </a:r>
            <a:r>
              <a:rPr lang="ru-RU" altLang="ru-RU" sz="4000" dirty="0" smtClean="0"/>
              <a:t>! К! </a:t>
            </a:r>
            <a:r>
              <a:rPr lang="ru-RU" altLang="ru-RU" sz="4000" dirty="0" err="1" smtClean="0"/>
              <a:t>кь</a:t>
            </a:r>
            <a:r>
              <a:rPr lang="ru-RU" altLang="ru-RU" sz="4000" dirty="0" smtClean="0"/>
              <a:t>! К! </a:t>
            </a:r>
            <a:r>
              <a:rPr lang="ru-RU" altLang="ru-RU" sz="4000" dirty="0" err="1" smtClean="0"/>
              <a:t>кь</a:t>
            </a:r>
            <a:r>
              <a:rPr lang="ru-RU" altLang="ru-RU" sz="4000" dirty="0" smtClean="0"/>
              <a:t>!</a:t>
            </a:r>
          </a:p>
          <a:p>
            <a:pPr eaLnBrk="1" hangingPunct="1">
              <a:lnSpc>
                <a:spcPct val="90000"/>
              </a:lnSpc>
            </a:pPr>
            <a:endParaRPr lang="ru-RU" altLang="ru-RU" sz="4000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4000" dirty="0" smtClean="0"/>
              <a:t>П! </a:t>
            </a:r>
            <a:r>
              <a:rPr lang="ru-RU" altLang="ru-RU" sz="4000" dirty="0" err="1" smtClean="0"/>
              <a:t>пь</a:t>
            </a:r>
            <a:r>
              <a:rPr lang="ru-RU" altLang="ru-RU" sz="4000" dirty="0" smtClean="0"/>
              <a:t>! </a:t>
            </a:r>
            <a:r>
              <a:rPr lang="ru-RU" altLang="ru-RU" sz="4000" dirty="0" err="1" smtClean="0"/>
              <a:t>п</a:t>
            </a:r>
            <a:r>
              <a:rPr lang="ru-RU" altLang="ru-RU" sz="4000" dirty="0" smtClean="0"/>
              <a:t>! </a:t>
            </a:r>
            <a:r>
              <a:rPr lang="ru-RU" altLang="ru-RU" sz="4000" dirty="0" err="1" smtClean="0"/>
              <a:t>пь</a:t>
            </a:r>
            <a:r>
              <a:rPr lang="ru-RU" altLang="ru-RU" sz="4000" dirty="0" smtClean="0"/>
              <a:t>! </a:t>
            </a:r>
            <a:r>
              <a:rPr lang="ru-RU" altLang="ru-RU" sz="4000" dirty="0" err="1" smtClean="0"/>
              <a:t>п</a:t>
            </a:r>
            <a:r>
              <a:rPr lang="ru-RU" altLang="ru-RU" sz="4000" dirty="0" smtClean="0"/>
              <a:t>! </a:t>
            </a:r>
            <a:r>
              <a:rPr lang="ru-RU" altLang="ru-RU" sz="4000" dirty="0" err="1" smtClean="0"/>
              <a:t>пь</a:t>
            </a:r>
            <a:r>
              <a:rPr lang="ru-RU" altLang="ru-RU" sz="4000" dirty="0" smtClean="0"/>
              <a:t>! </a:t>
            </a:r>
            <a:r>
              <a:rPr lang="ru-RU" altLang="ru-RU" sz="4000" dirty="0" err="1" smtClean="0"/>
              <a:t>п</a:t>
            </a:r>
            <a:r>
              <a:rPr lang="ru-RU" altLang="ru-RU" sz="4000" dirty="0" smtClean="0"/>
              <a:t>! </a:t>
            </a:r>
            <a:r>
              <a:rPr lang="ru-RU" altLang="ru-RU" sz="4000" dirty="0" err="1" smtClean="0"/>
              <a:t>пь</a:t>
            </a:r>
            <a:r>
              <a:rPr lang="ru-RU" altLang="ru-RU" sz="4000" dirty="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E52511"/>
                </a:solidFill>
              </a:rPr>
              <a:t>Произнести </a:t>
            </a:r>
            <a:r>
              <a:rPr lang="ru-RU" altLang="ru-RU" sz="3600" b="1" smtClean="0">
                <a:solidFill>
                  <a:srgbClr val="E52511"/>
                </a:solidFill>
              </a:rPr>
              <a:t>с голосом</a:t>
            </a:r>
            <a:endParaRPr lang="ru-RU" altLang="ru-RU" sz="3600" b="1" i="1" dirty="0" smtClean="0">
              <a:solidFill>
                <a:srgbClr val="E5251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Бу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бу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бу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бупп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Бо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бо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бо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бопп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Ба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ба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ба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бапп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Бэ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бэ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бэ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бэпп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Би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би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би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бипп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Бы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бы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бы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</a:rPr>
              <a:t>быпп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 </a:t>
            </a:r>
          </a:p>
          <a:p>
            <a:pPr eaLnBrk="1" hangingPunct="1"/>
            <a:endParaRPr lang="ru-RU" altLang="ru-RU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eaLnBrk="1" hangingPunct="1"/>
            <a:endParaRPr lang="ru-RU" altLang="ru-RU" b="1" dirty="0" smtClean="0">
              <a:solidFill>
                <a:schemeClr val="folHlink"/>
              </a:solidFill>
            </a:endParaRPr>
          </a:p>
          <a:p>
            <a:pPr lvl="1" eaLnBrk="1" hangingPunct="1">
              <a:buFontTx/>
              <a:buNone/>
            </a:pPr>
            <a:endParaRPr lang="ru-RU" altLang="ru-RU" sz="3200" b="1" dirty="0" smtClean="0">
              <a:solidFill>
                <a:schemeClr val="folHlink"/>
              </a:solidFill>
            </a:endParaRPr>
          </a:p>
        </p:txBody>
      </p:sp>
      <p:pic>
        <p:nvPicPr>
          <p:cNvPr id="7172" name="Picture 5" descr="прилагатель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429132"/>
            <a:ext cx="17113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E52511"/>
                </a:solidFill>
              </a:rPr>
              <a:t>Произнести </a:t>
            </a:r>
            <a:r>
              <a:rPr lang="ru-RU" altLang="ru-RU" sz="3600" b="1" smtClean="0">
                <a:solidFill>
                  <a:srgbClr val="E52511"/>
                </a:solidFill>
              </a:rPr>
              <a:t>с голосом</a:t>
            </a:r>
            <a:endParaRPr lang="ru-RU" altLang="ru-RU" sz="3600" b="1" i="1" dirty="0" smtClean="0">
              <a:solidFill>
                <a:srgbClr val="E5251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9416"/>
            <a:ext cx="3757610" cy="303403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accent2">
                    <a:lumMod val="75000"/>
                  </a:schemeClr>
                </a:solidFill>
              </a:rPr>
              <a:t>Гу – Гу – Гу  – гукк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smtClean="0">
                <a:solidFill>
                  <a:schemeClr val="accent2">
                    <a:lumMod val="75000"/>
                  </a:schemeClr>
                </a:solidFill>
              </a:rPr>
              <a:t>Го – Го – го  – гокк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smtClean="0">
                <a:solidFill>
                  <a:schemeClr val="accent2">
                    <a:lumMod val="75000"/>
                  </a:schemeClr>
                </a:solidFill>
              </a:rPr>
              <a:t>Га – га – га  – гакк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smtClean="0">
                <a:solidFill>
                  <a:schemeClr val="accent2">
                    <a:lumMod val="75000"/>
                  </a:schemeClr>
                </a:solidFill>
              </a:rPr>
              <a:t>Гэ – Гэ – Гэ – Гэкк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smtClean="0">
                <a:solidFill>
                  <a:schemeClr val="accent2">
                    <a:lumMod val="75000"/>
                  </a:schemeClr>
                </a:solidFill>
              </a:rPr>
              <a:t>Ги – Ги – ги – гикк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/>
            <a:r>
              <a:rPr lang="ru-RU" altLang="ru-RU" b="1" smtClean="0">
                <a:solidFill>
                  <a:schemeClr val="accent2">
                    <a:lumMod val="75000"/>
                  </a:schemeClr>
                </a:solidFill>
              </a:rPr>
              <a:t>Гы – гы –гы – гыкк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! </a:t>
            </a:r>
          </a:p>
          <a:p>
            <a:pPr eaLnBrk="1" hangingPunct="1"/>
            <a:endParaRPr lang="ru-RU" altLang="ru-RU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lvl="1" eaLnBrk="1" hangingPunct="1"/>
            <a:endParaRPr lang="ru-RU" altLang="ru-RU" sz="3200" b="1" dirty="0" smtClean="0">
              <a:solidFill>
                <a:schemeClr val="folHlink"/>
              </a:solidFill>
            </a:endParaRPr>
          </a:p>
          <a:p>
            <a:pPr eaLnBrk="1" hangingPunct="1"/>
            <a:endParaRPr lang="ru-RU" altLang="ru-RU" b="1" dirty="0" smtClean="0">
              <a:solidFill>
                <a:schemeClr val="folHlink"/>
              </a:solidFill>
            </a:endParaRPr>
          </a:p>
          <a:p>
            <a:pPr lvl="1" eaLnBrk="1" hangingPunct="1">
              <a:buFontTx/>
              <a:buNone/>
            </a:pPr>
            <a:endParaRPr lang="ru-RU" altLang="ru-RU" sz="3200" b="1" dirty="0" smtClean="0">
              <a:solidFill>
                <a:schemeClr val="folHlink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14810" y="3571876"/>
            <a:ext cx="3757610" cy="30340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altLang="ru-RU" sz="2600" b="1" dirty="0" err="1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– </a:t>
            </a:r>
            <a:r>
              <a:rPr lang="ru-RU" altLang="ru-RU" sz="2600" b="1" dirty="0" err="1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Гу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дутт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alt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 – до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дотт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alt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– да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датт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altLang="ru-RU" sz="2600" b="1" dirty="0" err="1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дэ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дэ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дэтт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altLang="ru-RU" sz="2600" b="1" dirty="0" err="1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дитт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altLang="ru-RU" sz="2600" b="1" dirty="0" err="1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ы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lang="ru-RU" altLang="ru-RU" sz="2600" b="1" dirty="0" err="1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ы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ды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ru-RU" alt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дытт</a:t>
            </a: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alt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alt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Tx/>
              <a:buNone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ru-RU" alt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alt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Tx/>
              <a:buNone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85720" y="428604"/>
            <a:ext cx="7858180" cy="2857520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alt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Пришёл Прокоп - кипел укроп, ушёл Прокоп - кипел укроп, как при Прокопе кипел укроп, так и без Прокопа кипел укроп.</a:t>
            </a:r>
            <a:endParaRPr kumimoji="0" lang="ru-RU" alt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alt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Tx/>
              <a:buNone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85720" y="3643314"/>
            <a:ext cx="7858180" cy="2428892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alt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На улице снег белеет, алеет и голубеет. А снег всё летит, сверкает, а снег всё летит и тает.</a:t>
            </a:r>
            <a:endParaRPr kumimoji="0" lang="ru-RU" alt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alt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Tx/>
              <a:buNone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7467600" cy="4873752"/>
          </a:xfrm>
        </p:spPr>
        <p:txBody>
          <a:bodyPr/>
          <a:lstStyle/>
          <a:p>
            <a:pPr algn="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«Самое важное в искусстве речи – это во-первых, произношение, во – вторых, произношение, и , в-третьих, произношение»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Демосфен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3861048"/>
            <a:ext cx="3621579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85720" y="428604"/>
            <a:ext cx="8429684" cy="6072230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Прохор и Пахом ехали верхом.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Галка села на палку, палка ударила галку.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От топота копыт пыль по полю летит.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 быка бела губа была тупа.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Водовоз вез воду из водопровода.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 Фени фуфайка, у Фаи туфли.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 семеро саней по семеро в сани уселись сами.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Мамаша </a:t>
            </a:r>
            <a:r>
              <a:rPr lang="ru-RU" alt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Ромаше</a:t>
            </a: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дала сыворотку из-под простокваши.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Зажужжала пчела, </a:t>
            </a:r>
            <a:r>
              <a:rPr lang="ru-RU" alt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дожужжалась</a:t>
            </a: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паука.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Чешуя у щучки, щетина у </a:t>
            </a:r>
            <a:r>
              <a:rPr lang="ru-RU" alt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чушки</a:t>
            </a:r>
            <a:r>
              <a:rPr lang="ru-RU" alt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ru-RU" alt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alt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Tx/>
              <a:buNone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329642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7529264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Техника речи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 — совокупность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умений и навыков, связанных с внешними качествами устной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речи:</a:t>
            </a:r>
          </a:p>
          <a:p>
            <a:pPr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дыхание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smtClean="0">
                <a:solidFill>
                  <a:schemeClr val="accent1">
                    <a:lumMod val="75000"/>
                  </a:schemeClr>
                </a:solidFill>
              </a:rPr>
              <a:t>                    голос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дикция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интонация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757180" y="2462390"/>
            <a:ext cx="93610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755576" y="3542510"/>
            <a:ext cx="93610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755576" y="4508562"/>
            <a:ext cx="93610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755576" y="5459618"/>
            <a:ext cx="93610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2750422"/>
            <a:ext cx="3768570" cy="251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sz="4000" b="1" dirty="0">
                <a:solidFill>
                  <a:srgbClr val="0070C0"/>
                </a:solidFill>
              </a:rPr>
              <a:t>ДЫХАНИЕ</a:t>
            </a:r>
          </a:p>
          <a:p>
            <a:pPr algn="ctr">
              <a:buNone/>
            </a:pPr>
            <a:r>
              <a:rPr lang="ru-RU" sz="3200" b="1" smtClean="0">
                <a:solidFill>
                  <a:schemeClr val="accent1">
                    <a:lumMod val="75000"/>
                  </a:schemeClr>
                </a:solidFill>
              </a:rPr>
              <a:t>Диафрагмально-реберный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тип дыхания, являющийся оптимальным для </a:t>
            </a:r>
            <a:r>
              <a:rPr lang="ru-RU" sz="3200" b="1">
                <a:solidFill>
                  <a:schemeClr val="accent1">
                    <a:lumMod val="75000"/>
                  </a:schemeClr>
                </a:solidFill>
              </a:rPr>
              <a:t>осуществления </a:t>
            </a:r>
            <a:r>
              <a:rPr lang="ru-RU" sz="3200" b="1" smtClean="0">
                <a:solidFill>
                  <a:schemeClr val="accent1">
                    <a:lumMod val="75000"/>
                  </a:schemeClr>
                </a:solidFill>
              </a:rPr>
              <a:t>речевого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акта. 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3212976"/>
            <a:ext cx="7153275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2701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 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2000" dirty="0" smtClean="0"/>
              <a:t>           </a:t>
            </a:r>
            <a:r>
              <a:rPr lang="ru-RU" sz="3600" dirty="0"/>
              <a:t>Д</a:t>
            </a:r>
            <a:r>
              <a:rPr lang="ru-RU" sz="3600" dirty="0" smtClean="0"/>
              <a:t>аосский        комплекс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    </a:t>
            </a:r>
            <a:r>
              <a:rPr lang="ru-RU" sz="4800" dirty="0" smtClean="0"/>
              <a:t>«Шесть целительных звуков»</a:t>
            </a:r>
            <a:r>
              <a:rPr lang="ru-RU" sz="2000" dirty="0" smtClean="0"/>
              <a:t>  </a:t>
            </a:r>
            <a:endParaRPr lang="ru-RU" sz="2000" dirty="0"/>
          </a:p>
        </p:txBody>
      </p:sp>
      <p:pic>
        <p:nvPicPr>
          <p:cNvPr id="1026" name="Picture 2" descr="G:\9203654_6e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140968"/>
            <a:ext cx="2857500" cy="34499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500042"/>
          <a:ext cx="7215237" cy="5987622"/>
        </p:xfrm>
        <a:graphic>
          <a:graphicData uri="http://schemas.openxmlformats.org/drawingml/2006/table">
            <a:tbl>
              <a:tblPr/>
              <a:tblGrid>
                <a:gridCol w="3218554"/>
                <a:gridCol w="1189316"/>
                <a:gridCol w="1514300"/>
                <a:gridCol w="1293067"/>
              </a:tblGrid>
              <a:tr h="10510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smtClean="0">
                          <a:latin typeface="Times New Roman"/>
                          <a:ea typeface="Times New Roman"/>
                          <a:cs typeface="Times New Roman"/>
                        </a:rPr>
                        <a:t>Орган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Элемент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Целительный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звук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7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smtClean="0">
                          <a:latin typeface="Times New Roman"/>
                          <a:ea typeface="Times New Roman"/>
                          <a:cs typeface="Times New Roman"/>
                        </a:rPr>
                        <a:t>Легкие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Металл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С-с-с-с-с-с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Белый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5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Почки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Вода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Ч-у-э-э-э-й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Синий (черный)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835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Печень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Дерево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Ш-ш-ш-ш-ш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Изумрудно-зеленый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17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Сердце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smtClean="0">
                          <a:latin typeface="Times New Roman"/>
                          <a:ea typeface="Times New Roman"/>
                          <a:cs typeface="Times New Roman"/>
                        </a:rPr>
                        <a:t>Огонь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Х-а-у-у-у-у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Красный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17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Селезенка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Земля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Х-у-у-у-у-у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Желтый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00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Тройной </a:t>
                      </a:r>
                      <a:r>
                        <a:rPr lang="ru-RU" sz="2000" b="1" smtClean="0">
                          <a:latin typeface="Times New Roman"/>
                          <a:ea typeface="Times New Roman"/>
                          <a:cs typeface="Times New Roman"/>
                        </a:rPr>
                        <a:t>обогреватель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(условная </a:t>
                      </a: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система </a:t>
                      </a:r>
                      <a:r>
                        <a:rPr lang="ru-RU" sz="2000" b="1" smtClean="0">
                          <a:latin typeface="Times New Roman"/>
                          <a:ea typeface="Times New Roman"/>
                          <a:cs typeface="Times New Roman"/>
                        </a:rPr>
                        <a:t>организма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, предложенная древними 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даосами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Х-э-э-э-э-э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 _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Первый целительный звук – целительный </a:t>
            </a:r>
            <a:r>
              <a:rPr lang="ru-RU" sz="3200" smtClean="0"/>
              <a:t>звук лёгких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42984"/>
            <a:ext cx="8715404" cy="150019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sz="2500" dirty="0"/>
          </a:p>
          <a:p>
            <a:pPr algn="ctr">
              <a:buNone/>
            </a:pPr>
            <a:r>
              <a:rPr lang="ru-RU" sz="2500" dirty="0" smtClean="0"/>
              <a:t>    </a:t>
            </a:r>
            <a:r>
              <a:rPr lang="ru-RU" sz="5900" dirty="0" smtClean="0"/>
              <a:t>Ветер воздуха вдохнул</a:t>
            </a:r>
          </a:p>
          <a:p>
            <a:pPr algn="ctr">
              <a:buNone/>
            </a:pPr>
            <a:r>
              <a:rPr lang="ru-RU" sz="5900" dirty="0" smtClean="0"/>
              <a:t>    Разом облако надул.</a:t>
            </a:r>
          </a:p>
          <a:p>
            <a:pPr algn="ctr">
              <a:buNone/>
            </a:pPr>
            <a:r>
              <a:rPr lang="ru-RU" sz="5900" dirty="0" smtClean="0"/>
              <a:t>    С- с- с-с .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pic>
        <p:nvPicPr>
          <p:cNvPr id="6" name="Содержимое 5" descr="getImag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57356" y="2786058"/>
            <a:ext cx="5572165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786842" cy="11836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Второй  целительный звук –</a:t>
            </a:r>
            <a:br>
              <a:rPr lang="ru-RU" sz="3200" dirty="0" smtClean="0"/>
            </a:br>
            <a:r>
              <a:rPr lang="ru-RU" sz="3200" dirty="0" smtClean="0"/>
              <a:t>целительный звук почек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7929618" cy="164307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dirty="0" smtClean="0"/>
              <a:t>Незабудку увидал</a:t>
            </a:r>
          </a:p>
          <a:p>
            <a:pPr algn="ctr">
              <a:buNone/>
            </a:pPr>
            <a:r>
              <a:rPr lang="ru-RU" sz="4000" dirty="0"/>
              <a:t> </a:t>
            </a:r>
            <a:r>
              <a:rPr lang="ru-RU" sz="4000" dirty="0" smtClean="0"/>
              <a:t> «Чудо- чудо»,- он сказал.</a:t>
            </a:r>
          </a:p>
          <a:p>
            <a:pPr algn="ctr">
              <a:buNone/>
            </a:pPr>
            <a:r>
              <a:rPr lang="ru-RU" sz="4000" dirty="0" smtClean="0"/>
              <a:t>    Чу-у-э-э-эй.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f2a9f99f5eb9b221c2599207f2a24d3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71669" y="3214686"/>
            <a:ext cx="5107555" cy="34067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675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Третий целительный звук –</a:t>
            </a:r>
            <a:br>
              <a:rPr lang="ru-RU" sz="3200" dirty="0" smtClean="0"/>
            </a:br>
            <a:r>
              <a:rPr lang="ru-RU" sz="3200" dirty="0" smtClean="0"/>
              <a:t>целительный звук  печени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298"/>
            <a:ext cx="8501122" cy="221457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Зеленеют камыши,</a:t>
            </a:r>
          </a:p>
          <a:p>
            <a:pPr algn="ctr">
              <a:buNone/>
            </a:pPr>
            <a:r>
              <a:rPr lang="ru-RU" sz="4000" dirty="0" err="1" smtClean="0"/>
              <a:t>Пошуршу</a:t>
            </a:r>
            <a:r>
              <a:rPr lang="ru-RU" sz="4000" dirty="0" smtClean="0"/>
              <a:t> в них :</a:t>
            </a:r>
          </a:p>
          <a:p>
            <a:pPr algn="ctr">
              <a:buNone/>
            </a:pPr>
            <a:r>
              <a:rPr lang="ru-RU" sz="4000" dirty="0" smtClean="0"/>
              <a:t>    Ш- </a:t>
            </a:r>
            <a:r>
              <a:rPr lang="ru-RU" sz="4000" dirty="0" err="1" smtClean="0"/>
              <a:t>ш</a:t>
            </a:r>
            <a:r>
              <a:rPr lang="ru-RU" sz="4000" dirty="0" smtClean="0"/>
              <a:t>- </a:t>
            </a:r>
            <a:r>
              <a:rPr lang="ru-RU" sz="4000" dirty="0" err="1" smtClean="0"/>
              <a:t>ш</a:t>
            </a:r>
            <a:r>
              <a:rPr lang="ru-RU" sz="4000" dirty="0" smtClean="0"/>
              <a:t>- </a:t>
            </a:r>
            <a:r>
              <a:rPr lang="ru-RU" sz="4000" dirty="0" err="1" smtClean="0"/>
              <a:t>ш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7" name="Содержимое 6" descr="1620182846_41-phonoteka_org-p-fon-kamishi-4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857356" y="3500438"/>
            <a:ext cx="5000660" cy="3125413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833</TotalTime>
  <Words>590</Words>
  <Application>Microsoft Office PowerPoint</Application>
  <PresentationFormat>Экран (4:3)</PresentationFormat>
  <Paragraphs>159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Слайд 1</vt:lpstr>
      <vt:lpstr>Слайд 2</vt:lpstr>
      <vt:lpstr>Слайд 3</vt:lpstr>
      <vt:lpstr>Слайд 4</vt:lpstr>
      <vt:lpstr>              Даосский        комплекс      «Шесть целительных звуков»  </vt:lpstr>
      <vt:lpstr>Слайд 6</vt:lpstr>
      <vt:lpstr>Первый целительный звук – целительный звук лёгких </vt:lpstr>
      <vt:lpstr>Второй  целительный звук – целительный звук почек</vt:lpstr>
      <vt:lpstr>Третий целительный звук – целительный звук  печени</vt:lpstr>
      <vt:lpstr>ЧЕТВЕРТЫЙ ЦЕЛИТЕЛЬНЫЙ ЗВУК-  ЦЕЛИТЕЛЬНЫЙ ЗВУК СЕРДЦА</vt:lpstr>
      <vt:lpstr>ПЯТЫЙ ЦЕЛИТЕЛЬНЫЙ ЗВУК – СЕЛЕЗЁНКИ (поджелудочной железы)</vt:lpstr>
      <vt:lpstr>Шестой целительный звук – целительный звук тройного обогревателя</vt:lpstr>
      <vt:lpstr>Слайд 13</vt:lpstr>
      <vt:lpstr>Слайд 14</vt:lpstr>
      <vt:lpstr>Слайд 15</vt:lpstr>
      <vt:lpstr>Произнесите без голоса глухие согласные, активно взрывая их: </vt:lpstr>
      <vt:lpstr>Произнести с голосом</vt:lpstr>
      <vt:lpstr>Произнести с голосом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речи.</dc:title>
  <dc:creator>Анечка</dc:creator>
  <cp:lastModifiedBy>Пользователь</cp:lastModifiedBy>
  <cp:revision>69</cp:revision>
  <dcterms:created xsi:type="dcterms:W3CDTF">2012-11-23T07:16:58Z</dcterms:created>
  <dcterms:modified xsi:type="dcterms:W3CDTF">2022-12-09T12:45:38Z</dcterms:modified>
</cp:coreProperties>
</file>