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6081774-54B1-4310-92E5-AB11DB7F0A8A}">
          <p14:sldIdLst>
            <p14:sldId id="256"/>
            <p14:sldId id="257"/>
            <p14:sldId id="260"/>
            <p14:sldId id="258"/>
            <p14:sldId id="259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14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709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60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24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23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55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745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778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536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78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396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804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329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988840"/>
            <a:ext cx="7268344" cy="2406129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Основы управления произвольными </a:t>
            </a:r>
            <a:r>
              <a:rPr lang="ru-RU" sz="4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движениями – основа </a:t>
            </a:r>
            <a:r>
              <a:rPr lang="ru-RU" sz="4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обучения новому навыку.</a:t>
            </a:r>
            <a:br>
              <a:rPr lang="ru-RU" sz="4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ru-RU" sz="4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941168"/>
            <a:ext cx="5104656" cy="1752600"/>
          </a:xfrm>
        </p:spPr>
        <p:txBody>
          <a:bodyPr/>
          <a:lstStyle/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372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260648"/>
            <a:ext cx="8712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двигательной деятельности человека </a:t>
            </a:r>
            <a:r>
              <a:rPr lang="ru-RU" dirty="0" smtClean="0"/>
              <a:t>различают: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произволь­ные движения (сознательно управляемые целенаправленные </a:t>
            </a:r>
            <a:r>
              <a:rPr lang="ru-RU" dirty="0" smtClean="0"/>
              <a:t>действия)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непроизвольные </a:t>
            </a:r>
            <a:r>
              <a:rPr lang="ru-RU" dirty="0"/>
              <a:t>движения, </a:t>
            </a:r>
            <a:r>
              <a:rPr lang="ru-RU" dirty="0" err="1"/>
              <a:t>котрые</a:t>
            </a:r>
            <a:r>
              <a:rPr lang="ru-RU" dirty="0"/>
              <a:t> происходят без участия сознания и представляют собой либо безусловные реак­ции, либо </a:t>
            </a:r>
            <a:r>
              <a:rPr lang="ru-RU" dirty="0" smtClean="0"/>
              <a:t>автоматизированные двигательные </a:t>
            </a:r>
            <a:r>
              <a:rPr lang="ru-RU" dirty="0"/>
              <a:t>навыки. </a:t>
            </a: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основе уп­равления произвольными движениями человека лежат два различных физиологических механизма: 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 </a:t>
            </a:r>
            <a:r>
              <a:rPr lang="ru-RU" dirty="0" smtClean="0"/>
              <a:t>            рефлекторное </a:t>
            </a:r>
            <a:r>
              <a:rPr lang="ru-RU" dirty="0"/>
              <a:t>кольцевое регулирование 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/>
              <a:t> </a:t>
            </a:r>
            <a:r>
              <a:rPr lang="ru-RU" dirty="0" smtClean="0"/>
              <a:t>            программное </a:t>
            </a:r>
            <a:r>
              <a:rPr lang="ru-RU" dirty="0"/>
              <a:t>управление по механизму центральных команд.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3501008"/>
            <a:ext cx="49685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Рефлекторное кольцевое регулирование:</a:t>
            </a:r>
          </a:p>
          <a:p>
            <a:r>
              <a:rPr lang="ru-RU" dirty="0"/>
              <a:t>Замкнутая система рефлекторного кольцевого регулирования характерна для осуществления различных форм двигательных действий и </a:t>
            </a:r>
            <a:r>
              <a:rPr lang="ru-RU" dirty="0" err="1"/>
              <a:t>позных</a:t>
            </a:r>
            <a:r>
              <a:rPr lang="ru-RU" dirty="0"/>
              <a:t> реакций, не требующих быстрого двигательного акта. Это позволяет нервным центрам получать ин­формацию о состоянии мышц и результатах их действий по различ­ным афферентным путям и вносить поправки в моторные команды по ходу действия.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020" y="3134380"/>
            <a:ext cx="3602931" cy="2826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8876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764704"/>
            <a:ext cx="849694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i="1" dirty="0"/>
              <a:t>Программное управление по механизму центральных команд </a:t>
            </a:r>
            <a:r>
              <a:rPr lang="ru-RU" sz="2200" dirty="0"/>
              <a:t>— это механизм регуляции движений, независимый от аффе­рентных </a:t>
            </a:r>
            <a:r>
              <a:rPr lang="ru-RU" sz="2200" dirty="0" err="1"/>
              <a:t>проприоцептивных</a:t>
            </a:r>
            <a:r>
              <a:rPr lang="ru-RU" sz="2200" dirty="0"/>
              <a:t> влияний. Такое управление используется в случае выполнения кратковременных движений (прыжков, бросков, ударов ), когда организм не успевает использовать информа­цию от проприорецепторов мышц и других рецепторов. Вся програм­ма должна быть готова еще до начала двигательного акта. При этом отсутствует замкнутое кольцо регуляции. Управление производится по так называемой открытой петле, а активность во многих произ­вольно сокращающихся мышцах возникает раньше, чем регистри­руется обратная афферентная </a:t>
            </a:r>
            <a:r>
              <a:rPr lang="ru-RU" sz="2200" dirty="0" err="1"/>
              <a:t>импульсация</a:t>
            </a:r>
            <a:r>
              <a:rPr lang="ru-RU" sz="2200" dirty="0"/>
              <a:t>. Например, при выпол­нении прыжковых движений электрическая активность в мышцах, направленная на амортизацию удара, возникает раньше, чем проис­ходит соприкосновение с опорой, т. е. она носит предупредитель­ный характер.</a:t>
            </a:r>
          </a:p>
        </p:txBody>
      </p:sp>
    </p:spTree>
    <p:extLst>
      <p:ext uri="{BB962C8B-B14F-4D97-AF65-F5344CB8AC3E}">
        <p14:creationId xmlns:p14="http://schemas.microsoft.com/office/powerpoint/2010/main" val="3667706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424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Такие центральные программы создаются согласно сформиро­ванному в мозге (главным образом — в ассоциативной </a:t>
            </a:r>
            <a:r>
              <a:rPr lang="ru-RU" dirty="0" err="1"/>
              <a:t>передне</a:t>
            </a:r>
            <a:r>
              <a:rPr lang="ru-RU" dirty="0"/>
              <a:t>-лоб­ной области коры) образу двигательного действия и цели движения.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дальнейшей конкретной разработке моторной программы принима­ют участие мозжечок (латеральная область его коры) и </a:t>
            </a:r>
            <a:r>
              <a:rPr lang="ru-RU" dirty="0" smtClean="0"/>
              <a:t>базальные </a:t>
            </a:r>
            <a:r>
              <a:rPr lang="ru-RU" dirty="0"/>
              <a:t>ядра (полосатое тело и бледный шар). </a:t>
            </a:r>
            <a:r>
              <a:rPr lang="ru-RU" dirty="0" smtClean="0"/>
              <a:t>Информация </a:t>
            </a:r>
            <a:r>
              <a:rPr lang="ru-RU" dirty="0"/>
              <a:t>от них поступает через таламус в моторную и </a:t>
            </a:r>
            <a:r>
              <a:rPr lang="ru-RU" dirty="0" err="1"/>
              <a:t>премоторную</a:t>
            </a:r>
            <a:r>
              <a:rPr lang="ru-RU" dirty="0"/>
              <a:t> области коры и далее — к исполнительным центрам спинного мозга и скелетным мышцам.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276872"/>
            <a:ext cx="5059449" cy="4351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2238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404664"/>
            <a:ext cx="835292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Механизм кольцевого регулирования является филогенетически более древним и возникает раньше в процессе индивидуального разви­тия. Примерно к трем годам достаточное развитие получают зри­тельные обратные связи, осуществляющие текущий зрительно-мо­торный контроль, а с 5-6 лет происходит переход к текущему контро­лю движений с участием </a:t>
            </a:r>
            <a:r>
              <a:rPr lang="ru-RU" sz="2400" dirty="0" err="1"/>
              <a:t>проприоцептивных</a:t>
            </a:r>
            <a:r>
              <a:rPr lang="ru-RU" sz="2400" dirty="0"/>
              <a:t> обратных связей. Этот механизм достигает значительного совершенства к 7-9 летнему воз­расту, после чего начинается переход к формированию механизма центральных команд. К 10-11 годам повышение скорости произ­вольных движений обеспечивается достаточным развитием процес­сов предварительного программирования их пространственных и временных параметров. С этого возраста представлены оба механизма управления произвольными движениями, дальнейшее совершен­ствование которых продолжается вплоть до 17-19 лет.</a:t>
            </a:r>
          </a:p>
        </p:txBody>
      </p:sp>
    </p:spTree>
    <p:extLst>
      <p:ext uri="{BB962C8B-B14F-4D97-AF65-F5344CB8AC3E}">
        <p14:creationId xmlns:p14="http://schemas.microsoft.com/office/powerpoint/2010/main" val="3239489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3591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Роль ЦНС в регуляции движений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4488" y="524983"/>
            <a:ext cx="8640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Спинной </a:t>
            </a:r>
            <a:r>
              <a:rPr lang="ru-RU" dirty="0"/>
              <a:t>мозг осуществляет ряд элементарных двига­тельных рефлексов: рефлексы на растяжение (</a:t>
            </a:r>
            <a:r>
              <a:rPr lang="ru-RU" dirty="0" err="1"/>
              <a:t>миостатические</a:t>
            </a:r>
            <a:r>
              <a:rPr lang="ru-RU" dirty="0"/>
              <a:t> и сухожильные рефлексы, например, коленный рефлекс), кож­ные сгиба тельные рефлексы (например, защитный рефлекс отдерги­вания конечности при уколах, ожогах), разгиба тельные рефлексы (рефлекс отталкивания от опоры, лежащий в основе стояния, ходь­бы, бега), перекрестные рефлексы и др.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2132856"/>
            <a:ext cx="3611651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0605" y="2279309"/>
            <a:ext cx="519449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Составной частью различных сложных двигательных действий, как произвольных, так и непроизвольных, часто являются ритми­ческие рефлексы. Это одна из форм древних и относительно простых рефлексов. Они особенно выражены при выполнении цик­лической работы, включаются в </a:t>
            </a:r>
            <a:r>
              <a:rPr lang="ru-RU" sz="1600" dirty="0" err="1"/>
              <a:t>шагательные</a:t>
            </a:r>
            <a:r>
              <a:rPr lang="ru-RU" sz="1600" dirty="0"/>
              <a:t> рефлексы. Основные механизмы </a:t>
            </a:r>
            <a:r>
              <a:rPr lang="ru-RU" sz="1600" dirty="0" err="1"/>
              <a:t>шагательных</a:t>
            </a:r>
            <a:r>
              <a:rPr lang="ru-RU" sz="1600" dirty="0"/>
              <a:t> движений заложены в спинном мозге. Специальные нейроны (спинальные локомоторные генерато­ры) и многочисленные взаимосвязи внутри спинного мозга обеспе­чивают последовательную активность различных мышц конечнос­тей, согласование ритма и фаз движений, приспособление движений к нагрузке на мышцы. В среднем мозгу расположены нейроны «локо­моторной области», которые включают этот механизм и регулируют мощность работы мышц, обеспечивая примитивную форму локомо­ций — без ориентации в пространстве.</a:t>
            </a:r>
          </a:p>
        </p:txBody>
      </p:sp>
    </p:spTree>
    <p:extLst>
      <p:ext uri="{BB962C8B-B14F-4D97-AF65-F5344CB8AC3E}">
        <p14:creationId xmlns:p14="http://schemas.microsoft.com/office/powerpoint/2010/main" val="12646706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7693"/>
            <a:ext cx="367240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Нейроны промежуточной продольной зоны коры мозжечка согла­суют </a:t>
            </a:r>
            <a:r>
              <a:rPr lang="ru-RU" dirty="0" err="1"/>
              <a:t>позные</a:t>
            </a:r>
            <a:r>
              <a:rPr lang="ru-RU" dirty="0"/>
              <a:t> реакции с движениями. Они выполняют также точ­ные расчеты по ходу движений, необходимые для коррекции оши­бок и адаптации моторных программ к текущей ситуации. Про­граммирование каждого последующего шага осуществляется ими на основе анализа предыдущего. Кроме того производится согласо­вание движений рук и ног, и особенно — регуляция активности мышц-разгибателей, обеспечивающих опорную фазу движения. Значение мозжечка в четком поддержании темпа ритмических движений объясняют геометрически правильным чередованием ря­дов эфферентных клеток </a:t>
            </a:r>
            <a:r>
              <a:rPr lang="ru-RU" dirty="0" err="1"/>
              <a:t>Пуркинье</a:t>
            </a:r>
            <a:r>
              <a:rPr lang="ru-RU" dirty="0"/>
              <a:t> и походящих к ним афферент­ных волокон.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199" y="307463"/>
            <a:ext cx="5187801" cy="6360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87320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60648"/>
            <a:ext cx="91450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 управлению ритмическими движениями непосредственное от­ношение имеют активирующие и угнетающие отделы ретикулярной формации, которые влияют на силу и темп сокращения мышц, а также под­корковые ядра, которые организуют автоматическое их протекание и </a:t>
            </a:r>
            <a:r>
              <a:rPr lang="ru-RU" dirty="0" err="1"/>
              <a:t>содружественные</a:t>
            </a:r>
            <a:r>
              <a:rPr lang="ru-RU" dirty="0"/>
              <a:t> движения конечностей. Включение древних форм ритмических движений (циклоидных) в акт письма позволяет челове­ку перейти от отдельного начертания букв к обычной письменной скорописи. То же самое происходит при освоении акта ходьбы — с переходом от отдельных шагов к ритмической походке. Плавность ритмических движений, четкое чередование реципрокных сокраще­ний мышц обеспечивают </a:t>
            </a:r>
            <a:r>
              <a:rPr lang="ru-RU" dirty="0" err="1"/>
              <a:t>премоторные</a:t>
            </a:r>
            <a:r>
              <a:rPr lang="ru-RU" dirty="0"/>
              <a:t> отделы коры.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9233" y="3573016"/>
            <a:ext cx="87849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Функцией комплекса различных корковых областей является опре­деление целесообразности локомоций, их смысла, ориентации в про­странстве, перестройка программ движений в различных ситуациях, включение ритмических движений как составного элемента в слож­ные акты поведения. Об участии различных корковых областей в регуляции циклических движений можно судить по появлению в их электрической активности медленных потенциалов в темпе движе­ния — «меченых ритмов» ЭЭГ, а при редких движениях — по изме­нениям кривой, огибающей амплитуду ЭЭГ.</a:t>
            </a:r>
          </a:p>
        </p:txBody>
      </p:sp>
    </p:spTree>
    <p:extLst>
      <p:ext uri="{BB962C8B-B14F-4D97-AF65-F5344CB8AC3E}">
        <p14:creationId xmlns:p14="http://schemas.microsoft.com/office/powerpoint/2010/main" val="182349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49694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высшей регуляции произвольных движений важнейшая роль при­надлежит </a:t>
            </a:r>
            <a:r>
              <a:rPr lang="ru-RU" dirty="0" err="1"/>
              <a:t>передне</a:t>
            </a:r>
            <a:r>
              <a:rPr lang="ru-RU" dirty="0"/>
              <a:t>-лобным областям (передним третичным полям). Здесь помимо обычных вертикальных колонок нейронов су­ществует принципиально новый тип функциональной единицы — в форме замкнутого нейронного кольца. Циркуляция импульсов в этой замкну­той системе обеспечивает кратковременную память. Она сохраняет в коре возбуждение между временем прихода сенсорных сигналов и формированием ответной эфферентной команды. Такой механизм служит основой сенсомоторной интеграции при программировании движений, при осуществлении зрительно-двигательных реакций.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212976"/>
            <a:ext cx="5040560" cy="336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9405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430106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881670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04664"/>
            <a:ext cx="8352928" cy="15696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/>
              <a:t>«... все бесконеч­ное разнообразие внешних проявлений мозговой деятельности сво­дится окончательно к одному лишь явлению — мышечному движе­нию». </a:t>
            </a:r>
            <a:endParaRPr lang="ru-RU" sz="2400" dirty="0" smtClean="0"/>
          </a:p>
          <a:p>
            <a:pPr algn="r"/>
            <a:r>
              <a:rPr lang="ru-RU" sz="2400" dirty="0" smtClean="0"/>
              <a:t>И.М. Сеченов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48688" y="2166314"/>
            <a:ext cx="83529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Общая схема управления движениями:</a:t>
            </a:r>
          </a:p>
          <a:p>
            <a:r>
              <a:rPr lang="ru-RU" dirty="0" smtClean="0"/>
              <a:t>Решающий фактор поведения – это результат деятельности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3188722" y="2812645"/>
            <a:ext cx="5400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07504" y="3210540"/>
            <a:ext cx="892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Формирование групп нейронов для достижения результата </a:t>
            </a:r>
            <a:r>
              <a:rPr lang="ru-RU" dirty="0" smtClean="0">
                <a:solidFill>
                  <a:srgbClr val="FF0000"/>
                </a:solidFill>
              </a:rPr>
              <a:t>(функциональная система)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79872"/>
            <a:ext cx="11588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7504" y="4437112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Обработка сигналов, поступающих из внешней и внутренней среды </a:t>
            </a:r>
          </a:p>
          <a:p>
            <a:r>
              <a:rPr lang="ru-RU" dirty="0" smtClean="0"/>
              <a:t>(афферентный синтез)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578" y="3579872"/>
            <a:ext cx="11588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627784" y="4437112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Принятие решения о целях и задачах действий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79872"/>
            <a:ext cx="11588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716016" y="4437112"/>
            <a:ext cx="180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</a:t>
            </a:r>
            <a:r>
              <a:rPr lang="ru-RU" dirty="0" smtClean="0"/>
              <a:t>оздание </a:t>
            </a:r>
            <a:r>
              <a:rPr lang="ru-RU" dirty="0"/>
              <a:t>представ­ления об ожидаемом результате и формирование конкретной про­граммы движений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579872"/>
            <a:ext cx="115887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092280" y="4483279"/>
            <a:ext cx="18722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</a:t>
            </a:r>
            <a:r>
              <a:rPr lang="ru-RU" dirty="0" smtClean="0"/>
              <a:t>нализ </a:t>
            </a:r>
            <a:r>
              <a:rPr lang="ru-RU" dirty="0"/>
              <a:t>полученного результата и внесение в программу поправок — сенсорных коррекций</a:t>
            </a:r>
          </a:p>
        </p:txBody>
      </p:sp>
    </p:spTree>
    <p:extLst>
      <p:ext uri="{BB962C8B-B14F-4D97-AF65-F5344CB8AC3E}">
        <p14:creationId xmlns:p14="http://schemas.microsoft.com/office/powerpoint/2010/main" val="3502362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527" y="476672"/>
            <a:ext cx="885698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В процессах афферентного синтеза участвуют глубокие внутренние процессы — побуждение к действию (мотивация) и его замысел, извлекаются из памяти моторные следы (навыки) и выученные тактические комбинации. У человека на их основе создается опреде­ленный план и конкретная программа движения. Эти процессы отражаются в изменениях электрической активности моз­га. На уровне спинного мозга процессы </a:t>
            </a:r>
            <a:r>
              <a:rPr lang="ru-RU" sz="2400" dirty="0" err="1"/>
              <a:t>преднастройки</a:t>
            </a:r>
            <a:r>
              <a:rPr lang="ru-RU" sz="2400" dirty="0"/>
              <a:t> отражаются повышением возбудимости спиральных </a:t>
            </a:r>
            <a:r>
              <a:rPr lang="ru-RU" sz="2400" dirty="0" err="1"/>
              <a:t>мотонейронов</a:t>
            </a:r>
            <a:r>
              <a:rPr lang="ru-RU" sz="2400" dirty="0"/>
              <a:t>, в мышцах — повышением чувствительности проприорецепторов скелетных мышц. Сенсорная информация о результате выполнения движения, получаемая по каналам обратной связи, используется нервными центрами для уточнения временных, пространственных и силовых характеристик двигательных актов, внесения поправок в команды. Такие поправки называются сенсорными коррекциями.</a:t>
            </a:r>
          </a:p>
        </p:txBody>
      </p:sp>
    </p:spTree>
    <p:extLst>
      <p:ext uri="{BB962C8B-B14F-4D97-AF65-F5344CB8AC3E}">
        <p14:creationId xmlns:p14="http://schemas.microsoft.com/office/powerpoint/2010/main" val="2847315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a-mov.ru/media/images/books/chhaidze-ob-upravlenii-dvizheniyami-cheloveka_007_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84976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6505066"/>
            <a:ext cx="9036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/>
              <a:t>Рис 1. Предположительная </a:t>
            </a:r>
            <a:r>
              <a:rPr lang="ru-RU" sz="1200" b="1" i="1" dirty="0"/>
              <a:t>блок-схема прохождения управляющей информации при регуляции произвольных движений 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4285731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60648"/>
            <a:ext cx="88569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Центральные аппараты и механизмы управления </a:t>
            </a:r>
            <a:r>
              <a:rPr lang="ru-RU" sz="2400" b="1" dirty="0" smtClean="0"/>
              <a:t>движениями</a:t>
            </a:r>
          </a:p>
          <a:p>
            <a:pPr algn="ctr"/>
            <a:endParaRPr lang="ru-RU" sz="2400" b="1" dirty="0" smtClean="0"/>
          </a:p>
          <a:p>
            <a:pPr algn="just"/>
            <a:r>
              <a:rPr lang="ru-RU" sz="1600" dirty="0"/>
              <a:t>У позвоночных центральные программы запускаются управляющими центрами, а у беспозвоночных, как правило, командными нейронами, впервые выделенными </a:t>
            </a:r>
            <a:endParaRPr lang="ru-RU" sz="1600" dirty="0" smtClean="0"/>
          </a:p>
          <a:p>
            <a:pPr algn="just"/>
            <a:r>
              <a:rPr lang="ru-RU" sz="1600" dirty="0" smtClean="0"/>
              <a:t>в </a:t>
            </a:r>
            <a:r>
              <a:rPr lang="ru-RU" sz="1600" dirty="0"/>
              <a:t>1968 г. К. </a:t>
            </a:r>
            <a:r>
              <a:rPr lang="ru-RU" sz="1600" dirty="0" err="1"/>
              <a:t>Вирсма</a:t>
            </a:r>
            <a:r>
              <a:rPr lang="ru-RU" sz="1600" dirty="0"/>
              <a:t>. Однако сигнал от командного нейрона или управляющего центра играет лишь пусковую роль. Он не несет информации о том, как построить соответствующее движение. Структура движения заложена во взаимосвязях </a:t>
            </a:r>
            <a:r>
              <a:rPr lang="ru-RU" sz="1600" dirty="0" err="1"/>
              <a:t>мотонейронов</a:t>
            </a:r>
            <a:r>
              <a:rPr lang="ru-RU" sz="1600" dirty="0"/>
              <a:t>, с которыми он </a:t>
            </a:r>
            <a:r>
              <a:rPr lang="ru-RU" sz="1600" dirty="0" smtClean="0"/>
              <a:t>связан.</a:t>
            </a:r>
          </a:p>
          <a:p>
            <a:pPr algn="just"/>
            <a:endParaRPr lang="ru-RU" sz="1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2711688"/>
            <a:ext cx="71451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i="1" dirty="0" smtClean="0"/>
          </a:p>
          <a:p>
            <a:pPr algn="just"/>
            <a:r>
              <a:rPr lang="ru-RU" dirty="0" smtClean="0"/>
              <a:t>- рефлекс </a:t>
            </a:r>
            <a:r>
              <a:rPr lang="ru-RU" dirty="0"/>
              <a:t>бегства у рака, легко вызываемый тактильным, вибрационным или звуковым раздражением, реализуется через возбуждение одного гигантского командного нейрона, связанного с тремя двигательными </a:t>
            </a:r>
            <a:r>
              <a:rPr lang="ru-RU" dirty="0" err="1"/>
              <a:t>мотонейронами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-28947" y="4316903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- в </a:t>
            </a:r>
            <a:r>
              <a:rPr lang="ru-RU" dirty="0"/>
              <a:t>ответ на стимуляцию рыба уплывает, совершая быстрые и повторяющиеся движения хвостом и головой; этот двигательный акт запускается парой командных нейронов – </a:t>
            </a:r>
            <a:r>
              <a:rPr lang="ru-RU" dirty="0" err="1"/>
              <a:t>маутнеровских</a:t>
            </a:r>
            <a:r>
              <a:rPr lang="ru-RU" dirty="0"/>
              <a:t> клеток, расположенных в продолговатом мозгу;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87624" y="2348880"/>
            <a:ext cx="705678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i="1" dirty="0"/>
              <a:t>Рассмотрим несколько примеров поведения у низших животных:</a:t>
            </a:r>
          </a:p>
          <a:p>
            <a:endParaRPr lang="ru-RU" dirty="0"/>
          </a:p>
        </p:txBody>
      </p:sp>
      <p:pic>
        <p:nvPicPr>
          <p:cNvPr id="3077" name="Picture 5" descr="15 русских рыб – «Еда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210" y="4256720"/>
            <a:ext cx="1782316" cy="126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60" y="5735636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у </a:t>
            </a:r>
            <a:r>
              <a:rPr lang="ru-RU" dirty="0"/>
              <a:t>таракана есть командный нейрон, запускающий бег насекомого, если его лапы касаются опоры, если же лапы находятся в воздухе запускается команда полета. 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629969"/>
            <a:ext cx="1346200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721" y="3031442"/>
            <a:ext cx="1273609" cy="1273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8845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7710" y="332656"/>
            <a:ext cx="8928992" cy="59708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Ведущая роль в построении новых моторных программ у высших животных и человека принадлежит передним отделам коры больших полушарий – </a:t>
            </a:r>
            <a:r>
              <a:rPr lang="ru-RU" dirty="0" err="1"/>
              <a:t>премоторной</a:t>
            </a:r>
            <a:r>
              <a:rPr lang="ru-RU" dirty="0"/>
              <a:t> и префронтальной коре. Роль передних отделов коры больших полушарий показана в работах А.С. Батуева, проводившего </a:t>
            </a:r>
            <a:r>
              <a:rPr lang="ru-RU" dirty="0" smtClean="0"/>
              <a:t>эксперименты </a:t>
            </a:r>
            <a:r>
              <a:rPr lang="ru-RU" dirty="0"/>
              <a:t>с использованием </a:t>
            </a:r>
            <a:r>
              <a:rPr lang="ru-RU" dirty="0" err="1"/>
              <a:t>микроэлектородов</a:t>
            </a:r>
            <a:r>
              <a:rPr lang="ru-RU" dirty="0"/>
              <a:t>, регистрирующих активность отдельных нейронов у обезьян. В экспериментах были обнаружены три группы нейронов, последовательно вовлекаемых в процесс осуществления </a:t>
            </a:r>
            <a:r>
              <a:rPr lang="ru-RU" dirty="0" err="1"/>
              <a:t>условнорефлекторного</a:t>
            </a:r>
            <a:r>
              <a:rPr lang="ru-RU" dirty="0"/>
              <a:t> двигательного навыка. Все три популяции клеток были обнаружены в теменной и особенно в лобной коре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sz="2000" i="1" dirty="0" smtClean="0"/>
              <a:t>1 </a:t>
            </a:r>
            <a:r>
              <a:rPr lang="ru-RU" sz="2000" i="1" dirty="0"/>
              <a:t>группа клеток: реагирует на условные сигналы, поэтому их отнесли к сенсорным </a:t>
            </a:r>
            <a:r>
              <a:rPr lang="ru-RU" sz="2000" i="1" dirty="0" smtClean="0"/>
              <a:t>нейронам;</a:t>
            </a:r>
          </a:p>
          <a:p>
            <a:endParaRPr lang="ru-RU" sz="2000" i="1" dirty="0"/>
          </a:p>
          <a:p>
            <a:r>
              <a:rPr lang="ru-RU" sz="2000" i="1" dirty="0" smtClean="0"/>
              <a:t>2 группа клеток: реагирует </a:t>
            </a:r>
            <a:r>
              <a:rPr lang="ru-RU" sz="2000" i="1" dirty="0"/>
              <a:t>на время действия </a:t>
            </a:r>
            <a:r>
              <a:rPr lang="ru-RU" sz="2000" i="1" dirty="0" smtClean="0"/>
              <a:t>сигнала;</a:t>
            </a:r>
          </a:p>
          <a:p>
            <a:endParaRPr lang="ru-RU" sz="2000" i="1" dirty="0"/>
          </a:p>
          <a:p>
            <a:r>
              <a:rPr lang="ru-RU" sz="2000" i="1" dirty="0" smtClean="0"/>
              <a:t>3 группа клеток</a:t>
            </a:r>
            <a:r>
              <a:rPr lang="ru-RU" sz="2000" i="1" dirty="0"/>
              <a:t>: реагирует в </a:t>
            </a:r>
            <a:r>
              <a:rPr lang="ru-RU" sz="2000" i="1" dirty="0" smtClean="0"/>
              <a:t> </a:t>
            </a:r>
            <a:r>
              <a:rPr lang="ru-RU" sz="2000" i="1" dirty="0"/>
              <a:t>пусковой </a:t>
            </a:r>
            <a:r>
              <a:rPr lang="ru-RU" sz="2000" i="1" dirty="0" smtClean="0"/>
              <a:t>период.</a:t>
            </a:r>
          </a:p>
          <a:p>
            <a:endParaRPr lang="ru-RU" sz="2000" i="1" dirty="0"/>
          </a:p>
          <a:p>
            <a:r>
              <a:rPr lang="ru-RU" sz="2000" dirty="0"/>
              <a:t>Считают, что сенсорные нейроны первой группы передают информацию второй группе, которые принадлежат кратковременной памяти. Третья же группа – это нейроны моторных программ, они получают информацию от нейронов памяти и запускают хорошо отработанную двигательную реакцию. </a:t>
            </a:r>
          </a:p>
        </p:txBody>
      </p:sp>
    </p:spTree>
    <p:extLst>
      <p:ext uri="{BB962C8B-B14F-4D97-AF65-F5344CB8AC3E}">
        <p14:creationId xmlns:p14="http://schemas.microsoft.com/office/powerpoint/2010/main" val="2550977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634" y="17339"/>
            <a:ext cx="8856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Механизмы инициации движения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8514" y="395114"/>
            <a:ext cx="8856984" cy="64633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Инициация движения происходит следующим образом. В моторной коре строится конечный и конкретный вариант моторного управления движением. Моторная кора использует оба принципа управления: контроль через систему обратной </a:t>
            </a:r>
            <a:r>
              <a:rPr lang="ru-RU" dirty="0" err="1"/>
              <a:t>афферетации</a:t>
            </a:r>
            <a:r>
              <a:rPr lang="ru-RU" dirty="0"/>
              <a:t> и через механизм центрального программирования. Это достигается тем, что к ней сходятся сигналы от мышечной активности, от сенсомоторной, зрительной и других отделов коры, которые и используются для моторного контроля коррекции движения. Кроме того, к моторной коре приходят сигналы, связанные с программированием движения из передних отделов коры и подкорки. Моторная кора получает также информацию из структур, имеющих отношение к хранению двигательных программ. </a:t>
            </a:r>
            <a:r>
              <a:rPr lang="ru-RU" i="1" dirty="0"/>
              <a:t>Так, в опытах с регистрацией нейронной активности у обезьян было показано, что при выполнении ими заученного движения активность нейронов зубчатого ядра мозжечка на 10 </a:t>
            </a:r>
            <a:r>
              <a:rPr lang="ru-RU" i="1" dirty="0" err="1"/>
              <a:t>мс</a:t>
            </a:r>
            <a:r>
              <a:rPr lang="ru-RU" i="1" dirty="0"/>
              <a:t> опережает изменение активности нейрона в моторной коре, которое предшествует появлению мышечного движения</a:t>
            </a:r>
            <a:r>
              <a:rPr lang="ru-RU" dirty="0"/>
              <a:t>. В моторную кору поступают также сигналы от базальных ганглиев – структура, которая ответственна за хранение главным образом двигательных программ врожденного поведения (пищевого, питьевого и др.), стереотипных движений. Клетки базальных ганглиев, так же как и мозжечка, разряжаются до начала движений, совершаемых животными в ответ на сигнал за 50 – 150 </a:t>
            </a:r>
            <a:r>
              <a:rPr lang="ru-RU" dirty="0" err="1"/>
              <a:t>мс</a:t>
            </a:r>
            <a:r>
              <a:rPr lang="ru-RU" dirty="0"/>
              <a:t>. В хвостатом ядре были найдены нейроны, у которых возбуждение опережает условную двигательную пищевую и оборонительную реакции. Эти реакции у нейронов появляются с выработкой условного рефлекса и исчезают с его утешением. Сигналы от базальных ганглиев и мозжечка распространяются не только вверх к коре, но и вниз, по нисходящему пути к спинному мозгу (экстрапирамидный путь).</a:t>
            </a:r>
          </a:p>
        </p:txBody>
      </p:sp>
    </p:spTree>
    <p:extLst>
      <p:ext uri="{BB962C8B-B14F-4D97-AF65-F5344CB8AC3E}">
        <p14:creationId xmlns:p14="http://schemas.microsoft.com/office/powerpoint/2010/main" val="402301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878497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Согласно </a:t>
            </a:r>
            <a:r>
              <a:rPr lang="ru-RU" sz="2800" dirty="0"/>
              <a:t>работам шведского </a:t>
            </a:r>
            <a:r>
              <a:rPr lang="ru-RU" sz="2800" dirty="0" smtClean="0"/>
              <a:t>нейрофизиолога Г</a:t>
            </a:r>
            <a:r>
              <a:rPr lang="ru-RU" sz="2800" dirty="0"/>
              <a:t>. </a:t>
            </a:r>
            <a:r>
              <a:rPr lang="ru-RU" sz="2800" dirty="0" err="1"/>
              <a:t>Могенсона</a:t>
            </a:r>
            <a:r>
              <a:rPr lang="ru-RU" sz="2800" dirty="0"/>
              <a:t>, все процессы управления движением включают три блока </a:t>
            </a:r>
            <a:r>
              <a:rPr lang="ru-RU" sz="2800" dirty="0" smtClean="0"/>
              <a:t>и </a:t>
            </a:r>
            <a:r>
              <a:rPr lang="ru-RU" sz="2800" dirty="0"/>
              <a:t>соответствующие им три фазы: </a:t>
            </a:r>
            <a:endParaRPr lang="ru-RU" sz="2800" dirty="0" smtClean="0"/>
          </a:p>
          <a:p>
            <a:pPr algn="just"/>
            <a:endParaRPr lang="ru-RU" sz="2800" dirty="0" smtClean="0"/>
          </a:p>
          <a:p>
            <a:pPr marL="342900" indent="-342900">
              <a:buAutoNum type="arabicParenR"/>
            </a:pPr>
            <a:r>
              <a:rPr lang="ru-RU" sz="2800" dirty="0" smtClean="0"/>
              <a:t>блок </a:t>
            </a:r>
            <a:r>
              <a:rPr lang="ru-RU" sz="2800" dirty="0"/>
              <a:t>инициации движения, включающий </a:t>
            </a:r>
            <a:r>
              <a:rPr lang="ru-RU" sz="2800" dirty="0" err="1"/>
              <a:t>лимбическую</a:t>
            </a:r>
            <a:r>
              <a:rPr lang="ru-RU" sz="2800" dirty="0"/>
              <a:t> систему с прилегающим ядром </a:t>
            </a:r>
            <a:r>
              <a:rPr lang="ru-RU" sz="2800" dirty="0" smtClean="0"/>
              <a:t>(</a:t>
            </a:r>
            <a:r>
              <a:rPr lang="ru-RU" sz="2800" dirty="0"/>
              <a:t>n. </a:t>
            </a:r>
            <a:r>
              <a:rPr lang="ru-RU" sz="2800" dirty="0" err="1"/>
              <a:t>accumbens</a:t>
            </a:r>
            <a:r>
              <a:rPr lang="ru-RU" sz="2800" dirty="0"/>
              <a:t>), и ассоциативную кору; </a:t>
            </a:r>
            <a:endParaRPr lang="ru-RU" sz="2800" dirty="0" smtClean="0"/>
          </a:p>
          <a:p>
            <a:pPr marL="342900" indent="-342900">
              <a:buAutoNum type="arabicParenR"/>
            </a:pPr>
            <a:r>
              <a:rPr lang="ru-RU" sz="2800" dirty="0" smtClean="0"/>
              <a:t> </a:t>
            </a:r>
            <a:r>
              <a:rPr lang="ru-RU" sz="2800" dirty="0"/>
              <a:t>блок программирования движения, включающий мозжечок, базальные ганглии, моторную кору, таламус (как посредник между ними), а также спинальные и стволовые генераторы; </a:t>
            </a:r>
            <a:endParaRPr lang="ru-RU" sz="2800" dirty="0" smtClean="0"/>
          </a:p>
          <a:p>
            <a:pPr marL="342900" indent="-342900">
              <a:buAutoNum type="arabicParenR"/>
            </a:pPr>
            <a:r>
              <a:rPr lang="ru-RU" sz="2800" dirty="0" smtClean="0"/>
              <a:t> </a:t>
            </a:r>
            <a:r>
              <a:rPr lang="ru-RU" sz="2800" dirty="0"/>
              <a:t>исполнительный блок, охватывающий </a:t>
            </a:r>
            <a:r>
              <a:rPr lang="ru-RU" sz="2800" dirty="0" err="1"/>
              <a:t>мотонейроны</a:t>
            </a:r>
            <a:r>
              <a:rPr lang="ru-RU" sz="2800" dirty="0"/>
              <a:t> и двигательные единицы. </a:t>
            </a:r>
          </a:p>
        </p:txBody>
      </p:sp>
    </p:spTree>
    <p:extLst>
      <p:ext uri="{BB962C8B-B14F-4D97-AF65-F5344CB8AC3E}">
        <p14:creationId xmlns:p14="http://schemas.microsoft.com/office/powerpoint/2010/main" val="1083516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254" y="188640"/>
            <a:ext cx="4392487" cy="5786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6165303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Рис 2: Схема </a:t>
            </a:r>
            <a:r>
              <a:rPr lang="ru-RU" sz="1600" b="1" i="1" dirty="0"/>
              <a:t>инициации двигательного акта (по Г. </a:t>
            </a:r>
            <a:r>
              <a:rPr lang="ru-RU" sz="1600" b="1" i="1" dirty="0" err="1"/>
              <a:t>Могенсону</a:t>
            </a:r>
            <a:r>
              <a:rPr lang="ru-RU" sz="1600" b="1" i="1" dirty="0"/>
              <a:t>, </a:t>
            </a:r>
            <a:r>
              <a:rPr lang="ru-RU" sz="1600" b="1" i="1" dirty="0" smtClean="0"/>
              <a:t>1977, с изменениями)</a:t>
            </a: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val="32965388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1832</Words>
  <Application>Microsoft Office PowerPoint</Application>
  <PresentationFormat>Экран (4:3)</PresentationFormat>
  <Paragraphs>60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Основы управления произвольными движениями – основа обучения новому навыку.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управления произвольными движениями</dc:title>
  <dc:creator>User</dc:creator>
  <cp:lastModifiedBy>User</cp:lastModifiedBy>
  <cp:revision>12</cp:revision>
  <dcterms:created xsi:type="dcterms:W3CDTF">2021-03-03T20:22:32Z</dcterms:created>
  <dcterms:modified xsi:type="dcterms:W3CDTF">2022-12-09T10:02:18Z</dcterms:modified>
</cp:coreProperties>
</file>