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67" r:id="rId3"/>
    <p:sldId id="269" r:id="rId4"/>
    <p:sldId id="268" r:id="rId5"/>
    <p:sldId id="260" r:id="rId6"/>
    <p:sldId id="261" r:id="rId7"/>
    <p:sldId id="270" r:id="rId8"/>
    <p:sldId id="271" r:id="rId9"/>
    <p:sldId id="259" r:id="rId10"/>
    <p:sldId id="272" r:id="rId11"/>
    <p:sldId id="264" r:id="rId12"/>
    <p:sldId id="265" r:id="rId13"/>
    <p:sldId id="274" r:id="rId14"/>
    <p:sldId id="275" r:id="rId15"/>
    <p:sldId id="27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E5D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8" autoAdjust="0"/>
  </p:normalViewPr>
  <p:slideViewPr>
    <p:cSldViewPr>
      <p:cViewPr varScale="1">
        <p:scale>
          <a:sx n="62" d="100"/>
          <a:sy n="62" d="100"/>
        </p:scale>
        <p:origin x="133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BC1A8B9-4427-479C-B128-911F31BB0959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00CFF6-4BAA-4DEB-A9C8-3FDB37301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705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6EBC9-92CC-4D77-9B6A-AE80250593C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692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6EBC9-92CC-4D77-9B6A-AE80250593C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943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FE53CB-4B6A-4C87-9310-B4362741EDC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247906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3138E5-B843-4FD2-A023-06A0A33FE9A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82387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6EBC9-92CC-4D77-9B6A-AE80250593C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792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6EBC9-92CC-4D77-9B6A-AE80250593C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699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CA9CF2-4557-40D7-A08E-87E8A0A7298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64197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64F562-EAC1-40C4-A9EB-683C77591AE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75522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6EBC9-92CC-4D77-9B6A-AE80250593C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584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41994-FCEC-4C54-8A1C-034A777785B7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C9271-C586-40C4-BC7D-6A12003E8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103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06DF-86CF-474E-8FE1-169AD1DACAC6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42BCF-E3EA-4C0D-8ED3-72EC736B4B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220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EC840-E5BC-431E-830C-33DEF7882BF3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C705D-15E9-41B9-A651-0ED714255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82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AC6B6-A2BD-4018-867A-01573773F7E4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FF1EC-766E-4444-ABAC-73C7681D7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45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DC206-8C5B-4B1E-819D-F215ABEEEBA6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1C276-8F00-45AD-B4F6-404E97F24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145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A1487-2203-43B3-A810-FA3BEC2B550F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1F8FB-8D3C-4F2D-AB61-62C47C531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909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BDA2E-FC27-480A-8F3D-9A889E0AD382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61F26-9E5E-4D5F-B0ED-B9A0BAF8F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384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D7863-E12F-4C87-96B4-A49F50E2ED15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B70B2-0B1B-46D6-BD97-D966771AF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185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6A8E3-D7CB-4770-B841-91C4622B0B38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EA219-DE2B-46DF-9959-22A11AB40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03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C9C07-EE4B-43FF-8CF4-AF084EB49215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D1311-61DA-4268-9320-9BEDD4629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165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E4607-3689-4845-9F3A-959FE1BF75CA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90366-CDA0-4681-A912-A1A03305E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917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FD1"/>
            </a:gs>
            <a:gs pos="72000">
              <a:schemeClr val="bg1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F355A7-1FB7-4935-95F8-61888459759F}" type="datetimeFigureOut">
              <a:rPr lang="en-US"/>
              <a:pPr>
                <a:defRPr/>
              </a:pPr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AAB6E3-776F-497D-ADDD-A25D3D74B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675" y="880050"/>
            <a:ext cx="8991599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Расставьте нормативные документы в порядке возрастания их юридической силы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3200" b="1" dirty="0">
                <a:latin typeface="+mn-lt"/>
                <a:cs typeface="+mn-cs"/>
              </a:rPr>
              <a:t>Указ Президента Российской Федерации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3200" b="1" dirty="0">
                <a:latin typeface="+mn-lt"/>
                <a:cs typeface="+mn-cs"/>
              </a:rPr>
              <a:t>Распоряжение губернатора </a:t>
            </a:r>
            <a:r>
              <a:rPr lang="ru-RU" sz="3200" b="1" dirty="0" smtClean="0">
                <a:latin typeface="+mn-lt"/>
                <a:cs typeface="+mn-cs"/>
              </a:rPr>
              <a:t>Камчатского края</a:t>
            </a:r>
            <a:endParaRPr lang="ru-RU" sz="32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3200" b="1" dirty="0">
                <a:latin typeface="+mn-lt"/>
                <a:cs typeface="+mn-cs"/>
              </a:rPr>
              <a:t>Конституция Российской Федерации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3200" b="1" dirty="0">
                <a:latin typeface="+mn-lt"/>
                <a:cs typeface="+mn-cs"/>
              </a:rPr>
              <a:t>Конституционный закон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3200" b="1" dirty="0">
                <a:latin typeface="+mn-lt"/>
                <a:cs typeface="+mn-cs"/>
              </a:rPr>
              <a:t>Приказ главы </a:t>
            </a:r>
            <a:r>
              <a:rPr lang="ru-RU" sz="3200" b="1" dirty="0" smtClean="0">
                <a:latin typeface="+mn-lt"/>
                <a:cs typeface="+mn-cs"/>
              </a:rPr>
              <a:t>Петропавловска-Камчатского</a:t>
            </a:r>
            <a:endParaRPr lang="ru-RU" sz="32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5257800"/>
          <a:ext cx="5695952" cy="1143000"/>
        </p:xfrm>
        <a:graphic>
          <a:graphicData uri="http://schemas.openxmlformats.org/drawingml/2006/table">
            <a:tbl>
              <a:tblPr/>
              <a:tblGrid>
                <a:gridCol w="1081213"/>
                <a:gridCol w="1153534"/>
                <a:gridCol w="1153534"/>
                <a:gridCol w="1153534"/>
                <a:gridCol w="1154137"/>
              </a:tblGrid>
              <a:tr h="1143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140878"/>
              </p:ext>
            </p:extLst>
          </p:nvPr>
        </p:nvGraphicFramePr>
        <p:xfrm>
          <a:off x="1524000" y="5181600"/>
          <a:ext cx="6076950" cy="1401763"/>
        </p:xfrm>
        <a:graphic>
          <a:graphicData uri="http://schemas.openxmlformats.org/drawingml/2006/table">
            <a:tbl>
              <a:tblPr/>
              <a:tblGrid>
                <a:gridCol w="1215263"/>
                <a:gridCol w="1215263"/>
                <a:gridCol w="1215263"/>
                <a:gridCol w="1215263"/>
                <a:gridCol w="1215898"/>
              </a:tblGrid>
              <a:tr h="1401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latin typeface="+mn-lt"/>
                          <a:ea typeface="Calibri"/>
                          <a:cs typeface="Arial"/>
                        </a:rPr>
                        <a:t>5</a:t>
                      </a:r>
                      <a:endParaRPr lang="ru-RU" sz="5400" b="1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73" marR="6857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latin typeface="+mn-lt"/>
                          <a:ea typeface="Calibri"/>
                          <a:cs typeface="Arial"/>
                        </a:rPr>
                        <a:t>2</a:t>
                      </a:r>
                      <a:endParaRPr lang="ru-RU" sz="5400" b="1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73" marR="6857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latin typeface="+mn-lt"/>
                          <a:ea typeface="Calibri"/>
                          <a:cs typeface="Arial"/>
                        </a:rPr>
                        <a:t>1</a:t>
                      </a:r>
                      <a:endParaRPr lang="ru-RU" sz="5400" b="1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73" marR="6857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latin typeface="+mn-lt"/>
                          <a:ea typeface="Calibri"/>
                          <a:cs typeface="Arial"/>
                        </a:rPr>
                        <a:t>4</a:t>
                      </a:r>
                      <a:endParaRPr lang="ru-RU" sz="5400" b="1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73" marR="6857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latin typeface="+mn-lt"/>
                          <a:ea typeface="Calibri"/>
                          <a:cs typeface="Arial"/>
                        </a:rPr>
                        <a:t>3</a:t>
                      </a:r>
                      <a:endParaRPr lang="ru-RU" sz="5400" b="1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73" marR="6857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90800" y="74295"/>
            <a:ext cx="318779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Проверьте себя!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6548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+mn-lt"/>
              </a:rPr>
              <a:t>Юридическая ответственность - ?</a:t>
            </a:r>
            <a:endParaRPr lang="ru-RU" sz="32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813375"/>
            <a:ext cx="89154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ПРИЗНАКИ ЮРИДИЧЕСКОЙ ОТВЕТСТВЕННОСТИ: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+mn-lt"/>
              </a:rPr>
              <a:t>Наступает только за совершенное правонарушение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+mn-lt"/>
              </a:rPr>
              <a:t>Неразрывно связана с государственным принуждением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+mn-lt"/>
              </a:rPr>
              <a:t>Характеризуется определенными лишениями, которые виновный обязан претерпеть (личного и имущественного характера)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+mn-lt"/>
              </a:rPr>
              <a:t>Осуществляется в строгом соответствии с нормами права </a:t>
            </a:r>
          </a:p>
          <a:p>
            <a:endParaRPr lang="ru-RU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1015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9"/>
          <p:cNvSpPr>
            <a:spLocks noGrp="1"/>
          </p:cNvSpPr>
          <p:nvPr>
            <p:ph type="title"/>
          </p:nvPr>
        </p:nvSpPr>
        <p:spPr>
          <a:xfrm>
            <a:off x="304800" y="0"/>
            <a:ext cx="8458200" cy="576263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  Виды юридической ответственности</a:t>
            </a:r>
          </a:p>
        </p:txBody>
      </p:sp>
      <p:graphicFrame>
        <p:nvGraphicFramePr>
          <p:cNvPr id="25" name="Содержимое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1460659"/>
              </p:ext>
            </p:extLst>
          </p:nvPr>
        </p:nvGraphicFramePr>
        <p:xfrm>
          <a:off x="0" y="609600"/>
          <a:ext cx="9144000" cy="62595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71800"/>
                <a:gridCol w="3124200"/>
                <a:gridCol w="3048000"/>
              </a:tblGrid>
              <a:tr h="841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r>
                        <a:rPr lang="ru-RU" sz="2400" b="1" i="1" dirty="0" smtClean="0"/>
                        <a:t>Виды</a:t>
                      </a:r>
                      <a:endParaRPr lang="ru-RU" sz="2400" b="1" i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r>
                        <a:rPr lang="ru-RU" sz="2400" b="1" i="1" baseline="0" dirty="0" smtClean="0"/>
                        <a:t>Основания возникновения</a:t>
                      </a:r>
                      <a:endParaRPr lang="ru-RU" sz="2400" b="1" i="1" baseline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r>
                        <a:rPr lang="ru-RU" sz="2400" b="1" i="1" dirty="0" smtClean="0"/>
                        <a:t>Наказание</a:t>
                      </a:r>
                      <a:endParaRPr lang="ru-RU" sz="2400" b="1" i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1354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1354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1354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1354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Содержимое 2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22147414"/>
              </p:ext>
            </p:extLst>
          </p:nvPr>
        </p:nvGraphicFramePr>
        <p:xfrm>
          <a:off x="0" y="0"/>
          <a:ext cx="9144000" cy="6845808"/>
        </p:xfrm>
        <a:graphic>
          <a:graphicData uri="http://schemas.openxmlformats.org/drawingml/2006/table">
            <a:tbl>
              <a:tblPr/>
              <a:tblGrid>
                <a:gridCol w="2133600"/>
                <a:gridCol w="3429000"/>
                <a:gridCol w="3581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charset="0"/>
                        </a:rPr>
                        <a:t>Виды ответственности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charset="0"/>
                        </a:rPr>
                        <a:t>Основания возникновения 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charset="0"/>
                        </a:rPr>
                        <a:t>Наказание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4747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Уголовная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Calibri" pitchFamily="34" charset="0"/>
                        </a:rPr>
                        <a:t>Преступление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Накладывается только судом (ограничение свободы, лишение свободы и др.)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7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Административная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Совершение административных проступков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Предупреждение, штраф, лишение специального права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 и др.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2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Дисциплинар-ная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Нарушение трудовой дисциплины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Замечание, выговор, увольнение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9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Гражданская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Нарушения имущественных и личных неимущественных прав  и договорных обязательств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Возмещение ущерба, уплата неустойки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0"/>
            <a:ext cx="6324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119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6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004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2" descr="C:\Documents and Settings\Admin\Рабочий стол\зак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14414" y="1000108"/>
            <a:ext cx="6858048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Правонарушения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 юридическая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ответственность </a:t>
            </a:r>
          </a:p>
        </p:txBody>
      </p:sp>
    </p:spTree>
    <p:extLst>
      <p:ext uri="{BB962C8B-B14F-4D97-AF65-F5344CB8AC3E}">
        <p14:creationId xmlns:p14="http://schemas.microsoft.com/office/powerpoint/2010/main" val="1667290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2" descr="C:\Documents and Settings\Admin\Рабочий стол\зак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14414" y="1000108"/>
            <a:ext cx="6858048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Правонарушения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 юридическая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ответственность </a:t>
            </a:r>
          </a:p>
        </p:txBody>
      </p:sp>
    </p:spTree>
    <p:extLst>
      <p:ext uri="{BB962C8B-B14F-4D97-AF65-F5344CB8AC3E}">
        <p14:creationId xmlns:p14="http://schemas.microsoft.com/office/powerpoint/2010/main" val="2695461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33600" y="5334000"/>
            <a:ext cx="2286000" cy="704850"/>
          </a:xfrm>
        </p:spPr>
        <p:txBody>
          <a:bodyPr/>
          <a:lstStyle/>
          <a:p>
            <a:r>
              <a:rPr lang="ru-RU" sz="3600" dirty="0"/>
              <a:t>Платон</a:t>
            </a:r>
            <a:endParaRPr lang="ru-RU" sz="24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269" y="1295400"/>
            <a:ext cx="3229931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3400" y="1219200"/>
            <a:ext cx="5105400" cy="3810000"/>
          </a:xfrm>
        </p:spPr>
        <p:txBody>
          <a:bodyPr/>
          <a:lstStyle/>
          <a:p>
            <a:r>
              <a:rPr lang="ru-RU" sz="4800" b="1" dirty="0" smtClean="0">
                <a:latin typeface="Calligraph" pitchFamily="2" charset="0"/>
                <a:cs typeface="BedrockC" pitchFamily="2" charset="0"/>
              </a:rPr>
              <a:t>Самое </a:t>
            </a:r>
            <a:r>
              <a:rPr lang="ru-RU" sz="4800" b="1" dirty="0">
                <a:latin typeface="Calligraph" pitchFamily="2" charset="0"/>
                <a:cs typeface="BedrockC" pitchFamily="2" charset="0"/>
              </a:rPr>
              <a:t>страшное, что может произойти с человеком, сотворившим зло, - это не быть </a:t>
            </a:r>
            <a:r>
              <a:rPr lang="ru-RU" sz="4800" b="1" dirty="0" smtClean="0">
                <a:latin typeface="Calligraph" pitchFamily="2" charset="0"/>
                <a:cs typeface="BedrockC" pitchFamily="2" charset="0"/>
              </a:rPr>
              <a:t>наказанным».</a:t>
            </a:r>
            <a:endParaRPr lang="ru-RU" sz="4800" b="1" dirty="0">
              <a:latin typeface="Calligraph" pitchFamily="2" charset="0"/>
              <a:cs typeface="BedrockC" pitchFamily="2" charset="0"/>
            </a:endParaRPr>
          </a:p>
          <a:p>
            <a:endParaRPr lang="ru-RU" sz="3200" dirty="0">
              <a:latin typeface="Calligrap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9721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77000"/>
          </a:xfrm>
        </p:spPr>
        <p:txBody>
          <a:bodyPr/>
          <a:lstStyle/>
          <a:p>
            <a:pPr marL="0" algn="ctr" eaLnBrk="1" hangingPunct="1">
              <a:buFontTx/>
              <a:buNone/>
              <a:defRPr/>
            </a:pPr>
            <a:r>
              <a:rPr lang="ru-RU" sz="4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ПРАВОНАРУШЕНИЕ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</a:t>
            </a:r>
          </a:p>
          <a:p>
            <a:pPr marL="0" algn="ctr" eaLnBrk="1" hangingPunct="1">
              <a:buFontTx/>
              <a:buNone/>
              <a:defRPr/>
            </a:pPr>
            <a:r>
              <a:rPr lang="ru-RU" sz="4000" b="1" dirty="0" smtClean="0"/>
              <a:t>это противоправное, </a:t>
            </a:r>
            <a:r>
              <a:rPr lang="ru-RU" sz="4000" b="1" dirty="0"/>
              <a:t>общественно опасное </a:t>
            </a:r>
            <a:r>
              <a:rPr lang="ru-RU" sz="4000" b="1" dirty="0" smtClean="0"/>
              <a:t>виновное деяние (действие или бездействие), совершенное лицом, способным самостоятельно отвечать за свои поступки (нести юридическую ответственность)</a:t>
            </a:r>
            <a:endParaRPr lang="ru-RU" sz="4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eaLnBrk="1" hangingPunct="1">
              <a:buFontTx/>
              <a:buNone/>
              <a:defRPr/>
            </a:pPr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42716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00" y="304800"/>
            <a:ext cx="8610600" cy="15001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Правонарушение – деяние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(действие</a:t>
            </a:r>
            <a:r>
              <a:rPr lang="en-US" sz="4400" b="1" dirty="0">
                <a:solidFill>
                  <a:schemeClr val="accent4">
                    <a:lumMod val="50000"/>
                  </a:schemeClr>
                </a:solidFill>
              </a:rPr>
              <a:t>/</a:t>
            </a:r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бездействие)</a:t>
            </a:r>
          </a:p>
        </p:txBody>
      </p:sp>
      <p:sp>
        <p:nvSpPr>
          <p:cNvPr id="5" name="Овал 4"/>
          <p:cNvSpPr/>
          <p:nvPr/>
        </p:nvSpPr>
        <p:spPr>
          <a:xfrm>
            <a:off x="4585580" y="2394595"/>
            <a:ext cx="4343400" cy="1645971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Общественно опасное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6321425" y="1828800"/>
            <a:ext cx="0" cy="533400"/>
          </a:xfrm>
          <a:prstGeom prst="straightConnector1">
            <a:avLst/>
          </a:prstGeom>
          <a:ln w="47625">
            <a:solidFill>
              <a:schemeClr val="accent4">
                <a:lumMod val="40000"/>
                <a:lumOff val="60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828800" y="1828800"/>
            <a:ext cx="0" cy="533400"/>
          </a:xfrm>
          <a:prstGeom prst="straightConnector1">
            <a:avLst/>
          </a:prstGeom>
          <a:ln w="47625">
            <a:solidFill>
              <a:schemeClr val="accent4">
                <a:lumMod val="40000"/>
                <a:lumOff val="60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4419600" y="1830766"/>
            <a:ext cx="7492" cy="2209800"/>
          </a:xfrm>
          <a:prstGeom prst="straightConnector1">
            <a:avLst/>
          </a:prstGeom>
          <a:ln w="47625">
            <a:solidFill>
              <a:schemeClr val="accent4">
                <a:lumMod val="40000"/>
                <a:lumOff val="60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1866900" y="4114800"/>
            <a:ext cx="5410200" cy="15240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Противоправное </a:t>
            </a:r>
          </a:p>
        </p:txBody>
      </p:sp>
      <p:sp>
        <p:nvSpPr>
          <p:cNvPr id="39" name="Овал 38"/>
          <p:cNvSpPr/>
          <p:nvPr/>
        </p:nvSpPr>
        <p:spPr>
          <a:xfrm>
            <a:off x="76200" y="2389063"/>
            <a:ext cx="4114800" cy="1651503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Виновное</a:t>
            </a:r>
          </a:p>
        </p:txBody>
      </p:sp>
      <p:sp>
        <p:nvSpPr>
          <p:cNvPr id="3" name="Овал 2"/>
          <p:cNvSpPr/>
          <p:nvPr/>
        </p:nvSpPr>
        <p:spPr>
          <a:xfrm>
            <a:off x="1660435" y="5867400"/>
            <a:ext cx="5933852" cy="82230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ysClr val="windowText" lastClr="000000"/>
                </a:solidFill>
                <a:latin typeface="+mn-lt"/>
              </a:rPr>
              <a:t>Дееспособность </a:t>
            </a:r>
            <a:r>
              <a:rPr lang="ru-RU" sz="3200" b="1" dirty="0">
                <a:solidFill>
                  <a:sysClr val="windowText" lastClr="000000"/>
                </a:solidFill>
                <a:latin typeface="+mn-lt"/>
              </a:rPr>
              <a:t>лица </a:t>
            </a:r>
            <a:endParaRPr lang="ru-RU" sz="3200" dirty="0">
              <a:solidFill>
                <a:sysClr val="windowText" lastClr="00000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609600"/>
            <a:ext cx="7010400" cy="146207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</a:rPr>
              <a:t>Виды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</a:rPr>
              <a:t>правонарушений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901825" y="2133600"/>
            <a:ext cx="0" cy="1066800"/>
          </a:xfrm>
          <a:prstGeom prst="straightConnector1">
            <a:avLst/>
          </a:prstGeom>
          <a:ln w="47625">
            <a:solidFill>
              <a:schemeClr val="accent4">
                <a:lumMod val="20000"/>
                <a:lumOff val="80000"/>
              </a:schemeClr>
            </a:solidFill>
            <a:tailEnd type="arrow"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321425" y="2133600"/>
            <a:ext cx="0" cy="1066800"/>
          </a:xfrm>
          <a:prstGeom prst="straightConnector1">
            <a:avLst/>
          </a:prstGeom>
          <a:ln w="47625">
            <a:solidFill>
              <a:schemeClr val="accent4">
                <a:lumMod val="20000"/>
                <a:lumOff val="80000"/>
              </a:schemeClr>
            </a:solidFill>
            <a:tailEnd type="arrow"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04800" y="3276600"/>
            <a:ext cx="4191000" cy="146207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ПРЕСТУПЛЕНИЕ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24400" y="3276600"/>
            <a:ext cx="4191000" cy="146207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ПРОСТУПОК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3" r="7483" b="15909"/>
          <a:stretch/>
        </p:blipFill>
        <p:spPr>
          <a:xfrm>
            <a:off x="5562600" y="4848414"/>
            <a:ext cx="2362200" cy="17636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6" t="11940" r="8955" b="13434"/>
          <a:stretch/>
        </p:blipFill>
        <p:spPr>
          <a:xfrm>
            <a:off x="1447800" y="4814870"/>
            <a:ext cx="1905000" cy="17971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0934" y="152400"/>
            <a:ext cx="8973065" cy="2895599"/>
          </a:xfrm>
        </p:spPr>
        <p:txBody>
          <a:bodyPr/>
          <a:lstStyle/>
          <a:p>
            <a:pPr marL="0" eaLnBrk="1" hangingPunct="1">
              <a:buFontTx/>
              <a:buNone/>
              <a:defRPr/>
            </a:pPr>
            <a:r>
              <a:rPr lang="ru-RU" sz="4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ПРОСТУПОК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</a:t>
            </a:r>
          </a:p>
          <a:p>
            <a:pPr marL="0" eaLnBrk="1" hangingPunct="1">
              <a:buFontTx/>
              <a:buNone/>
              <a:defRPr/>
            </a:pPr>
            <a:r>
              <a:rPr lang="ru-RU" sz="4000" b="1" dirty="0" smtClean="0"/>
              <a:t>это правонарушение, которое отличается малой степенью наносимого общественного вреда</a:t>
            </a:r>
            <a:endParaRPr lang="ru-RU" sz="4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 bwMode="auto">
          <a:xfrm>
            <a:off x="170933" y="2895600"/>
            <a:ext cx="897306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eaLnBrk="1" hangingPunct="1">
              <a:buFontTx/>
              <a:buNone/>
              <a:defRPr/>
            </a:pPr>
            <a:r>
              <a:rPr lang="ru-RU" sz="4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ПРЕСТУПЛЕНИЕ – </a:t>
            </a:r>
          </a:p>
          <a:p>
            <a:pPr marL="0" eaLnBrk="1" hangingPunct="1">
              <a:buFontTx/>
              <a:buNone/>
              <a:defRPr/>
            </a:pPr>
            <a:r>
              <a:rPr lang="ru-RU" sz="4000" b="1" dirty="0" smtClean="0"/>
              <a:t>это правонарушение, которое отличается высокой степенью наносимого общественного вреда и влечет за собой уголовную ответственность</a:t>
            </a:r>
            <a:endParaRPr lang="ru-RU" sz="4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230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82000" cy="1728192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</a:rPr>
              <a:t>ЗАДАНИЕ: </a:t>
            </a:r>
            <a:r>
              <a:rPr lang="ru-RU" sz="3200" b="1" dirty="0" smtClean="0"/>
              <a:t>классифицируйте указанные противоправные деяния на проступки и преступления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916833"/>
            <a:ext cx="8839200" cy="453476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грабеж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торговля с рук в неустановленных местах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кража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невыполнение договора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неоплаченный проезд в транспорте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вымогательство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повреждение телефона-автомата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мошенничество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355009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28700" y="304800"/>
            <a:ext cx="7086600" cy="10668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2060"/>
                </a:solidFill>
              </a:rPr>
              <a:t>ПРЕСТУПЛЕНИЕ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1905000"/>
            <a:ext cx="3962400" cy="838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905000"/>
            <a:ext cx="4267200" cy="838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438400" y="1371600"/>
            <a:ext cx="1752600" cy="457200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876800" y="1371600"/>
            <a:ext cx="1981200" cy="457200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 rot="5400000">
            <a:off x="1028700" y="2476500"/>
            <a:ext cx="1066800" cy="28194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5400000">
            <a:off x="2628900" y="3924300"/>
            <a:ext cx="1295400" cy="2743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5400000">
            <a:off x="7086600" y="2514600"/>
            <a:ext cx="1066800" cy="2743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5400000">
            <a:off x="5524500" y="3924300"/>
            <a:ext cx="1295400" cy="2743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rgbClr val="002060"/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447800" y="2743200"/>
            <a:ext cx="0" cy="609600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6" idx="1"/>
          </p:cNvCxnSpPr>
          <p:nvPr/>
        </p:nvCxnSpPr>
        <p:spPr>
          <a:xfrm>
            <a:off x="3276600" y="2743200"/>
            <a:ext cx="0" cy="1905000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7620000" y="2743200"/>
            <a:ext cx="0" cy="609600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096000" y="2743200"/>
            <a:ext cx="0" cy="1905000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09600" y="1981200"/>
            <a:ext cx="3657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 b="1" dirty="0">
                <a:latin typeface="+mn-lt"/>
              </a:rPr>
              <a:t>Умышленное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533900" y="1961584"/>
            <a:ext cx="434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 b="1" dirty="0">
                <a:latin typeface="+mn-lt"/>
              </a:rPr>
              <a:t>По неосторожности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52400" y="3352800"/>
            <a:ext cx="27432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>
                <a:latin typeface="+mn-lt"/>
              </a:rPr>
              <a:t>Прямой умысел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1905000" y="4800600"/>
            <a:ext cx="2667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>
                <a:latin typeface="+mn-lt"/>
              </a:rPr>
              <a:t>Косвенный умысел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6248400" y="3581400"/>
            <a:ext cx="2743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>
                <a:latin typeface="+mn-lt"/>
              </a:rPr>
              <a:t>Легкомыслие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4800600" y="5003800"/>
            <a:ext cx="2743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>
                <a:latin typeface="+mn-lt"/>
              </a:rPr>
              <a:t>Небрежность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5" grpId="0"/>
      <p:bldP spid="4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288</Words>
  <Application>Microsoft Office PowerPoint</Application>
  <PresentationFormat>Экран (4:3)</PresentationFormat>
  <Paragraphs>88</Paragraphs>
  <Slides>15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BedrockC</vt:lpstr>
      <vt:lpstr>Book Antiqua</vt:lpstr>
      <vt:lpstr>Calibri</vt:lpstr>
      <vt:lpstr>Calligraph</vt:lpstr>
      <vt:lpstr>Times New Roman</vt:lpstr>
      <vt:lpstr>Office Theme</vt:lpstr>
      <vt:lpstr>Презентация PowerPoint</vt:lpstr>
      <vt:lpstr>Презентация PowerPoint</vt:lpstr>
      <vt:lpstr>Платон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ЗАДАНИЕ: классифицируйте указанные противоправные деяния на проступки и преступления</vt:lpstr>
      <vt:lpstr>Презентация PowerPoint</vt:lpstr>
      <vt:lpstr>Презентация PowerPoint</vt:lpstr>
      <vt:lpstr>  Виды юридической ответственности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Lenvo</dc:creator>
  <cp:lastModifiedBy>Анжелика Конова</cp:lastModifiedBy>
  <cp:revision>60</cp:revision>
  <dcterms:created xsi:type="dcterms:W3CDTF">2014-12-16T14:06:24Z</dcterms:created>
  <dcterms:modified xsi:type="dcterms:W3CDTF">2017-01-16T07:14:17Z</dcterms:modified>
</cp:coreProperties>
</file>