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sldIdLst>
    <p:sldId id="256" r:id="rId3"/>
    <p:sldId id="262" r:id="rId4"/>
    <p:sldId id="297" r:id="rId5"/>
    <p:sldId id="298" r:id="rId6"/>
    <p:sldId id="264" r:id="rId7"/>
    <p:sldId id="299" r:id="rId8"/>
    <p:sldId id="269" r:id="rId9"/>
    <p:sldId id="292" r:id="rId10"/>
    <p:sldId id="285" r:id="rId11"/>
    <p:sldId id="286" r:id="rId12"/>
    <p:sldId id="287" r:id="rId13"/>
    <p:sldId id="289" r:id="rId14"/>
    <p:sldId id="290" r:id="rId15"/>
    <p:sldId id="270" r:id="rId16"/>
    <p:sldId id="272" r:id="rId17"/>
    <p:sldId id="271" r:id="rId18"/>
    <p:sldId id="275" r:id="rId19"/>
    <p:sldId id="274" r:id="rId20"/>
    <p:sldId id="293" r:id="rId21"/>
    <p:sldId id="294" r:id="rId22"/>
    <p:sldId id="295" r:id="rId23"/>
    <p:sldId id="296" r:id="rId24"/>
    <p:sldId id="280" r:id="rId25"/>
    <p:sldId id="281" r:id="rId26"/>
    <p:sldId id="283" r:id="rId27"/>
    <p:sldId id="284" r:id="rId28"/>
    <p:sldId id="26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109" d="100"/>
          <a:sy n="109" d="100"/>
        </p:scale>
        <p:origin x="168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14ADB-9F09-41DD-9D83-AD6621CCE2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977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4E27C-86B1-483E-9AB1-9682C4C12A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9767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61E38-02FB-4BB1-824D-0EE4DAE251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9717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DA51D-2F65-4B2F-B6AA-17E90878E9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77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95EE3-1585-4631-B72C-C5BAF37E3D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7782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3679B-71F4-4B64-A1E4-F1D47F6A27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724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75F1F-447C-490C-9137-E4FCD598C1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8161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87350-77FC-4085-9EEF-D332C70045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9325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C7820-D2D7-4F29-BC74-615D0B1E53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3501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E29C8-7D86-4AF3-8D56-E91D536806F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7878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56FA8-9852-41C1-94E8-A13147BD46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1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E9D4FA-1E4C-4C67-A551-79FB23E97A5F}" type="slidenum">
              <a:rPr lang="ru-RU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59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antalpiti.ru/files/99604/knigi.3.png" TargetMode="External"/><Relationship Id="rId2" Type="http://schemas.openxmlformats.org/officeDocument/2006/relationships/hyperlink" Target="http://0701.nccdn.net/1_5/2f0/0b8/0e7/HiRes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054.radikal.ru/1005/2d/09f78a31f0d3.jpg" TargetMode="External"/><Relationship Id="rId5" Type="http://schemas.openxmlformats.org/officeDocument/2006/relationships/hyperlink" Target="http://img-fotki.yandex.ru/get/6610/21197587.29/0_96737_f8268728_L.jpg" TargetMode="External"/><Relationship Id="rId4" Type="http://schemas.openxmlformats.org/officeDocument/2006/relationships/hyperlink" Target="http://img-fotki.yandex.ru/get/6413/136487634.65a/0_a9292_e2d3ddfe_XL.pn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 rot="21104606">
            <a:off x="5271464" y="2991086"/>
            <a:ext cx="2994112" cy="93182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21079967">
            <a:off x="912126" y="2457216"/>
            <a:ext cx="3454036" cy="13837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Урок русского языка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200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340768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ea typeface="Times New Roman"/>
              </a:rPr>
              <a:t>Выбери нужное окончание.</a:t>
            </a:r>
            <a:endParaRPr lang="ru-RU" sz="2400" dirty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ea typeface="Times New Roman"/>
              </a:rPr>
              <a:t>   Сформулируй правило о написании окончаний у глаголов прошедшего времени.</a:t>
            </a:r>
            <a:endParaRPr lang="ru-RU" sz="2400" dirty="0"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ea typeface="Times New Roman"/>
              </a:rPr>
              <a:t>    </a:t>
            </a:r>
            <a:r>
              <a:rPr lang="ru-RU" sz="2800" dirty="0" smtClean="0">
                <a:ea typeface="Times New Roman"/>
              </a:rPr>
              <a:t>У </a:t>
            </a:r>
            <a:r>
              <a:rPr lang="ru-RU" sz="2800" dirty="0">
                <a:ea typeface="Times New Roman"/>
              </a:rPr>
              <a:t>двери </a:t>
            </a:r>
            <a:r>
              <a:rPr lang="ru-RU" sz="2800" dirty="0" smtClean="0">
                <a:ea typeface="Times New Roman"/>
              </a:rPr>
              <a:t>стоял..( </a:t>
            </a:r>
            <a:r>
              <a:rPr lang="ru-RU" sz="2800" dirty="0">
                <a:ea typeface="Times New Roman"/>
              </a:rPr>
              <a:t>о, а, и) маленький ребенок.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ea typeface="Times New Roman"/>
              </a:rPr>
              <a:t>   </a:t>
            </a:r>
            <a:r>
              <a:rPr lang="ru-RU" sz="2800" dirty="0" smtClean="0">
                <a:ea typeface="Times New Roman"/>
              </a:rPr>
              <a:t>В </a:t>
            </a:r>
            <a:r>
              <a:rPr lang="ru-RU" sz="2800" dirty="0">
                <a:ea typeface="Times New Roman"/>
              </a:rPr>
              <a:t>шкафу </a:t>
            </a:r>
            <a:r>
              <a:rPr lang="ru-RU" sz="2800" dirty="0" smtClean="0">
                <a:ea typeface="Times New Roman"/>
              </a:rPr>
              <a:t>стоял..( </a:t>
            </a:r>
            <a:r>
              <a:rPr lang="ru-RU" sz="2800" dirty="0">
                <a:ea typeface="Times New Roman"/>
              </a:rPr>
              <a:t>о, а, и) хрустальная посуда.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ea typeface="Times New Roman"/>
              </a:rPr>
              <a:t> </a:t>
            </a:r>
            <a:r>
              <a:rPr lang="ru-RU" sz="2800" dirty="0" smtClean="0">
                <a:ea typeface="Times New Roman"/>
              </a:rPr>
              <a:t> Среди </a:t>
            </a:r>
            <a:r>
              <a:rPr lang="ru-RU" sz="2800" dirty="0">
                <a:ea typeface="Times New Roman"/>
              </a:rPr>
              <a:t>грядок </a:t>
            </a:r>
            <a:r>
              <a:rPr lang="ru-RU" sz="2800" dirty="0" smtClean="0">
                <a:ea typeface="Times New Roman"/>
              </a:rPr>
              <a:t>стоял..( </a:t>
            </a:r>
            <a:r>
              <a:rPr lang="ru-RU" sz="2800" dirty="0">
                <a:ea typeface="Times New Roman"/>
              </a:rPr>
              <a:t>о, а, и) соломенное чучело.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ea typeface="Times New Roman"/>
              </a:rPr>
              <a:t>   </a:t>
            </a:r>
            <a:r>
              <a:rPr lang="ru-RU" sz="2800" dirty="0" smtClean="0">
                <a:ea typeface="Times New Roman"/>
              </a:rPr>
              <a:t>На полке стоял..( </a:t>
            </a:r>
            <a:r>
              <a:rPr lang="ru-RU" sz="2800" dirty="0">
                <a:ea typeface="Times New Roman"/>
              </a:rPr>
              <a:t>о, а, и) разные книги.</a:t>
            </a:r>
          </a:p>
        </p:txBody>
      </p:sp>
    </p:spTree>
    <p:extLst>
      <p:ext uri="{BB962C8B-B14F-4D97-AF65-F5344CB8AC3E}">
        <p14:creationId xmlns:p14="http://schemas.microsoft.com/office/powerpoint/2010/main" val="100442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200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674674"/>
            <a:ext cx="777686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ea typeface="Times New Roman"/>
              </a:rPr>
              <a:t>Сформулируй правило о правописании глаголов на конце с шипящей</a:t>
            </a:r>
            <a:r>
              <a:rPr lang="ru-RU" b="1" dirty="0">
                <a:ea typeface="Times New Roman"/>
              </a:rPr>
              <a:t>.</a:t>
            </a:r>
            <a:endParaRPr lang="ru-RU" sz="1600" dirty="0"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ea typeface="Times New Roman"/>
              </a:rPr>
              <a:t>     </a:t>
            </a:r>
            <a:r>
              <a:rPr lang="ru-RU" sz="2800" dirty="0" smtClean="0">
                <a:ea typeface="Times New Roman"/>
              </a:rPr>
              <a:t>Тише </a:t>
            </a:r>
            <a:r>
              <a:rPr lang="ru-RU" sz="2800" dirty="0" err="1">
                <a:ea typeface="Times New Roman"/>
              </a:rPr>
              <a:t>едеш</a:t>
            </a:r>
            <a:r>
              <a:rPr lang="ru-RU" sz="2800" dirty="0">
                <a:ea typeface="Times New Roman"/>
              </a:rPr>
              <a:t>(?) – дальше </a:t>
            </a:r>
            <a:r>
              <a:rPr lang="ru-RU" sz="2800" dirty="0" err="1">
                <a:ea typeface="Times New Roman"/>
              </a:rPr>
              <a:t>будеш</a:t>
            </a:r>
            <a:r>
              <a:rPr lang="ru-RU" sz="2800" dirty="0">
                <a:ea typeface="Times New Roman"/>
              </a:rPr>
              <a:t>( ? ).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ea typeface="Times New Roman"/>
              </a:rPr>
              <a:t>   </a:t>
            </a:r>
            <a:r>
              <a:rPr lang="ru-RU" sz="2800" dirty="0" smtClean="0">
                <a:ea typeface="Times New Roman"/>
              </a:rPr>
              <a:t>Нужно </a:t>
            </a:r>
            <a:r>
              <a:rPr lang="ru-RU" sz="2800" dirty="0" err="1">
                <a:ea typeface="Times New Roman"/>
              </a:rPr>
              <a:t>береч</a:t>
            </a:r>
            <a:r>
              <a:rPr lang="ru-RU" sz="2800" dirty="0">
                <a:ea typeface="Times New Roman"/>
              </a:rPr>
              <a:t>(?) платье </a:t>
            </a:r>
            <a:r>
              <a:rPr lang="ru-RU" sz="2800" dirty="0" err="1">
                <a:ea typeface="Times New Roman"/>
              </a:rPr>
              <a:t>снову</a:t>
            </a:r>
            <a:r>
              <a:rPr lang="ru-RU" sz="2800" dirty="0">
                <a:ea typeface="Times New Roman"/>
              </a:rPr>
              <a:t>, а честь смолоду.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ea typeface="Times New Roman"/>
              </a:rPr>
              <a:t>   </a:t>
            </a:r>
            <a:r>
              <a:rPr lang="ru-RU" sz="2800" dirty="0" err="1" smtClean="0">
                <a:ea typeface="Times New Roman"/>
              </a:rPr>
              <a:t>Спряч</a:t>
            </a:r>
            <a:r>
              <a:rPr lang="ru-RU" sz="2800" dirty="0">
                <a:ea typeface="Times New Roman"/>
              </a:rPr>
              <a:t>(?) вещи в шкаф.</a:t>
            </a:r>
          </a:p>
        </p:txBody>
      </p:sp>
    </p:spTree>
    <p:extLst>
      <p:ext uri="{BB962C8B-B14F-4D97-AF65-F5344CB8AC3E}">
        <p14:creationId xmlns:p14="http://schemas.microsoft.com/office/powerpoint/2010/main" val="233003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3610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06149" y="2132856"/>
            <a:ext cx="727280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ea typeface="Times New Roman"/>
              </a:rPr>
              <a:t>Сформулируй правило о написании ТЬСЯ, ТСЯ в глаголах</a:t>
            </a:r>
            <a:r>
              <a:rPr lang="ru-RU" b="1" dirty="0">
                <a:ea typeface="Times New Roman"/>
              </a:rPr>
              <a:t>.</a:t>
            </a:r>
            <a:endParaRPr lang="ru-RU" sz="1600" dirty="0"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ea typeface="Times New Roman"/>
              </a:rPr>
              <a:t>                         </a:t>
            </a:r>
            <a:r>
              <a:rPr lang="ru-RU" sz="2800" dirty="0">
                <a:ea typeface="Times New Roman"/>
              </a:rPr>
              <a:t>Дети пошли </a:t>
            </a:r>
            <a:r>
              <a:rPr lang="ru-RU" sz="2800" dirty="0" err="1">
                <a:ea typeface="Times New Roman"/>
              </a:rPr>
              <a:t>купат</a:t>
            </a:r>
            <a:r>
              <a:rPr lang="ru-RU" sz="2800" dirty="0">
                <a:ea typeface="Times New Roman"/>
              </a:rPr>
              <a:t>(?)</a:t>
            </a:r>
            <a:r>
              <a:rPr lang="ru-RU" sz="2800" dirty="0" err="1">
                <a:ea typeface="Times New Roman"/>
              </a:rPr>
              <a:t>ся</a:t>
            </a:r>
            <a:r>
              <a:rPr lang="ru-RU" sz="2800" dirty="0">
                <a:ea typeface="Times New Roman"/>
              </a:rPr>
              <a:t> на озеро.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ea typeface="Times New Roman"/>
              </a:rPr>
              <a:t>               </a:t>
            </a:r>
            <a:r>
              <a:rPr lang="ru-RU" sz="2800" dirty="0" smtClean="0">
                <a:ea typeface="Times New Roman"/>
              </a:rPr>
              <a:t> </a:t>
            </a:r>
            <a:r>
              <a:rPr lang="ru-RU" sz="2800" dirty="0">
                <a:ea typeface="Times New Roman"/>
              </a:rPr>
              <a:t>Они веселят(?)</a:t>
            </a:r>
            <a:r>
              <a:rPr lang="ru-RU" sz="2800" dirty="0" err="1">
                <a:ea typeface="Times New Roman"/>
              </a:rPr>
              <a:t>ся</a:t>
            </a:r>
            <a:r>
              <a:rPr lang="ru-RU" sz="2800" dirty="0">
                <a:ea typeface="Times New Roman"/>
              </a:rPr>
              <a:t>  и громко кричат.</a:t>
            </a:r>
          </a:p>
        </p:txBody>
      </p:sp>
    </p:spTree>
    <p:extLst>
      <p:ext uri="{BB962C8B-B14F-4D97-AF65-F5344CB8AC3E}">
        <p14:creationId xmlns:p14="http://schemas.microsoft.com/office/powerpoint/2010/main" val="82069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4104456" cy="1143000"/>
          </a:xfrm>
        </p:spPr>
        <p:txBody>
          <a:bodyPr>
            <a:normAutofit fontScale="90000"/>
          </a:bodyPr>
          <a:lstStyle/>
          <a:p>
            <a:r>
              <a:rPr lang="ru-RU" sz="8000" dirty="0" smtClean="0">
                <a:latin typeface="Monotype Corsiva" panose="03010101010201010101" pitchFamily="66" charset="0"/>
              </a:rPr>
              <a:t>Отдохнём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388" y="1295400"/>
            <a:ext cx="4975225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385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2376264" cy="288032"/>
          </a:xfrm>
        </p:spPr>
        <p:txBody>
          <a:bodyPr>
            <a:normAutofit fontScale="90000"/>
          </a:bodyPr>
          <a:lstStyle/>
          <a:p>
            <a:r>
              <a:rPr lang="ru-RU" sz="2800" u="sng" dirty="0" smtClean="0"/>
              <a:t>Найди ошибки</a:t>
            </a:r>
            <a:endParaRPr lang="ru-RU" sz="2800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836712"/>
            <a:ext cx="835292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err="1" smtClean="0">
                <a:ea typeface="Times New Roman"/>
              </a:rPr>
              <a:t>Загатка</a:t>
            </a:r>
            <a:endParaRPr lang="ru-RU" sz="4000" dirty="0" smtClean="0">
              <a:ea typeface="Times New Roman"/>
            </a:endParaRPr>
          </a:p>
          <a:p>
            <a:pPr algn="just"/>
            <a:r>
              <a:rPr lang="ru-RU" sz="3200" dirty="0" smtClean="0"/>
              <a:t>В народной речи слово загадать </a:t>
            </a:r>
            <a:r>
              <a:rPr lang="ru-RU" sz="3200" dirty="0" err="1" smtClean="0"/>
              <a:t>азначало</a:t>
            </a:r>
            <a:r>
              <a:rPr lang="ru-RU" sz="3200" dirty="0" smtClean="0"/>
              <a:t> «</a:t>
            </a:r>
            <a:r>
              <a:rPr lang="ru-RU" sz="3200" dirty="0" err="1" smtClean="0"/>
              <a:t>задумыватся,размышлять</a:t>
            </a:r>
            <a:r>
              <a:rPr lang="ru-RU" sz="3200" dirty="0" smtClean="0"/>
              <a:t>». Не случайно язык загадок </a:t>
            </a:r>
            <a:r>
              <a:rPr lang="ru-RU" sz="3200" dirty="0" err="1" smtClean="0"/>
              <a:t>называит</a:t>
            </a:r>
            <a:r>
              <a:rPr lang="ru-RU" sz="3200" dirty="0" smtClean="0"/>
              <a:t> тайной речью. </a:t>
            </a:r>
            <a:r>
              <a:rPr lang="ru-RU" sz="3200" dirty="0" err="1" smtClean="0"/>
              <a:t>Загатка</a:t>
            </a:r>
            <a:r>
              <a:rPr lang="ru-RU" sz="3200" dirty="0" smtClean="0"/>
              <a:t> </a:t>
            </a:r>
            <a:r>
              <a:rPr lang="ru-RU" sz="3200" dirty="0" err="1" smtClean="0"/>
              <a:t>возбуждаит</a:t>
            </a:r>
            <a:r>
              <a:rPr lang="ru-RU" sz="3200" dirty="0" smtClean="0"/>
              <a:t> любопытство своим тайным смыслом. Она </a:t>
            </a:r>
            <a:r>
              <a:rPr lang="ru-RU" sz="3200" dirty="0" err="1" smtClean="0"/>
              <a:t>развиваит</a:t>
            </a:r>
            <a:r>
              <a:rPr lang="ru-RU" sz="3200" dirty="0" smtClean="0"/>
              <a:t> в человеке догадливость. </a:t>
            </a:r>
            <a:r>
              <a:rPr lang="ru-RU" sz="3200" dirty="0" err="1" smtClean="0"/>
              <a:t>Услышет</a:t>
            </a:r>
            <a:r>
              <a:rPr lang="ru-RU" sz="3200" dirty="0" smtClean="0"/>
              <a:t>, </a:t>
            </a:r>
            <a:r>
              <a:rPr lang="ru-RU" sz="3200" dirty="0" err="1" smtClean="0"/>
              <a:t>прочитаит</a:t>
            </a:r>
            <a:r>
              <a:rPr lang="ru-RU" sz="3200" dirty="0" smtClean="0"/>
              <a:t> человек </a:t>
            </a:r>
            <a:r>
              <a:rPr lang="ru-RU" sz="3200" dirty="0" err="1" smtClean="0"/>
              <a:t>загатку</a:t>
            </a:r>
            <a:r>
              <a:rPr lang="ru-RU" sz="3200" dirty="0" smtClean="0"/>
              <a:t> и </a:t>
            </a:r>
            <a:r>
              <a:rPr lang="ru-RU" sz="3200" dirty="0" err="1" smtClean="0"/>
              <a:t>начинаит</a:t>
            </a:r>
            <a:r>
              <a:rPr lang="ru-RU" sz="3200" dirty="0" smtClean="0"/>
              <a:t> ломать голову над                                     </a:t>
            </a:r>
            <a:r>
              <a:rPr lang="ru-RU" sz="3200" dirty="0" err="1" smtClean="0"/>
              <a:t>отгаткой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8156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2376264" cy="432048"/>
          </a:xfrm>
        </p:spPr>
        <p:txBody>
          <a:bodyPr>
            <a:normAutofit fontScale="90000"/>
          </a:bodyPr>
          <a:lstStyle/>
          <a:p>
            <a:r>
              <a:rPr lang="ru-RU" sz="2800" u="sng" dirty="0" smtClean="0"/>
              <a:t>Найди ошибки</a:t>
            </a:r>
            <a:endParaRPr lang="ru-RU" sz="2800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836712"/>
            <a:ext cx="835292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err="1" smtClean="0">
                <a:ea typeface="Times New Roman"/>
              </a:rPr>
              <a:t>Зага</a:t>
            </a:r>
            <a:r>
              <a:rPr lang="ru-RU" sz="3600" dirty="0" err="1" smtClean="0">
                <a:solidFill>
                  <a:srgbClr val="FF0000"/>
                </a:solidFill>
                <a:ea typeface="Times New Roman"/>
              </a:rPr>
              <a:t>Д</a:t>
            </a:r>
            <a:r>
              <a:rPr lang="ru-RU" sz="3600" dirty="0" err="1" smtClean="0">
                <a:ea typeface="Times New Roman"/>
              </a:rPr>
              <a:t>ка</a:t>
            </a:r>
            <a:endParaRPr lang="ru-RU" sz="3600" dirty="0" smtClean="0">
              <a:ea typeface="Times New Roman"/>
            </a:endParaRPr>
          </a:p>
          <a:p>
            <a:pPr algn="just"/>
            <a:r>
              <a:rPr lang="ru-RU" sz="3000" dirty="0" smtClean="0">
                <a:ea typeface="Times New Roman"/>
              </a:rPr>
              <a:t>В </a:t>
            </a:r>
            <a:r>
              <a:rPr lang="ru-RU" sz="3000" dirty="0">
                <a:ea typeface="Times New Roman"/>
              </a:rPr>
              <a:t>народной речи слово загадать </a:t>
            </a:r>
            <a:r>
              <a:rPr lang="ru-RU" sz="3000" dirty="0" smtClean="0">
                <a:solidFill>
                  <a:srgbClr val="FF0000"/>
                </a:solidFill>
                <a:ea typeface="Times New Roman"/>
              </a:rPr>
              <a:t>О</a:t>
            </a:r>
            <a:r>
              <a:rPr lang="ru-RU" sz="3000" dirty="0" smtClean="0">
                <a:ea typeface="Times New Roman"/>
              </a:rPr>
              <a:t>значало </a:t>
            </a:r>
            <a:r>
              <a:rPr lang="ru-RU" sz="3000" dirty="0">
                <a:ea typeface="Times New Roman"/>
              </a:rPr>
              <a:t>«</a:t>
            </a:r>
            <a:r>
              <a:rPr lang="ru-RU" sz="3000" dirty="0" err="1" smtClean="0">
                <a:ea typeface="Times New Roman"/>
              </a:rPr>
              <a:t>задумыват</a:t>
            </a:r>
            <a:r>
              <a:rPr lang="ru-RU" sz="3000" dirty="0" err="1" smtClean="0">
                <a:solidFill>
                  <a:srgbClr val="FF0000"/>
                </a:solidFill>
                <a:ea typeface="Times New Roman"/>
              </a:rPr>
              <a:t>Ь</a:t>
            </a:r>
            <a:r>
              <a:rPr lang="ru-RU" sz="3000" dirty="0" err="1" smtClean="0">
                <a:ea typeface="Times New Roman"/>
              </a:rPr>
              <a:t>ся,размышлять</a:t>
            </a:r>
            <a:r>
              <a:rPr lang="ru-RU" sz="3000" dirty="0">
                <a:ea typeface="Times New Roman"/>
              </a:rPr>
              <a:t>». Не случайно язык загадок </a:t>
            </a:r>
            <a:r>
              <a:rPr lang="ru-RU" sz="3000" dirty="0" err="1" smtClean="0">
                <a:ea typeface="Times New Roman"/>
              </a:rPr>
              <a:t>называ</a:t>
            </a:r>
            <a:r>
              <a:rPr lang="ru-RU" sz="3000" dirty="0" err="1" smtClean="0">
                <a:solidFill>
                  <a:srgbClr val="FF0000"/>
                </a:solidFill>
                <a:ea typeface="Times New Roman"/>
              </a:rPr>
              <a:t>Е</a:t>
            </a:r>
            <a:r>
              <a:rPr lang="ru-RU" sz="3000" dirty="0" err="1" smtClean="0">
                <a:ea typeface="Times New Roman"/>
              </a:rPr>
              <a:t>т</a:t>
            </a:r>
            <a:r>
              <a:rPr lang="ru-RU" sz="3000" dirty="0" smtClean="0">
                <a:ea typeface="Times New Roman"/>
              </a:rPr>
              <a:t> </a:t>
            </a:r>
            <a:r>
              <a:rPr lang="ru-RU" sz="3000" dirty="0">
                <a:ea typeface="Times New Roman"/>
              </a:rPr>
              <a:t>тайной речью. </a:t>
            </a:r>
            <a:r>
              <a:rPr lang="ru-RU" sz="3000" dirty="0" err="1" smtClean="0">
                <a:ea typeface="Times New Roman"/>
              </a:rPr>
              <a:t>Зага</a:t>
            </a:r>
            <a:r>
              <a:rPr lang="ru-RU" sz="3000" dirty="0" err="1" smtClean="0">
                <a:solidFill>
                  <a:srgbClr val="FF0000"/>
                </a:solidFill>
                <a:ea typeface="Times New Roman"/>
              </a:rPr>
              <a:t>Д</a:t>
            </a:r>
            <a:r>
              <a:rPr lang="ru-RU" sz="3000" dirty="0" err="1" smtClean="0">
                <a:ea typeface="Times New Roman"/>
              </a:rPr>
              <a:t>ка</a:t>
            </a:r>
            <a:r>
              <a:rPr lang="ru-RU" sz="3000" dirty="0" smtClean="0">
                <a:ea typeface="Times New Roman"/>
              </a:rPr>
              <a:t> </a:t>
            </a:r>
            <a:r>
              <a:rPr lang="ru-RU" sz="3000" dirty="0" err="1" smtClean="0">
                <a:ea typeface="Times New Roman"/>
              </a:rPr>
              <a:t>возбужда</a:t>
            </a:r>
            <a:r>
              <a:rPr lang="ru-RU" sz="3000" dirty="0" err="1" smtClean="0">
                <a:solidFill>
                  <a:srgbClr val="FF0000"/>
                </a:solidFill>
                <a:ea typeface="Times New Roman"/>
              </a:rPr>
              <a:t>Е</a:t>
            </a:r>
            <a:r>
              <a:rPr lang="ru-RU" sz="3000" dirty="0" err="1" smtClean="0">
                <a:ea typeface="Times New Roman"/>
              </a:rPr>
              <a:t>т</a:t>
            </a:r>
            <a:r>
              <a:rPr lang="ru-RU" sz="3000" dirty="0" smtClean="0">
                <a:ea typeface="Times New Roman"/>
              </a:rPr>
              <a:t> </a:t>
            </a:r>
            <a:r>
              <a:rPr lang="ru-RU" sz="3000" dirty="0">
                <a:ea typeface="Times New Roman"/>
              </a:rPr>
              <a:t>любопытство своим тайным смыслом. Она </a:t>
            </a:r>
            <a:r>
              <a:rPr lang="ru-RU" sz="3000" dirty="0" err="1" smtClean="0">
                <a:ea typeface="Times New Roman"/>
              </a:rPr>
              <a:t>развива</a:t>
            </a:r>
            <a:r>
              <a:rPr lang="ru-RU" sz="3000" dirty="0" err="1" smtClean="0">
                <a:solidFill>
                  <a:srgbClr val="FF0000"/>
                </a:solidFill>
                <a:ea typeface="Times New Roman"/>
              </a:rPr>
              <a:t>Е</a:t>
            </a:r>
            <a:r>
              <a:rPr lang="ru-RU" sz="3000" dirty="0" err="1" smtClean="0">
                <a:ea typeface="Times New Roman"/>
              </a:rPr>
              <a:t>т</a:t>
            </a:r>
            <a:r>
              <a:rPr lang="ru-RU" sz="3000" dirty="0" smtClean="0">
                <a:ea typeface="Times New Roman"/>
              </a:rPr>
              <a:t> </a:t>
            </a:r>
            <a:r>
              <a:rPr lang="ru-RU" sz="3000" dirty="0">
                <a:ea typeface="Times New Roman"/>
              </a:rPr>
              <a:t>в человеке догадливость. </a:t>
            </a:r>
            <a:r>
              <a:rPr lang="ru-RU" sz="3000" dirty="0" err="1" smtClean="0">
                <a:ea typeface="Times New Roman"/>
              </a:rPr>
              <a:t>Услыш</a:t>
            </a:r>
            <a:r>
              <a:rPr lang="ru-RU" sz="3000" dirty="0" err="1" smtClean="0">
                <a:solidFill>
                  <a:srgbClr val="FF0000"/>
                </a:solidFill>
                <a:ea typeface="Times New Roman"/>
              </a:rPr>
              <a:t>И</a:t>
            </a:r>
            <a:r>
              <a:rPr lang="ru-RU" sz="3000" dirty="0" err="1" smtClean="0">
                <a:ea typeface="Times New Roman"/>
              </a:rPr>
              <a:t>т</a:t>
            </a:r>
            <a:r>
              <a:rPr lang="ru-RU" sz="3000" dirty="0">
                <a:ea typeface="Times New Roman"/>
              </a:rPr>
              <a:t>, </a:t>
            </a:r>
            <a:r>
              <a:rPr lang="ru-RU" sz="3000" dirty="0" err="1" smtClean="0">
                <a:ea typeface="Times New Roman"/>
              </a:rPr>
              <a:t>прочита</a:t>
            </a:r>
            <a:r>
              <a:rPr lang="ru-RU" sz="3000" dirty="0" err="1" smtClean="0">
                <a:solidFill>
                  <a:srgbClr val="FF0000"/>
                </a:solidFill>
                <a:ea typeface="Times New Roman"/>
              </a:rPr>
              <a:t>Е</a:t>
            </a:r>
            <a:r>
              <a:rPr lang="ru-RU" sz="3000" dirty="0" err="1" smtClean="0">
                <a:ea typeface="Times New Roman"/>
              </a:rPr>
              <a:t>т</a:t>
            </a:r>
            <a:r>
              <a:rPr lang="ru-RU" sz="3000" dirty="0" smtClean="0">
                <a:ea typeface="Times New Roman"/>
              </a:rPr>
              <a:t> </a:t>
            </a:r>
            <a:r>
              <a:rPr lang="ru-RU" sz="3000" dirty="0">
                <a:ea typeface="Times New Roman"/>
              </a:rPr>
              <a:t>человек </a:t>
            </a:r>
            <a:r>
              <a:rPr lang="ru-RU" sz="3000" dirty="0" err="1" smtClean="0">
                <a:ea typeface="Times New Roman"/>
              </a:rPr>
              <a:t>зага</a:t>
            </a:r>
            <a:r>
              <a:rPr lang="ru-RU" sz="3000" dirty="0" err="1" smtClean="0">
                <a:solidFill>
                  <a:srgbClr val="FF0000"/>
                </a:solidFill>
                <a:ea typeface="Times New Roman"/>
              </a:rPr>
              <a:t>Д</a:t>
            </a:r>
            <a:r>
              <a:rPr lang="ru-RU" sz="3000" dirty="0" err="1" smtClean="0">
                <a:ea typeface="Times New Roman"/>
              </a:rPr>
              <a:t>ку</a:t>
            </a:r>
            <a:r>
              <a:rPr lang="ru-RU" sz="3000" dirty="0" smtClean="0">
                <a:ea typeface="Times New Roman"/>
              </a:rPr>
              <a:t> </a:t>
            </a:r>
            <a:r>
              <a:rPr lang="ru-RU" sz="3000" dirty="0">
                <a:ea typeface="Times New Roman"/>
              </a:rPr>
              <a:t>и </a:t>
            </a:r>
            <a:r>
              <a:rPr lang="ru-RU" sz="3000" dirty="0" err="1" smtClean="0">
                <a:ea typeface="Times New Roman"/>
              </a:rPr>
              <a:t>начина</a:t>
            </a:r>
            <a:r>
              <a:rPr lang="ru-RU" sz="3000" dirty="0" err="1" smtClean="0">
                <a:solidFill>
                  <a:srgbClr val="FF0000"/>
                </a:solidFill>
                <a:ea typeface="Times New Roman"/>
              </a:rPr>
              <a:t>Е</a:t>
            </a:r>
            <a:r>
              <a:rPr lang="ru-RU" sz="3000" dirty="0" err="1" smtClean="0">
                <a:ea typeface="Times New Roman"/>
              </a:rPr>
              <a:t>т</a:t>
            </a:r>
            <a:r>
              <a:rPr lang="ru-RU" sz="3000" dirty="0" smtClean="0">
                <a:ea typeface="Times New Roman"/>
              </a:rPr>
              <a:t> </a:t>
            </a:r>
            <a:r>
              <a:rPr lang="ru-RU" sz="3000" dirty="0">
                <a:ea typeface="Times New Roman"/>
              </a:rPr>
              <a:t>ломать голову над                                     </a:t>
            </a:r>
            <a:r>
              <a:rPr lang="ru-RU" sz="3000" dirty="0" err="1" smtClean="0">
                <a:ea typeface="Times New Roman"/>
              </a:rPr>
              <a:t>отга</a:t>
            </a:r>
            <a:r>
              <a:rPr lang="ru-RU" sz="3000" dirty="0" err="1" smtClean="0">
                <a:solidFill>
                  <a:srgbClr val="FF0000"/>
                </a:solidFill>
                <a:ea typeface="Times New Roman"/>
              </a:rPr>
              <a:t>Д</a:t>
            </a:r>
            <a:r>
              <a:rPr lang="ru-RU" sz="3000" dirty="0" err="1" smtClean="0">
                <a:ea typeface="Times New Roman"/>
              </a:rPr>
              <a:t>кой</a:t>
            </a:r>
            <a:r>
              <a:rPr lang="ru-RU" sz="3000" dirty="0">
                <a:ea typeface="Times New Roman"/>
              </a:rPr>
              <a:t>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23828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3168352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Тест </a:t>
            </a:r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101110"/>
            <a:ext cx="504056" cy="413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57266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Глагол – это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часть речи, которая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обозначает предмет и отвечает на вопросы кто? что?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б) часть речи, которая обозначает действие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предмета и отвечает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вопросы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что делать? что сделать?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 часть речи, которая обозначает признак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предмета и отвечает на вопросы какой? Чей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19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67544" y="428604"/>
            <a:ext cx="3168352" cy="480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3395" y="1071546"/>
            <a:ext cx="887006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5397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3600" dirty="0">
              <a:solidFill>
                <a:prstClr val="black"/>
              </a:solidFill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0"/>
            <a:ext cx="9144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2.Найди глаголы прошедшего времени.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дымит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б) плясал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печатает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г) пилил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10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857224" y="571480"/>
            <a:ext cx="822930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3. 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Найди предложение с глаголом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первого лица единственного числа.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 Бегу быстрее тебя на стадион.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б) Не отказываемся убрать снег со двора.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Всегда спешим на помощь друзьям.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flipV="1">
            <a:off x="467544" y="0"/>
            <a:ext cx="8229600" cy="4766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527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4881154"/>
          </a:xfrm>
        </p:spPr>
        <p:txBody>
          <a:bodyPr>
            <a:normAutofit/>
          </a:bodyPr>
          <a:lstStyle/>
          <a:p>
            <a:r>
              <a:rPr lang="ru-RU" b="1" dirty="0" smtClean="0"/>
              <a:t>4.Поставь глаголы в неопределённую форму.</a:t>
            </a:r>
            <a:br>
              <a:rPr lang="ru-RU" b="1" dirty="0" smtClean="0"/>
            </a:br>
            <a:r>
              <a:rPr lang="ru-RU" dirty="0" smtClean="0"/>
              <a:t>Скучали-------</a:t>
            </a:r>
            <a:br>
              <a:rPr lang="ru-RU" dirty="0" smtClean="0"/>
            </a:br>
            <a:r>
              <a:rPr lang="ru-RU" dirty="0" smtClean="0"/>
              <a:t>бегает----------</a:t>
            </a:r>
            <a:br>
              <a:rPr lang="ru-RU" dirty="0" smtClean="0"/>
            </a:br>
            <a:r>
              <a:rPr lang="ru-RU" dirty="0" smtClean="0"/>
              <a:t>поглядел----------</a:t>
            </a:r>
            <a:br>
              <a:rPr lang="ru-RU" dirty="0" smtClean="0"/>
            </a:br>
            <a:r>
              <a:rPr lang="ru-RU" dirty="0" smtClean="0"/>
              <a:t>прячут-------------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8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095" y="2132856"/>
            <a:ext cx="71767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algn="ctr">
              <a:lnSpc>
                <a:spcPct val="150000"/>
              </a:lnSpc>
            </a:pPr>
            <a:r>
              <a:rPr lang="ru-RU" sz="4000" b="1" dirty="0" smtClean="0"/>
              <a:t>Греет, светит, смотрит, сверкает</a:t>
            </a:r>
            <a:r>
              <a:rPr lang="ru-RU" sz="3600" b="1" dirty="0" smtClean="0"/>
              <a:t>.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095468"/>
          </a:xfrm>
        </p:spPr>
        <p:txBody>
          <a:bodyPr/>
          <a:lstStyle/>
          <a:p>
            <a:r>
              <a:rPr lang="ru-RU" b="1" dirty="0" smtClean="0"/>
              <a:t>5.Если глагол в неопределённой  форме   оканчивается  на – </a:t>
            </a:r>
            <a:r>
              <a:rPr lang="ru-RU" b="1" dirty="0" err="1" smtClean="0"/>
              <a:t>оть,-ать.-уть</a:t>
            </a:r>
            <a:r>
              <a:rPr lang="ru-RU" b="1" dirty="0" smtClean="0"/>
              <a:t>, то  он  относится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а)1 спряжению</a:t>
            </a:r>
            <a:br>
              <a:rPr lang="ru-RU" dirty="0" smtClean="0"/>
            </a:br>
            <a:r>
              <a:rPr lang="ru-RU" dirty="0" smtClean="0"/>
              <a:t>б) 2 спряжению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166906"/>
          </a:xfrm>
        </p:spPr>
        <p:txBody>
          <a:bodyPr/>
          <a:lstStyle/>
          <a:p>
            <a:r>
              <a:rPr lang="ru-RU" b="1" dirty="0" smtClean="0"/>
              <a:t>6.Найди «лишний»глагол</a:t>
            </a:r>
            <a:br>
              <a:rPr lang="ru-RU" b="1" dirty="0" smtClean="0"/>
            </a:br>
            <a:r>
              <a:rPr lang="ru-RU" dirty="0" smtClean="0"/>
              <a:t>а)смотреть</a:t>
            </a:r>
            <a:br>
              <a:rPr lang="ru-RU" dirty="0" smtClean="0"/>
            </a:br>
            <a:r>
              <a:rPr lang="ru-RU" dirty="0" smtClean="0"/>
              <a:t>б)видеть</a:t>
            </a:r>
            <a:br>
              <a:rPr lang="ru-RU" dirty="0" smtClean="0"/>
            </a:br>
            <a:r>
              <a:rPr lang="ru-RU" dirty="0" smtClean="0"/>
              <a:t>в)терпеть</a:t>
            </a:r>
            <a:br>
              <a:rPr lang="ru-RU" dirty="0" smtClean="0"/>
            </a:br>
            <a:r>
              <a:rPr lang="ru-RU" dirty="0" smtClean="0"/>
              <a:t>г)глядеть</a:t>
            </a:r>
            <a:br>
              <a:rPr lang="ru-RU" dirty="0" smtClean="0"/>
            </a:br>
            <a:r>
              <a:rPr lang="ru-RU" dirty="0" err="1" smtClean="0"/>
              <a:t>д</a:t>
            </a:r>
            <a:r>
              <a:rPr lang="ru-RU" dirty="0" smtClean="0"/>
              <a:t>)обидеть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166906"/>
          </a:xfrm>
        </p:spPr>
        <p:txBody>
          <a:bodyPr>
            <a:normAutofit/>
          </a:bodyPr>
          <a:lstStyle/>
          <a:p>
            <a:r>
              <a:rPr lang="ru-RU" b="1" dirty="0" smtClean="0"/>
              <a:t>7.Выберите глагол женского рода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а)полетело</a:t>
            </a:r>
            <a:br>
              <a:rPr lang="ru-RU" dirty="0" smtClean="0"/>
            </a:br>
            <a:r>
              <a:rPr lang="ru-RU" dirty="0" smtClean="0"/>
              <a:t>б)пришла</a:t>
            </a:r>
            <a:br>
              <a:rPr lang="ru-RU" dirty="0" smtClean="0"/>
            </a:br>
            <a:r>
              <a:rPr lang="ru-RU" dirty="0" smtClean="0"/>
              <a:t>      в)посмотрел</a:t>
            </a:r>
            <a:br>
              <a:rPr lang="ru-RU" dirty="0" smtClean="0"/>
            </a:br>
            <a:r>
              <a:rPr lang="ru-RU" dirty="0" smtClean="0"/>
              <a:t>г)писали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49500" y="1752600"/>
            <a:ext cx="6794500" cy="2254250"/>
          </a:xfrm>
          <a:prstGeom prst="rect">
            <a:avLst/>
          </a:prstGeom>
        </p:spPr>
        <p:txBody>
          <a:bodyPr>
            <a:prstTxWarp prst="textWave2">
              <a:avLst>
                <a:gd name="adj1" fmla="val 12500"/>
                <a:gd name="adj2" fmla="val -665"/>
              </a:avLst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800" i="1" kern="10" dirty="0">
                <a:ln w="3810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Молодцы</a:t>
            </a:r>
          </a:p>
        </p:txBody>
      </p:sp>
      <p:pic>
        <p:nvPicPr>
          <p:cNvPr id="15363" name="Picture 5" descr="5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752600"/>
            <a:ext cx="2571750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7698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48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Рефлексия</a:t>
            </a:r>
            <a:br>
              <a:rPr lang="ru-RU" sz="48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</a:br>
            <a:endParaRPr lang="ru-RU" sz="4800" dirty="0"/>
          </a:p>
        </p:txBody>
      </p:sp>
      <p:pic>
        <p:nvPicPr>
          <p:cNvPr id="3" name="Picture 3" descr="рад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7" b="4857"/>
          <a:stretch>
            <a:fillRect/>
          </a:stretch>
        </p:blipFill>
        <p:spPr bwMode="auto">
          <a:xfrm>
            <a:off x="292049" y="764704"/>
            <a:ext cx="1177925" cy="1439862"/>
          </a:xfrm>
          <a:prstGeom prst="rect">
            <a:avLst/>
          </a:prstGeom>
          <a:solidFill>
            <a:srgbClr val="FF9999"/>
          </a:solidFill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" name="Picture 4" descr="удивлени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87" y="2389521"/>
            <a:ext cx="1150938" cy="1265237"/>
          </a:xfrm>
          <a:prstGeom prst="rect">
            <a:avLst/>
          </a:prstGeom>
          <a:solidFill>
            <a:srgbClr val="0099CC"/>
          </a:solidFill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5" name="Picture 5" descr="печ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42"/>
          <a:stretch>
            <a:fillRect/>
          </a:stretch>
        </p:blipFill>
        <p:spPr bwMode="auto">
          <a:xfrm>
            <a:off x="422983" y="3714760"/>
            <a:ext cx="1158875" cy="1246187"/>
          </a:xfrm>
          <a:prstGeom prst="rect">
            <a:avLst/>
          </a:prstGeom>
          <a:solidFill>
            <a:srgbClr val="FFFF66"/>
          </a:solidFill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581858" y="900243"/>
            <a:ext cx="648069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i="1" dirty="0" smtClean="0">
                <a:solidFill>
                  <a:srgbClr val="000000"/>
                </a:solidFill>
                <a:latin typeface="Bookman Old Style" pitchFamily="18" charset="0"/>
              </a:rPr>
              <a:t>Я  считаю, что урок прошёл для меня с пользой. Я научился правильно определять орфограммы глаголов  и могу помочь другим.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032751" y="2485796"/>
            <a:ext cx="698519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 dirty="0" smtClean="0">
                <a:solidFill>
                  <a:srgbClr val="000000"/>
                </a:solidFill>
                <a:latin typeface="Bookman Old Style" pitchFamily="18" charset="0"/>
              </a:rPr>
              <a:t>Я  считаю, что могу правильно определять орфограммы глаголов, но мне ещё нужна помощь.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557597" y="4107022"/>
            <a:ext cx="69012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 dirty="0" smtClean="0">
                <a:solidFill>
                  <a:srgbClr val="000000"/>
                </a:solidFill>
                <a:latin typeface="Bookman Old Style" pitchFamily="18" charset="0"/>
              </a:rPr>
              <a:t>Я  считаю, что было трудно на уроке.</a:t>
            </a:r>
          </a:p>
        </p:txBody>
      </p:sp>
    </p:spTree>
    <p:extLst>
      <p:ext uri="{BB962C8B-B14F-4D97-AF65-F5344CB8AC3E}">
        <p14:creationId xmlns:p14="http://schemas.microsoft.com/office/powerpoint/2010/main" val="376821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727" y="260648"/>
            <a:ext cx="6109469" cy="5250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400" y="836712"/>
            <a:ext cx="4958928" cy="4155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19872" y="3640345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П.г.</a:t>
            </a:r>
            <a:r>
              <a:rPr lang="ru-RU" sz="3200" b="1" dirty="0" smtClean="0"/>
              <a:t>. стр. 11упр.4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88816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581128"/>
            <a:ext cx="8229600" cy="792088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ru-RU" sz="5300" i="1" kern="10" dirty="0">
                <a:ln w="9525">
                  <a:solidFill>
                    <a:srgbClr val="9C007F">
                      <a:lumMod val="60000"/>
                      <a:lumOff val="40000"/>
                    </a:srgbClr>
                  </a:solidFill>
                  <a:round/>
                  <a:headEnd/>
                  <a:tailEnd/>
                </a:ln>
                <a:solidFill>
                  <a:srgbClr val="7030A0"/>
                </a:solidFill>
                <a:cs typeface="Arial"/>
              </a:rPr>
              <a:t>Спасибо за </a:t>
            </a:r>
            <a:r>
              <a:rPr lang="ru-RU" sz="5300" i="1" kern="10" dirty="0" smtClean="0">
                <a:ln w="9525">
                  <a:solidFill>
                    <a:srgbClr val="9C007F">
                      <a:lumMod val="60000"/>
                      <a:lumOff val="40000"/>
                    </a:srgbClr>
                  </a:solidFill>
                  <a:round/>
                  <a:headEnd/>
                  <a:tailEnd/>
                </a:ln>
                <a:solidFill>
                  <a:srgbClr val="7030A0"/>
                </a:solidFill>
                <a:cs typeface="Arial"/>
              </a:rPr>
              <a:t>работу</a:t>
            </a:r>
            <a:r>
              <a:rPr lang="ru-RU" sz="7200" i="1" kern="10" dirty="0">
                <a:ln w="9525">
                  <a:solidFill>
                    <a:srgbClr val="9C007F">
                      <a:lumMod val="60000"/>
                      <a:lumOff val="40000"/>
                    </a:srgbClr>
                  </a:solidFill>
                  <a:round/>
                  <a:headEnd/>
                  <a:tailEnd/>
                </a:ln>
                <a:solidFill>
                  <a:srgbClr val="7030A0"/>
                </a:solidFill>
                <a:cs typeface="Arial"/>
              </a:rPr>
              <a:t/>
            </a:r>
            <a:br>
              <a:rPr lang="ru-RU" sz="7200" i="1" kern="10" dirty="0">
                <a:ln w="9525">
                  <a:solidFill>
                    <a:srgbClr val="9C007F">
                      <a:lumMod val="60000"/>
                      <a:lumOff val="40000"/>
                    </a:srgbClr>
                  </a:solidFill>
                  <a:round/>
                  <a:headEnd/>
                  <a:tailEnd/>
                </a:ln>
                <a:solidFill>
                  <a:srgbClr val="7030A0"/>
                </a:solidFill>
                <a:cs typeface="Arial"/>
              </a:rPr>
            </a:b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908720"/>
            <a:ext cx="2878137" cy="322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316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67544" y="332656"/>
            <a:ext cx="748883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Интернет – ресурсы: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96752"/>
            <a:ext cx="8208912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/>
              </a:rPr>
              <a:t>http://0701.nccdn.net/1_5/2f0/0b8/0e7/HiRes.jpg</a:t>
            </a:r>
            <a:r>
              <a:rPr lang="ru-RU" dirty="0" smtClean="0"/>
              <a:t>    </a:t>
            </a:r>
          </a:p>
          <a:p>
            <a:r>
              <a:rPr lang="ru-RU" sz="2400" i="1" dirty="0" smtClean="0"/>
              <a:t>сова</a:t>
            </a:r>
          </a:p>
          <a:p>
            <a:endParaRPr lang="ru-RU" sz="600" dirty="0" smtClean="0"/>
          </a:p>
          <a:p>
            <a:r>
              <a:rPr lang="ru-RU" u="sng" dirty="0" smtClean="0">
                <a:hlinkClick r:id="rId3"/>
              </a:rPr>
              <a:t>http://antalpiti.ru/files/99604/knigi.3.png</a:t>
            </a:r>
            <a:endParaRPr lang="ru-RU" u="sng" dirty="0" smtClean="0"/>
          </a:p>
          <a:p>
            <a:r>
              <a:rPr lang="ru-RU" sz="2400" i="1" dirty="0" smtClean="0"/>
              <a:t>книги</a:t>
            </a:r>
          </a:p>
          <a:p>
            <a:endParaRPr lang="ru-RU" sz="600" dirty="0" smtClean="0"/>
          </a:p>
          <a:p>
            <a:r>
              <a:rPr lang="ru-RU" dirty="0" smtClean="0">
                <a:hlinkClick r:id="rId4"/>
              </a:rPr>
              <a:t>http://img-fotki.yandex.ru/get/6413/136487634.65a/0_a9292_e2d3ddfe_XL.png</a:t>
            </a:r>
            <a:endParaRPr lang="ru-RU" dirty="0" smtClean="0"/>
          </a:p>
          <a:p>
            <a:r>
              <a:rPr lang="ru-RU" sz="2400" i="1" dirty="0" smtClean="0"/>
              <a:t>листья внизу</a:t>
            </a:r>
          </a:p>
          <a:p>
            <a:endParaRPr lang="ru-RU" sz="600" i="1" dirty="0" smtClean="0"/>
          </a:p>
          <a:p>
            <a:r>
              <a:rPr lang="ru-RU" u="sng" dirty="0" smtClean="0">
                <a:hlinkClick r:id="rId5"/>
              </a:rPr>
              <a:t>http://img-fotki.yandex.ru/get/6610/21197587.29/0_96737_f8268728_L.jpg</a:t>
            </a:r>
            <a:endParaRPr lang="ru-RU" u="sng" dirty="0" smtClean="0"/>
          </a:p>
          <a:p>
            <a:r>
              <a:rPr lang="ru-RU" sz="2400" i="1" dirty="0" smtClean="0"/>
              <a:t>листья справа</a:t>
            </a:r>
          </a:p>
          <a:p>
            <a:endParaRPr lang="ru-RU" sz="600" i="1" dirty="0" smtClean="0"/>
          </a:p>
          <a:p>
            <a:r>
              <a:rPr lang="en-US" u="sng" dirty="0" smtClean="0">
                <a:hlinkClick r:id="rId6"/>
              </a:rPr>
              <a:t>http://i054.radikal.ru/1005/2d/09f78a31f0d3.jpg</a:t>
            </a:r>
            <a:endParaRPr lang="ru-RU" u="sng" dirty="0" smtClean="0"/>
          </a:p>
          <a:p>
            <a:r>
              <a:rPr lang="ru-RU" sz="2400" i="1" dirty="0" smtClean="0"/>
              <a:t>колокольчик</a:t>
            </a:r>
          </a:p>
          <a:p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2880890"/>
          </a:xfrm>
        </p:spPr>
        <p:txBody>
          <a:bodyPr/>
          <a:lstStyle/>
          <a:p>
            <a:r>
              <a:rPr lang="ru-RU" dirty="0" smtClean="0"/>
              <a:t>Правописание глаголов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Правописание   глаголов</a:t>
            </a:r>
            <a:br>
              <a:rPr lang="ru-RU" b="1" u="sng" dirty="0" smtClean="0"/>
            </a:br>
            <a:endParaRPr lang="ru-RU" dirty="0"/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1763688" y="1052736"/>
            <a:ext cx="720080" cy="143674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 flipH="1">
            <a:off x="2915816" y="1174497"/>
            <a:ext cx="288032" cy="24856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403" y="1182776"/>
            <a:ext cx="328613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>
            <a:off x="5580112" y="1205136"/>
            <a:ext cx="792088" cy="245504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679023" y="1182776"/>
            <a:ext cx="485265" cy="129153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95536" y="2643181"/>
            <a:ext cx="2088232" cy="88884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a typeface="Times New Roman"/>
              </a:rPr>
              <a:t>Не  </a:t>
            </a:r>
            <a:r>
              <a:rPr lang="ru-RU" sz="2400" b="1" dirty="0">
                <a:solidFill>
                  <a:schemeClr val="tx1"/>
                </a:solidFill>
                <a:ea typeface="Times New Roman"/>
              </a:rPr>
              <a:t>с глаголами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14414" y="3714752"/>
            <a:ext cx="3424957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a typeface="Times New Roman"/>
              </a:rPr>
              <a:t>Окончания  </a:t>
            </a:r>
            <a:r>
              <a:rPr lang="ru-RU" sz="2400" b="1" dirty="0">
                <a:solidFill>
                  <a:schemeClr val="tx1"/>
                </a:solidFill>
                <a:ea typeface="Times New Roman"/>
              </a:rPr>
              <a:t>у глаголов прошедшего времени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635896" y="2489476"/>
            <a:ext cx="2160241" cy="117070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a typeface="Times New Roman"/>
              </a:rPr>
              <a:t>Безударные  </a:t>
            </a:r>
            <a:r>
              <a:rPr lang="ru-RU" sz="2400" b="1" dirty="0">
                <a:solidFill>
                  <a:schemeClr val="tx1"/>
                </a:solidFill>
                <a:ea typeface="Times New Roman"/>
              </a:rPr>
              <a:t>окончания глаголов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679023" y="2474315"/>
            <a:ext cx="2232248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ea typeface="Times New Roman"/>
              </a:rPr>
              <a:t>ТЬСЯ, ТСЯ в глаголах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02859" y="3907904"/>
            <a:ext cx="2952328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a typeface="Times New Roman"/>
              </a:rPr>
              <a:t>Правописание  </a:t>
            </a:r>
            <a:r>
              <a:rPr lang="ru-RU" sz="2400" b="1" dirty="0">
                <a:solidFill>
                  <a:schemeClr val="tx1"/>
                </a:solidFill>
                <a:ea typeface="Times New Roman"/>
              </a:rPr>
              <a:t>глаголов на конце </a:t>
            </a:r>
            <a:endParaRPr lang="ru-RU" sz="2400" b="1" dirty="0" smtClean="0">
              <a:solidFill>
                <a:schemeClr val="tx1"/>
              </a:solidFill>
              <a:ea typeface="Times New Roman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ea typeface="Times New Roman"/>
              </a:rPr>
              <a:t>с </a:t>
            </a:r>
            <a:r>
              <a:rPr lang="ru-RU" sz="2400" b="1" dirty="0">
                <a:solidFill>
                  <a:schemeClr val="tx1"/>
                </a:solidFill>
                <a:ea typeface="Times New Roman"/>
              </a:rPr>
              <a:t>шипящей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ГЛАГОЛ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00174"/>
            <a:ext cx="8229600" cy="414340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Встречает       визжал                               прочитает   </a:t>
            </a:r>
          </a:p>
          <a:p>
            <a:r>
              <a:rPr lang="ru-RU" sz="3600" dirty="0" smtClean="0"/>
              <a:t>трещит	    поскрипывал	запишет</a:t>
            </a:r>
          </a:p>
          <a:p>
            <a:r>
              <a:rPr lang="ru-RU" sz="3600" dirty="0" smtClean="0"/>
              <a:t>скрипит	дул   	нарисует</a:t>
            </a:r>
          </a:p>
          <a:p>
            <a:r>
              <a:rPr lang="ru-RU" sz="3600" dirty="0" smtClean="0"/>
              <a:t>воет	скулил	вспомнит</a:t>
            </a:r>
          </a:p>
          <a:p>
            <a:r>
              <a:rPr lang="ru-RU" sz="3600" dirty="0" smtClean="0"/>
              <a:t>	удивил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40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п</a:t>
            </a:r>
            <a:r>
              <a:rPr lang="ru-RU" dirty="0" err="1" smtClean="0"/>
              <a:t>рош</a:t>
            </a:r>
            <a:r>
              <a:rPr lang="ru-RU" dirty="0" smtClean="0"/>
              <a:t>. </a:t>
            </a:r>
            <a:r>
              <a:rPr lang="ru-RU" dirty="0" err="1"/>
              <a:t>в</a:t>
            </a:r>
            <a:r>
              <a:rPr lang="ru-RU" dirty="0" err="1" smtClean="0"/>
              <a:t>р</a:t>
            </a:r>
            <a:r>
              <a:rPr lang="ru-RU" dirty="0" smtClean="0"/>
              <a:t>.                                          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708740"/>
              </p:ext>
            </p:extLst>
          </p:nvPr>
        </p:nvGraphicFramePr>
        <p:xfrm>
          <a:off x="457200" y="548681"/>
          <a:ext cx="8075241" cy="5832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1747">
                  <a:extLst>
                    <a:ext uri="{9D8B030D-6E8A-4147-A177-3AD203B41FA5}">
                      <a16:colId xmlns:a16="http://schemas.microsoft.com/office/drawing/2014/main" val="470658737"/>
                    </a:ext>
                  </a:extLst>
                </a:gridCol>
                <a:gridCol w="2691747">
                  <a:extLst>
                    <a:ext uri="{9D8B030D-6E8A-4147-A177-3AD203B41FA5}">
                      <a16:colId xmlns:a16="http://schemas.microsoft.com/office/drawing/2014/main" val="2963129904"/>
                    </a:ext>
                  </a:extLst>
                </a:gridCol>
                <a:gridCol w="2691747">
                  <a:extLst>
                    <a:ext uri="{9D8B030D-6E8A-4147-A177-3AD203B41FA5}">
                      <a16:colId xmlns:a16="http://schemas.microsoft.com/office/drawing/2014/main" val="1831429445"/>
                    </a:ext>
                  </a:extLst>
                </a:gridCol>
              </a:tblGrid>
              <a:tr h="104987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Прошедшее время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Настоящее время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Будущее время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588881"/>
                  </a:ext>
                </a:extLst>
              </a:tr>
              <a:tr h="104987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визжал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встречает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прочитает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992088"/>
                  </a:ext>
                </a:extLst>
              </a:tr>
              <a:tr h="104987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поскрипывал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трещит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запишет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1836624"/>
                  </a:ext>
                </a:extLst>
              </a:tr>
              <a:tr h="1057393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дул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скрипит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нарисует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403679"/>
                  </a:ext>
                </a:extLst>
              </a:tr>
              <a:tr h="104987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скулил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воет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вспомнит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794213"/>
                  </a:ext>
                </a:extLst>
              </a:tr>
              <a:tr h="5757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удивил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9520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9174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1772816"/>
            <a:ext cx="8352928" cy="3442134"/>
          </a:xfrm>
        </p:spPr>
        <p:txBody>
          <a:bodyPr>
            <a:normAutofit/>
          </a:bodyPr>
          <a:lstStyle/>
          <a:p>
            <a:pPr lvl="0" algn="l" fontAlgn="base">
              <a:spcAft>
                <a:spcPct val="0"/>
              </a:spcAft>
              <a:defRPr/>
            </a:pPr>
            <a:r>
              <a:rPr lang="ru-RU" sz="5400" b="1" i="1" dirty="0" smtClean="0"/>
              <a:t>обед, черный, звон,  </a:t>
            </a:r>
            <a:r>
              <a:rPr lang="ru-RU" sz="5400" b="1" i="1" dirty="0" err="1" smtClean="0"/>
              <a:t>рассказ,победа</a:t>
            </a:r>
            <a:r>
              <a:rPr lang="ru-RU" sz="5400" b="1" i="1" dirty="0" smtClean="0"/>
              <a:t/>
            </a:r>
            <a:br>
              <a:rPr lang="ru-RU" sz="5400" b="1" i="1" dirty="0" smtClean="0"/>
            </a:br>
            <a:endParaRPr lang="ru-RU" sz="54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20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30912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285860"/>
            <a:ext cx="864396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ea typeface="Times New Roman"/>
              </a:rPr>
              <a:t>Вставь пропущенную гласную.</a:t>
            </a:r>
            <a:endParaRPr lang="ru-RU" sz="3200" dirty="0" smtClean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b="1" dirty="0" smtClean="0">
                <a:ea typeface="Times New Roman"/>
              </a:rPr>
              <a:t>    Сформулируй правило о правописании безударного окончания глаголов. </a:t>
            </a:r>
            <a:endParaRPr lang="ru-RU" sz="3200" dirty="0" smtClean="0"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dirty="0" smtClean="0">
                <a:ea typeface="Times New Roman"/>
              </a:rPr>
              <a:t>   Смотр…т, готов…т, мо…т, </a:t>
            </a:r>
            <a:r>
              <a:rPr lang="ru-RU" sz="3200" dirty="0" err="1" smtClean="0">
                <a:ea typeface="Times New Roman"/>
              </a:rPr>
              <a:t>терп</a:t>
            </a:r>
            <a:r>
              <a:rPr lang="ru-RU" sz="3200" dirty="0" smtClean="0">
                <a:ea typeface="Times New Roman"/>
              </a:rPr>
              <a:t>…т, </a:t>
            </a:r>
            <a:r>
              <a:rPr lang="ru-RU" sz="3200" dirty="0" err="1" smtClean="0">
                <a:ea typeface="Times New Roman"/>
              </a:rPr>
              <a:t>верт</a:t>
            </a:r>
            <a:r>
              <a:rPr lang="ru-RU" sz="3200" dirty="0" smtClean="0">
                <a:ea typeface="Times New Roman"/>
              </a:rPr>
              <a:t>…т,  </a:t>
            </a:r>
            <a:r>
              <a:rPr lang="ru-RU" sz="3200" dirty="0" err="1" smtClean="0">
                <a:ea typeface="Times New Roman"/>
              </a:rPr>
              <a:t>называ</a:t>
            </a:r>
            <a:r>
              <a:rPr lang="ru-RU" sz="3200" dirty="0" smtClean="0">
                <a:ea typeface="Times New Roman"/>
              </a:rPr>
              <a:t>…</a:t>
            </a:r>
            <a:r>
              <a:rPr lang="ru-RU" sz="3200" dirty="0" err="1" smtClean="0">
                <a:ea typeface="Times New Roman"/>
              </a:rPr>
              <a:t>тся</a:t>
            </a:r>
            <a:r>
              <a:rPr lang="ru-RU" sz="3200" dirty="0" smtClean="0">
                <a:ea typeface="Times New Roman"/>
              </a:rPr>
              <a:t>,  </a:t>
            </a:r>
            <a:r>
              <a:rPr lang="ru-RU" sz="3200" dirty="0" smtClean="0">
                <a:ea typeface="Times New Roman"/>
              </a:rPr>
              <a:t>люб…т</a:t>
            </a:r>
            <a:r>
              <a:rPr lang="ru-RU" sz="3200" dirty="0" smtClean="0">
                <a:ea typeface="Times New Roman"/>
              </a:rPr>
              <a:t>, отреза…т.       </a:t>
            </a:r>
            <a:endParaRPr lang="ru-RU" sz="3200" dirty="0">
              <a:ea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200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12776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Aft>
                <a:spcPts val="0"/>
              </a:spcAft>
              <a:tabLst>
                <a:tab pos="1266825" algn="l"/>
              </a:tabLst>
            </a:pPr>
            <a:r>
              <a:rPr lang="ru-RU" b="1" dirty="0" smtClean="0">
                <a:ea typeface="Times New Roman"/>
              </a:rPr>
              <a:t> </a:t>
            </a:r>
          </a:p>
          <a:p>
            <a:pPr marL="1200150" lvl="2" indent="-285750">
              <a:buFont typeface="+mj-lt"/>
              <a:buAutoNum type="arabicParenR"/>
              <a:tabLst>
                <a:tab pos="1266825" algn="l"/>
              </a:tabLst>
            </a:pPr>
            <a:r>
              <a:rPr lang="ru-RU" sz="2400" b="1" dirty="0" smtClean="0">
                <a:ea typeface="Times New Roman"/>
              </a:rPr>
              <a:t>Раскрой </a:t>
            </a:r>
            <a:r>
              <a:rPr lang="ru-RU" sz="2400" b="1" dirty="0">
                <a:ea typeface="Times New Roman"/>
              </a:rPr>
              <a:t>скобки.</a:t>
            </a:r>
            <a:endParaRPr lang="ru-RU" sz="2400" dirty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 smtClean="0">
                <a:ea typeface="Times New Roman"/>
              </a:rPr>
              <a:t>Сформулируй </a:t>
            </a:r>
            <a:r>
              <a:rPr lang="ru-RU" sz="2400" b="1" dirty="0">
                <a:ea typeface="Times New Roman"/>
              </a:rPr>
              <a:t>правило о написании не с глаголами.</a:t>
            </a:r>
            <a:endParaRPr lang="ru-RU" sz="2400" dirty="0"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ea typeface="Times New Roman"/>
              </a:rPr>
              <a:t>  </a:t>
            </a:r>
            <a:r>
              <a:rPr lang="ru-RU" dirty="0" smtClean="0">
                <a:ea typeface="Times New Roman"/>
              </a:rPr>
              <a:t> </a:t>
            </a:r>
            <a:r>
              <a:rPr lang="ru-RU" dirty="0">
                <a:ea typeface="Times New Roman"/>
              </a:rPr>
              <a:t>(</a:t>
            </a:r>
            <a:r>
              <a:rPr lang="ru-RU" sz="2800" dirty="0">
                <a:ea typeface="Times New Roman"/>
              </a:rPr>
              <a:t>Не) лает, (не) кусает, а в дом (не) пускает.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ea typeface="Times New Roman"/>
              </a:rPr>
              <a:t> </a:t>
            </a:r>
            <a:r>
              <a:rPr lang="ru-RU" sz="2800" dirty="0" smtClean="0">
                <a:ea typeface="Times New Roman"/>
              </a:rPr>
              <a:t> </a:t>
            </a:r>
            <a:r>
              <a:rPr lang="ru-RU" sz="2800" dirty="0">
                <a:ea typeface="Times New Roman"/>
              </a:rPr>
              <a:t>Из какого ковша (не) едят и (не) пьют, а только на него глядят</a:t>
            </a:r>
            <a:r>
              <a:rPr lang="ru-RU" dirty="0">
                <a:ea typeface="Times New Roman"/>
              </a:rPr>
              <a:t>.</a:t>
            </a:r>
            <a:endParaRPr lang="ru-RU" sz="1600" dirty="0"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105998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567</Words>
  <Application>Microsoft Office PowerPoint</Application>
  <PresentationFormat>Экран (4:3)</PresentationFormat>
  <Paragraphs>118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36" baseType="lpstr">
      <vt:lpstr>Arial</vt:lpstr>
      <vt:lpstr>Bookman Old Style</vt:lpstr>
      <vt:lpstr>Calibri</vt:lpstr>
      <vt:lpstr>Comic Sans MS</vt:lpstr>
      <vt:lpstr>Impact</vt:lpstr>
      <vt:lpstr>Monotype Corsiva</vt:lpstr>
      <vt:lpstr>Times New Roman</vt:lpstr>
      <vt:lpstr>Тема Office</vt:lpstr>
      <vt:lpstr>1_Тема Office</vt:lpstr>
      <vt:lpstr>Презентация PowerPoint</vt:lpstr>
      <vt:lpstr>Презентация PowerPoint</vt:lpstr>
      <vt:lpstr>Правописание глаголов</vt:lpstr>
      <vt:lpstr>Правописание   глаголов </vt:lpstr>
      <vt:lpstr>ГЛАГОЛ </vt:lpstr>
      <vt:lpstr>Презентация PowerPoint</vt:lpstr>
      <vt:lpstr>обед, черный, звон,  рассказ,победа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Отдохнём </vt:lpstr>
      <vt:lpstr>Найди ошибки</vt:lpstr>
      <vt:lpstr>Найди ошибки</vt:lpstr>
      <vt:lpstr>Тест </vt:lpstr>
      <vt:lpstr>Презентация PowerPoint</vt:lpstr>
      <vt:lpstr>Презентация PowerPoint</vt:lpstr>
      <vt:lpstr>4.Поставь глаголы в неопределённую форму. Скучали------- бегает---------- поглядел---------- прячут-------------</vt:lpstr>
      <vt:lpstr>5.Если глагол в неопределённой  форме   оканчивается  на – оть,-ать.-уть, то  он  относится а)1 спряжению б) 2 спряжению</vt:lpstr>
      <vt:lpstr>6.Найди «лишний»глагол а)смотреть б)видеть в)терпеть г)глядеть д)обидеть</vt:lpstr>
      <vt:lpstr>7.Выберите глагол женского рода  а)полетело б)пришла       в)посмотрел г)писали</vt:lpstr>
      <vt:lpstr>Презентация PowerPoint</vt:lpstr>
      <vt:lpstr>Рефлексия </vt:lpstr>
      <vt:lpstr>Домашнее задание</vt:lpstr>
      <vt:lpstr>Спасибо за работу 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Пользователь Windows</cp:lastModifiedBy>
  <cp:revision>51</cp:revision>
  <dcterms:created xsi:type="dcterms:W3CDTF">2013-07-29T17:42:42Z</dcterms:created>
  <dcterms:modified xsi:type="dcterms:W3CDTF">2022-05-10T15:12:47Z</dcterms:modified>
</cp:coreProperties>
</file>