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0" r:id="rId12"/>
    <p:sldId id="305" r:id="rId13"/>
    <p:sldId id="306" r:id="rId14"/>
    <p:sldId id="307" r:id="rId15"/>
    <p:sldId id="308" r:id="rId16"/>
    <p:sldId id="30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50BEC44-846F-419E-9987-E3D3B89B27BD}">
          <p14:sldIdLst>
            <p14:sldId id="264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</p14:sldIdLst>
        </p14:section>
        <p14:section name="Раздел без заголовка" id="{09840116-F0D9-405A-8A28-52F966814BC6}">
          <p14:sldIdLst>
            <p14:sldId id="290"/>
            <p14:sldId id="305"/>
            <p14:sldId id="306"/>
            <p14:sldId id="307"/>
            <p14:sldId id="308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08112"/>
          </a:xfrm>
        </p:spPr>
        <p:txBody>
          <a:bodyPr>
            <a:noAutofit/>
          </a:bodyPr>
          <a:lstStyle/>
          <a:p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Государственное общеобразовательное казенное учреждение  Иркутской области  «Специальная  (коррекционная) школа для обучающихся с нарушениями речи №11 г. Иркутска»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41376"/>
            <a:ext cx="8856984" cy="5427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Логопедическое занятие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РАЗДЕЛИТЕЛЬНЫЕ ТВЁРДЫЙ И МЯГКИЙ ЗНАКИ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Аширова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Елена Васильевна</a:t>
            </a:r>
            <a:br>
              <a:rPr lang="ru-RU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учитель-логопед ГОКУ СКШ № 11</a:t>
            </a:r>
          </a:p>
          <a:p>
            <a:pPr marL="0" indent="0" algn="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015233"/>
            <a:ext cx="3600400" cy="219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618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377280"/>
            <a:ext cx="8856984" cy="629208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лето кормится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в тайге перед зимней спячкой. Засунет в муравейник лапу – слизнёт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мурав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…я. Попадётся гнездо тетёрки – с…ест птенцов. Зазевается лесная мышка – и мышку с…ест. </a:t>
            </a:r>
          </a:p>
          <a:p>
            <a:pPr marL="0" indent="0" algn="just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он от…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едается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летом. К зиме набирает 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побол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жиру под шкурой, чтобы крепко уснут… в берлоге.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70096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EEFE8-3D42-4E7D-A3A1-279C4D55D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4401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ru-RU" sz="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43FD27-A475-4B7B-8E20-F2BBCC0A4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b="1" u="sng">
                <a:solidFill>
                  <a:srgbClr val="FF0000"/>
                </a:solidFill>
              </a:rPr>
              <a:t>Тренажёр </a:t>
            </a:r>
            <a:r>
              <a:rPr lang="ru-RU" sz="7200" b="1" u="sng" dirty="0">
                <a:solidFill>
                  <a:srgbClr val="FF0000"/>
                </a:solidFill>
              </a:rPr>
              <a:t>для глаз (</a:t>
            </a:r>
            <a:r>
              <a:rPr lang="ru-RU" sz="7200" b="1" u="sng" dirty="0" err="1">
                <a:solidFill>
                  <a:srgbClr val="FF0000"/>
                </a:solidFill>
              </a:rPr>
              <a:t>физминутка</a:t>
            </a:r>
            <a:r>
              <a:rPr lang="ru-RU" sz="7200" b="1" u="sng" dirty="0">
                <a:solidFill>
                  <a:srgbClr val="FF0000"/>
                </a:solidFill>
              </a:rPr>
              <a:t>)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70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4" y="9432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377280"/>
            <a:ext cx="8856984" cy="62920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b="1" u="sng" dirty="0">
                <a:solidFill>
                  <a:srgbClr val="FF0000"/>
                </a:solidFill>
              </a:rPr>
              <a:t>1 вариант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3000" dirty="0"/>
              <a:t>Подчеркни, какие буквы обозначают два                            звука, где один из них – звук й.</a:t>
            </a:r>
          </a:p>
          <a:p>
            <a:pPr marL="0" indent="0">
              <a:buNone/>
            </a:pPr>
            <a:r>
              <a:rPr lang="ru-RU" sz="3000" b="1" dirty="0"/>
              <a:t>Ясли, юнга, ель, ёжик, объявление, льют,                      соловьи, йогурт, подъём, майка, каюта.</a:t>
            </a:r>
          </a:p>
          <a:p>
            <a:pPr marL="0" indent="0" algn="ctr">
              <a:buNone/>
            </a:pPr>
            <a:r>
              <a:rPr lang="ru-RU" sz="2800" b="1" u="sng" dirty="0">
                <a:solidFill>
                  <a:srgbClr val="FF0000"/>
                </a:solidFill>
              </a:rPr>
              <a:t>2 вариант 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3000" dirty="0"/>
              <a:t>Составь предложения. </a:t>
            </a:r>
          </a:p>
          <a:p>
            <a:pPr marL="0" indent="0">
              <a:buNone/>
            </a:pPr>
            <a:r>
              <a:rPr lang="ru-RU" sz="3000" b="1" dirty="0"/>
              <a:t>родные, </a:t>
            </a:r>
            <a:r>
              <a:rPr lang="ru-RU" sz="3000" b="1" dirty="0" err="1"/>
              <a:t>осен</a:t>
            </a:r>
            <a:r>
              <a:rPr lang="ru-RU" sz="3000" b="1" dirty="0"/>
              <a:t>…ю, покидают, края, птицы. </a:t>
            </a:r>
          </a:p>
          <a:p>
            <a:pPr marL="0" indent="0">
              <a:buNone/>
            </a:pPr>
            <a:r>
              <a:rPr lang="ru-RU" sz="3000" b="1" dirty="0"/>
              <a:t>Хотелось, </a:t>
            </a:r>
            <a:r>
              <a:rPr lang="ru-RU" sz="3000" b="1" dirty="0" err="1"/>
              <a:t>вороб</a:t>
            </a:r>
            <a:r>
              <a:rPr lang="ru-RU" sz="3000" b="1" dirty="0"/>
              <a:t>…я, очень,  с…есть, кошке. </a:t>
            </a:r>
          </a:p>
          <a:p>
            <a:pPr marL="0" indent="0" algn="ctr">
              <a:buNone/>
            </a:pPr>
            <a:r>
              <a:rPr lang="ru-RU" sz="2800" b="1" u="sng" dirty="0">
                <a:solidFill>
                  <a:srgbClr val="FF0000"/>
                </a:solidFill>
              </a:rPr>
              <a:t>3 вариант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3000" dirty="0"/>
              <a:t>Прочитай слова. Вставь в них Ь и Ъ знаки. Используй схемы-опоры.</a:t>
            </a:r>
          </a:p>
          <a:p>
            <a:pPr marL="0" indent="0">
              <a:buNone/>
            </a:pPr>
            <a:r>
              <a:rPr lang="ru-RU" sz="3000" b="1" dirty="0"/>
              <a:t>В…юга, под…</a:t>
            </a:r>
            <a:r>
              <a:rPr lang="ru-RU" sz="3000" b="1" dirty="0" err="1"/>
              <a:t>езд</a:t>
            </a:r>
            <a:r>
              <a:rPr lang="ru-RU" sz="3000" b="1" dirty="0"/>
              <a:t> , с…</a:t>
            </a:r>
            <a:r>
              <a:rPr lang="ru-RU" sz="3000" b="1" dirty="0" err="1"/>
              <a:t>езд</a:t>
            </a:r>
            <a:r>
              <a:rPr lang="ru-RU" sz="3000" b="1" dirty="0"/>
              <a:t>, плат…е,  от…</a:t>
            </a:r>
            <a:r>
              <a:rPr lang="ru-RU" sz="3000" b="1" dirty="0" err="1"/>
              <a:t>езд</a:t>
            </a:r>
            <a:r>
              <a:rPr lang="ru-RU" sz="3000" b="1" dirty="0"/>
              <a:t>,                       с…ехал, </a:t>
            </a:r>
            <a:r>
              <a:rPr lang="ru-RU" sz="3000" b="1" dirty="0" err="1"/>
              <a:t>руч</a:t>
            </a:r>
            <a:r>
              <a:rPr lang="ru-RU" sz="3000" b="1" dirty="0"/>
              <a:t>…и, об…</a:t>
            </a:r>
            <a:r>
              <a:rPr lang="ru-RU" sz="3000" b="1" dirty="0" err="1"/>
              <a:t>яснил</a:t>
            </a:r>
            <a:r>
              <a:rPr lang="ru-RU" sz="3000" b="1" dirty="0"/>
              <a:t>, пред…явить,                          варен…е, </a:t>
            </a:r>
            <a:r>
              <a:rPr lang="ru-RU" sz="3000" b="1" dirty="0" err="1"/>
              <a:t>грозд</a:t>
            </a:r>
            <a:r>
              <a:rPr lang="ru-RU" sz="3000" b="1" dirty="0"/>
              <a:t>…я.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69532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Экспресс-тест (проверка)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/>
              <a:t>1. +</a:t>
            </a:r>
          </a:p>
          <a:p>
            <a:pPr marL="0" indent="0" algn="ctr">
              <a:buNone/>
            </a:pPr>
            <a:r>
              <a:rPr lang="ru-RU" sz="5400" dirty="0"/>
              <a:t>2. -</a:t>
            </a:r>
          </a:p>
          <a:p>
            <a:pPr marL="0" indent="0" algn="ctr">
              <a:buNone/>
            </a:pPr>
            <a:r>
              <a:rPr lang="ru-RU" sz="5400" dirty="0"/>
              <a:t>3. -</a:t>
            </a:r>
          </a:p>
          <a:p>
            <a:pPr marL="0" indent="0" algn="ctr">
              <a:buNone/>
            </a:pPr>
            <a:r>
              <a:rPr lang="ru-RU" sz="5400" dirty="0"/>
              <a:t>4. +</a:t>
            </a:r>
          </a:p>
          <a:p>
            <a:pPr marL="0" indent="0" algn="ctr">
              <a:buNone/>
            </a:pPr>
            <a:r>
              <a:rPr lang="ru-RU" sz="5400" dirty="0"/>
              <a:t>5. +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01529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-35793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594" y="188640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b="1" u="sng" dirty="0">
                <a:solidFill>
                  <a:srgbClr val="FF0000"/>
                </a:solidFill>
              </a:rPr>
              <a:t>Л.Н. Толстой </a:t>
            </a:r>
            <a:br>
              <a:rPr lang="ru-RU" b="1" u="sng" dirty="0">
                <a:solidFill>
                  <a:srgbClr val="FF0000"/>
                </a:solidFill>
              </a:rPr>
            </a:br>
            <a:r>
              <a:rPr lang="ru-RU" b="1" u="sng" dirty="0">
                <a:solidFill>
                  <a:srgbClr val="FF0000"/>
                </a:solidFill>
              </a:rPr>
              <a:t>«Три  калача  и  одна  баранка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  <a:r>
              <a:rPr lang="ru-RU" sz="4000" b="1" dirty="0">
                <a:solidFill>
                  <a:srgbClr val="FF0000"/>
                </a:solidFill>
              </a:rPr>
              <a:t>(</a:t>
            </a:r>
            <a:r>
              <a:rPr lang="ru-RU" sz="3600" b="1" dirty="0">
                <a:solidFill>
                  <a:srgbClr val="FF0000"/>
                </a:solidFill>
              </a:rPr>
              <a:t>домашнее задание) 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844824"/>
            <a:ext cx="8856984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При чтении найдите слова с «Ь» знаком </a:t>
            </a:r>
          </a:p>
          <a:p>
            <a:pPr marL="0" indent="0" algn="ctr">
              <a:buNone/>
            </a:pPr>
            <a:r>
              <a:rPr lang="ru-RU" sz="3600" b="1" dirty="0"/>
              <a:t>и подчеркните согласный перед ним зелёным цветом. Найдите слова с «Ъ» знаком и подчеркните согласный перед ним синим цветом. </a:t>
            </a:r>
          </a:p>
          <a:p>
            <a:pPr marL="0" indent="0" algn="ctr">
              <a:buNone/>
            </a:pPr>
            <a:r>
              <a:rPr lang="ru-RU" sz="3600" b="1" dirty="0"/>
              <a:t>Почему вы так должны сделать? Подготовьте пересказ.</a:t>
            </a:r>
          </a:p>
          <a:p>
            <a:pPr marL="0" indent="0" algn="ctr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4622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«Лестница достижений»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433570D-B767-47B0-A463-BC645CF14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520" y="953344"/>
            <a:ext cx="8640959" cy="564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10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2304256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Молодцы!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>
                <a:solidFill>
                  <a:srgbClr val="FF0000"/>
                </a:solidFill>
              </a:rPr>
              <a:t>Спасибо за работу</a:t>
            </a:r>
            <a:r>
              <a:rPr lang="ru-RU" sz="6000" b="1" dirty="0">
                <a:solidFill>
                  <a:srgbClr val="FF0000"/>
                </a:solidFill>
              </a:rPr>
              <a:t>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2FC612ED-0ED4-4463-9577-E6F542DDFC9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259" y="2204864"/>
            <a:ext cx="317506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6EB6B308-3681-4CA0-A5BB-B5A123ED0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355" y="2204864"/>
            <a:ext cx="3175061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652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57606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ЗАДАЧИ: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5976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FF0000"/>
                </a:solidFill>
              </a:rPr>
              <a:t>1)</a:t>
            </a:r>
            <a:r>
              <a:rPr lang="ru-RU" sz="2600" b="1" dirty="0"/>
              <a:t> повторить и закрепить знания учащихся в написании слов с разделительными твёрдым и мягким знаками, отрабатывать  навыки  правописания изученных орфограмм  в словах с использованием схемы;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FF0000"/>
                </a:solidFill>
              </a:rPr>
              <a:t>2)</a:t>
            </a:r>
            <a:r>
              <a:rPr lang="ru-RU" sz="2600" b="1" dirty="0"/>
              <a:t> содействовать развитию у учащихся умений сравнивать, анализировать, находить общее и различное в наблюдаемых языковых явлениях, делать выводы;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FF0000"/>
                </a:solidFill>
              </a:rPr>
              <a:t>3)</a:t>
            </a:r>
            <a:r>
              <a:rPr lang="ru-RU" sz="2600" b="1" dirty="0"/>
              <a:t> продолжать работу по обогащению словарного запаса, совершенствованию грамматического строя речи, развитию связной речи; </a:t>
            </a:r>
            <a:br>
              <a:rPr lang="ru-RU" sz="2600" b="1" dirty="0"/>
            </a:br>
            <a:r>
              <a:rPr lang="ru-RU" sz="2600" b="1" dirty="0">
                <a:solidFill>
                  <a:srgbClr val="FF0000"/>
                </a:solidFill>
              </a:rPr>
              <a:t>4)</a:t>
            </a:r>
            <a:r>
              <a:rPr lang="ru-RU" sz="2600" b="1" dirty="0"/>
              <a:t> развивать коммуникативные качества учащихся; способствовать развитию взаимопомощи при работе в паре, группе, развитию самостоятельности, внимательности и аккуратности при работе в тетрадях;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FF0000"/>
                </a:solidFill>
              </a:rPr>
              <a:t>5)</a:t>
            </a:r>
            <a:r>
              <a:rPr lang="ru-RU" sz="2600" b="1" dirty="0"/>
              <a:t> способствовать воспитанию личностного развития,                   умения осуществлять самоконтроль и самооценку                      учебной деятельности.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2994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576064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Приветствие “Здравствуйте!”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809328"/>
            <a:ext cx="8856984" cy="5860032"/>
          </a:xfrm>
        </p:spPr>
        <p:txBody>
          <a:bodyPr>
            <a:normAutofit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Желаю</a:t>
            </a:r>
            <a:r>
              <a:rPr lang="ru-RU" sz="2800" b="1" dirty="0"/>
              <a:t> (соприкасаются большими пальцами)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успеха</a:t>
            </a:r>
            <a:r>
              <a:rPr lang="ru-RU" sz="2800" b="1" dirty="0"/>
              <a:t> (указательными)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большого</a:t>
            </a:r>
            <a:r>
              <a:rPr lang="ru-RU" sz="2800" b="1" dirty="0"/>
              <a:t> (средними)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во всём </a:t>
            </a:r>
            <a:r>
              <a:rPr lang="ru-RU" sz="2800" b="1" dirty="0"/>
              <a:t>(безымянными)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и везде </a:t>
            </a:r>
            <a:r>
              <a:rPr lang="ru-RU" sz="2800" b="1" dirty="0"/>
              <a:t>(мизинцами)!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Здравствуйте!</a:t>
            </a:r>
            <a:r>
              <a:rPr lang="ru-RU" sz="2800" b="1" dirty="0"/>
              <a:t>(прикосновение всей ладонью)</a:t>
            </a:r>
          </a:p>
          <a:p>
            <a:pPr marL="0" indent="0" algn="ctr" fontAlgn="base">
              <a:buNone/>
            </a:pPr>
            <a:r>
              <a:rPr lang="ru-RU" sz="2800" b="1" dirty="0">
                <a:solidFill>
                  <a:srgbClr val="FF0000"/>
                </a:solidFill>
              </a:rPr>
              <a:t>ДЕВИЗ занятия: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/>
              <a:t>Звуки чётко произносим,</a:t>
            </a:r>
          </a:p>
          <a:p>
            <a:pPr marL="0" indent="0" algn="ctr" eaLnBrk="0" fontAlgn="base" hangingPunct="0">
              <a:buNone/>
            </a:pPr>
            <a:r>
              <a:rPr lang="ru-RU" sz="2800" b="1" dirty="0"/>
              <a:t>Слушаем внимательно</a:t>
            </a:r>
          </a:p>
          <a:p>
            <a:pPr marL="0" indent="0" algn="ctr" eaLnBrk="0" fontAlgn="base" hangingPunct="0">
              <a:buNone/>
            </a:pPr>
            <a:r>
              <a:rPr lang="ru-RU" sz="2800" b="1" dirty="0"/>
              <a:t>Буквы правильно читаем, </a:t>
            </a:r>
          </a:p>
          <a:p>
            <a:pPr marL="0" indent="0" algn="ctr">
              <a:buNone/>
            </a:pPr>
            <a:r>
              <a:rPr lang="ru-RU" sz="2800" b="1" dirty="0"/>
              <a:t>Пишем их старательно</a:t>
            </a:r>
            <a:r>
              <a:rPr lang="ru-RU" sz="1800" b="1" dirty="0"/>
              <a:t>.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0751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СТИХОТВОРЕНИЕ-ШУТКА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953344"/>
            <a:ext cx="8856984" cy="57160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знак и твёрдый знак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Разговаривают так: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я пирожных </a:t>
            </a:r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съем?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знак ответил: «</a:t>
            </a:r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»! </a:t>
            </a:r>
          </a:p>
          <a:p>
            <a:pPr marL="0" indent="0" algn="ctr">
              <a:buNone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ИГРА «ТРЕТИЙ ЛИШНИЙ»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ем, сем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сем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577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СОПОСТАВЛЕНИЕ  </a:t>
            </a:r>
            <a:r>
              <a:rPr lang="ru-RU" sz="4800" b="1" dirty="0">
                <a:solidFill>
                  <a:srgbClr val="FF0000"/>
                </a:solidFill>
              </a:rPr>
              <a:t>Ъ</a:t>
            </a:r>
            <a:r>
              <a:rPr lang="ru-RU" sz="3600" b="1" dirty="0">
                <a:solidFill>
                  <a:srgbClr val="FF0000"/>
                </a:solidFill>
              </a:rPr>
              <a:t> - </a:t>
            </a:r>
            <a:r>
              <a:rPr lang="ru-RU" sz="4800" b="1" dirty="0">
                <a:solidFill>
                  <a:srgbClr val="FF0000"/>
                </a:solidFill>
              </a:rPr>
              <a:t>Ь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953344"/>
            <a:ext cx="8856984" cy="57160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b="1" dirty="0"/>
              <a:t>Что общего? (в названии «разделительные знаки» и оба не обозначают звука)</a:t>
            </a:r>
          </a:p>
          <a:p>
            <a:pPr marL="0" indent="0">
              <a:buNone/>
            </a:pPr>
            <a:r>
              <a:rPr lang="ru-RU" b="1" dirty="0"/>
              <a:t>-Какие общие действия? (Разделяют согласную от гласной е, ё, ю, я.)</a:t>
            </a:r>
          </a:p>
          <a:p>
            <a:pPr marL="0" indent="0">
              <a:buNone/>
            </a:pPr>
            <a:r>
              <a:rPr lang="ru-RU" b="1" dirty="0"/>
              <a:t>-Чем отличаются? (Ь стоит в корне, Ъ после приставки)</a:t>
            </a:r>
          </a:p>
          <a:p>
            <a:pPr marL="0" indent="0">
              <a:buNone/>
            </a:pPr>
            <a:r>
              <a:rPr lang="ru-RU" b="1" dirty="0"/>
              <a:t>-В каких случаях пишутся разделительные Ъ </a:t>
            </a:r>
          </a:p>
          <a:p>
            <a:pPr marL="0" indent="0">
              <a:buNone/>
            </a:pPr>
            <a:r>
              <a:rPr lang="ru-RU" b="1" dirty="0"/>
              <a:t>и Ь знаки?</a:t>
            </a:r>
          </a:p>
          <a:p>
            <a:pPr marL="0" indent="0">
              <a:buNone/>
            </a:pPr>
            <a:r>
              <a:rPr lang="ru-RU" b="1" dirty="0"/>
              <a:t>Вспомним правила  написания  в словах разделительных Ъ и Ь знаков, пользуясь </a:t>
            </a:r>
          </a:p>
          <a:p>
            <a:pPr marL="0" indent="0">
              <a:buNone/>
            </a:pPr>
            <a:r>
              <a:rPr lang="ru-RU" b="1" dirty="0"/>
              <a:t>схемой – опорой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70939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713788" cy="720725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6" name="Объект 4" descr="https://fsd.kopilkaurokov.ru/up/html/2019/02/05/k_5c593903b2c45/498500_1.png">
            <a:extLst>
              <a:ext uri="{FF2B5EF4-FFF2-40B4-BE49-F238E27FC236}">
                <a16:creationId xmlns:a16="http://schemas.microsoft.com/office/drawing/2014/main" id="{EC8981D6-5EC9-4738-8A79-ADBE542172DC}"/>
              </a:ext>
            </a:extLst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39026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497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20080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Игра «Замени одним словом»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1BF3BD-159A-4688-8056-F7C15A9EB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554461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Метель, пурга –  …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Товарищи, приятели –  …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Животное, от которого произошёл человек –  …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Спуск с горы  на лыжах –  …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или ягоды, сваренные в сахарном сиропе -  …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опята можно употреблять в пищу, значит, они –  …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25729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713788" cy="720725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7" name="Picture 2" descr="Картинки съедобные и несъедобные грибы (40 фото) • Прикольные картинки и  позитив">
            <a:extLst>
              <a:ext uri="{FF2B5EF4-FFF2-40B4-BE49-F238E27FC236}">
                <a16:creationId xmlns:a16="http://schemas.microsoft.com/office/drawing/2014/main" id="{7CE9C3F9-FC67-41DE-8AE9-5A4240106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636"/>
            <a:ext cx="914399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020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" y="0"/>
            <a:ext cx="91460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78586" y="289039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6AE961-A8E6-408B-BB4D-9C01615C79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713788" cy="720725"/>
          </a:xfrm>
        </p:spPr>
        <p:txBody>
          <a:bodyPr>
            <a:noAutofit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7" name="Picture 2" descr="Презентация по познавательному развитию на тему &quot;Как звери готовятся к  зиме&quot;.">
            <a:extLst>
              <a:ext uri="{FF2B5EF4-FFF2-40B4-BE49-F238E27FC236}">
                <a16:creationId xmlns:a16="http://schemas.microsoft.com/office/drawing/2014/main" id="{6880B338-D523-48E0-B297-18D3909FF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188640"/>
            <a:ext cx="8928992" cy="65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010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684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Государственное общеобразовательное казенное учреждение  Иркутской области  «Специальная  (коррекционная) школа для обучающихся с нарушениями речи №11 г. Иркутска» </vt:lpstr>
      <vt:lpstr>ЗАДАЧИ:</vt:lpstr>
      <vt:lpstr> Приветствие “Здравствуйте!” </vt:lpstr>
      <vt:lpstr> СТИХОТВОРЕНИЕ-ШУТКА </vt:lpstr>
      <vt:lpstr> СОПОСТАВЛЕНИЕ  Ъ - Ь </vt:lpstr>
      <vt:lpstr> </vt:lpstr>
      <vt:lpstr> Игра «Замени одним словом» </vt:lpstr>
      <vt:lpstr> </vt:lpstr>
      <vt:lpstr> </vt:lpstr>
      <vt:lpstr>Презентация PowerPoint</vt:lpstr>
      <vt:lpstr>Презентация PowerPoint</vt:lpstr>
      <vt:lpstr>Презентация PowerPoint</vt:lpstr>
      <vt:lpstr> Экспресс-тест (проверка) </vt:lpstr>
      <vt:lpstr> Л.Н. Толстой  «Три  калача  и  одна  баранка» (домашнее задание) </vt:lpstr>
      <vt:lpstr>  «Лестница достижений»   </vt:lpstr>
      <vt:lpstr>Молодцы! Спасибо за работу!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Аширова Елена Васильевна</cp:lastModifiedBy>
  <cp:revision>38</cp:revision>
  <dcterms:created xsi:type="dcterms:W3CDTF">2015-03-28T06:30:33Z</dcterms:created>
  <dcterms:modified xsi:type="dcterms:W3CDTF">2022-12-09T14:45:56Z</dcterms:modified>
</cp:coreProperties>
</file>