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68"/>
  </p:notesMasterIdLst>
  <p:sldIdLst>
    <p:sldId id="256" r:id="rId2"/>
    <p:sldId id="294" r:id="rId3"/>
    <p:sldId id="295" r:id="rId4"/>
    <p:sldId id="296" r:id="rId5"/>
    <p:sldId id="357" r:id="rId6"/>
    <p:sldId id="358" r:id="rId7"/>
    <p:sldId id="299" r:id="rId8"/>
    <p:sldId id="300" r:id="rId9"/>
    <p:sldId id="301" r:id="rId10"/>
    <p:sldId id="374" r:id="rId11"/>
    <p:sldId id="375" r:id="rId12"/>
    <p:sldId id="376" r:id="rId13"/>
    <p:sldId id="342" r:id="rId14"/>
    <p:sldId id="343" r:id="rId15"/>
    <p:sldId id="344" r:id="rId16"/>
    <p:sldId id="345" r:id="rId17"/>
    <p:sldId id="336" r:id="rId18"/>
    <p:sldId id="337" r:id="rId19"/>
    <p:sldId id="338" r:id="rId20"/>
    <p:sldId id="339" r:id="rId21"/>
    <p:sldId id="340" r:id="rId22"/>
    <p:sldId id="347" r:id="rId23"/>
    <p:sldId id="348" r:id="rId24"/>
    <p:sldId id="349" r:id="rId25"/>
    <p:sldId id="350" r:id="rId26"/>
    <p:sldId id="351" r:id="rId27"/>
    <p:sldId id="352" r:id="rId28"/>
    <p:sldId id="353" r:id="rId29"/>
    <p:sldId id="354" r:id="rId30"/>
    <p:sldId id="377" r:id="rId31"/>
    <p:sldId id="367" r:id="rId32"/>
    <p:sldId id="368" r:id="rId33"/>
    <p:sldId id="305" r:id="rId34"/>
    <p:sldId id="278" r:id="rId35"/>
    <p:sldId id="369" r:id="rId36"/>
    <p:sldId id="361" r:id="rId37"/>
    <p:sldId id="279" r:id="rId38"/>
    <p:sldId id="308" r:id="rId39"/>
    <p:sldId id="362" r:id="rId40"/>
    <p:sldId id="378" r:id="rId41"/>
    <p:sldId id="258" r:id="rId42"/>
    <p:sldId id="280" r:id="rId43"/>
    <p:sldId id="261" r:id="rId44"/>
    <p:sldId id="262" r:id="rId45"/>
    <p:sldId id="263" r:id="rId46"/>
    <p:sldId id="264" r:id="rId47"/>
    <p:sldId id="265" r:id="rId48"/>
    <p:sldId id="266" r:id="rId49"/>
    <p:sldId id="267" r:id="rId50"/>
    <p:sldId id="268" r:id="rId51"/>
    <p:sldId id="269" r:id="rId52"/>
    <p:sldId id="370" r:id="rId53"/>
    <p:sldId id="371" r:id="rId54"/>
    <p:sldId id="373" r:id="rId55"/>
    <p:sldId id="372" r:id="rId56"/>
    <p:sldId id="281" r:id="rId57"/>
    <p:sldId id="282" r:id="rId58"/>
    <p:sldId id="283" r:id="rId59"/>
    <p:sldId id="284" r:id="rId60"/>
    <p:sldId id="285" r:id="rId61"/>
    <p:sldId id="324" r:id="rId62"/>
    <p:sldId id="325" r:id="rId63"/>
    <p:sldId id="326" r:id="rId64"/>
    <p:sldId id="286" r:id="rId65"/>
    <p:sldId id="327" r:id="rId66"/>
    <p:sldId id="328" r:id="rId6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78CCE4-F1DC-4F43-B961-4695540A556C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41104F-6D14-40C6-82EB-1E0172628A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186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7EAC3C5-FED5-48CE-9906-0B72E2C2663B}" type="slidenum">
              <a:rPr lang="ru-RU" altLang="ru-RU"/>
              <a:pPr eaLnBrk="1" hangingPunct="1"/>
              <a:t>22</a:t>
            </a:fld>
            <a:endParaRPr lang="ru-RU" altLang="ru-RU"/>
          </a:p>
        </p:txBody>
      </p:sp>
      <p:sp>
        <p:nvSpPr>
          <p:cNvPr id="52227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8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22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90ED653F-0A06-40FF-B5E6-E8148D20311D}" type="slidenum">
              <a:rPr lang="ru-RU" altLang="ru-RU" sz="1200"/>
              <a:pPr algn="r" eaLnBrk="1" hangingPunct="1"/>
              <a:t>22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507394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D113132-54DC-4534-823A-ED4EF558286F}" type="slidenum">
              <a:rPr lang="ru-RU" altLang="ru-RU"/>
              <a:pPr eaLnBrk="1" hangingPunct="1"/>
              <a:t>23</a:t>
            </a:fld>
            <a:endParaRPr lang="ru-RU" altLang="ru-RU"/>
          </a:p>
        </p:txBody>
      </p:sp>
      <p:sp>
        <p:nvSpPr>
          <p:cNvPr id="5325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2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253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A50F69BC-5FCE-4BA0-80AB-1460DB942C01}" type="slidenum">
              <a:rPr lang="ru-RU" altLang="ru-RU" sz="1200"/>
              <a:pPr algn="r" eaLnBrk="1" hangingPunct="1"/>
              <a:t>23</a:t>
            </a:fld>
            <a:endParaRPr lang="ru-RU" altLang="ru-RU" sz="1200"/>
          </a:p>
        </p:txBody>
      </p:sp>
    </p:spTree>
    <p:extLst>
      <p:ext uri="{BB962C8B-B14F-4D97-AF65-F5344CB8AC3E}">
        <p14:creationId xmlns:p14="http://schemas.microsoft.com/office/powerpoint/2010/main" val="1134599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41E0-33E8-4DF2-9CF6-C22F5AA869FD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A03A4-082E-4C8A-9884-043DFCD433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36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41E0-33E8-4DF2-9CF6-C22F5AA869FD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A03A4-082E-4C8A-9884-043DFCD433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891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41E0-33E8-4DF2-9CF6-C22F5AA869FD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A03A4-082E-4C8A-9884-043DFCD433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885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41E0-33E8-4DF2-9CF6-C22F5AA869FD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A03A4-082E-4C8A-9884-043DFCD433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74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41E0-33E8-4DF2-9CF6-C22F5AA869FD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A03A4-082E-4C8A-9884-043DFCD433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523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41E0-33E8-4DF2-9CF6-C22F5AA869FD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A03A4-082E-4C8A-9884-043DFCD433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331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41E0-33E8-4DF2-9CF6-C22F5AA869FD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A03A4-082E-4C8A-9884-043DFCD433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062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41E0-33E8-4DF2-9CF6-C22F5AA869FD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A03A4-082E-4C8A-9884-043DFCD433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76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41E0-33E8-4DF2-9CF6-C22F5AA869FD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A03A4-082E-4C8A-9884-043DFCD433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709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41E0-33E8-4DF2-9CF6-C22F5AA869FD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A03A4-082E-4C8A-9884-043DFCD433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812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F41E0-33E8-4DF2-9CF6-C22F5AA869FD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A03A4-082E-4C8A-9884-043DFCD433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814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F41E0-33E8-4DF2-9CF6-C22F5AA869FD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A03A4-082E-4C8A-9884-043DFCD433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80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3339803"/>
          </a:xfrm>
        </p:spPr>
        <p:txBody>
          <a:bodyPr>
            <a:noAutofit/>
          </a:bodyPr>
          <a:lstStyle/>
          <a:p>
            <a:r>
              <a:rPr lang="ru-RU" sz="3600" b="1" dirty="0"/>
              <a:t>Развитие речевой деятельности.  Методика работы с изложением. Обучение написанию сочинений.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8346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57200" y="188913"/>
            <a:ext cx="8229600" cy="5937250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Целями изучения предмета «Русский язык» в начальной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школе являются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ознакомление учащихся с основными положениями науки о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языке и формирование на этой основе знаково-символического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восприятия и логического мышления учащихся;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коммуникативной компетенции учащихся:</a:t>
            </a:r>
            <a:r>
              <a:rPr lang="en-U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устной и письменной речи, монологической и диалогической речи, а также навыков грамотного, безошибочного письма как показателя общей культуры человека.</a:t>
            </a:r>
          </a:p>
          <a:p>
            <a:pPr marL="0" indent="0">
              <a:buNone/>
            </a:pP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Достижение поставленных целей изучения предмета реализуется через решение ряда практических задач:</a:t>
            </a:r>
          </a:p>
          <a:p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речи, мышления, воображения школьников, умения выбирать средства языка в соответствии с целями, задачами и условиями общения;</a:t>
            </a:r>
            <a:r>
              <a:rPr lang="en-U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формирование у младших школьников первоначальных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представлений о системе и структуре русского языка: лексике, фонетике, графике, орфоэпии,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морфемике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(составе слова),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морфологии и синтаксисе;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навыков культуры речи во всех её проявлениях, умений правильно писать и читать, участвовать в диалоге, составлять несложные устные монологические высказывания и письменные тексты;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воспитание позитивного эмоционально-ценностного отношения к русскому языку, чувства сопричастности к сохранению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его уникальности и чистоты; пробуждение познавательного</a:t>
            </a: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интереса к языку, стремления совершенствовать свою речь.</a:t>
            </a:r>
          </a:p>
        </p:txBody>
      </p:sp>
    </p:spTree>
    <p:extLst>
      <p:ext uri="{BB962C8B-B14F-4D97-AF65-F5344CB8AC3E}">
        <p14:creationId xmlns:p14="http://schemas.microsoft.com/office/powerpoint/2010/main" val="261013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4294967295"/>
          </p:nvPr>
        </p:nvSpPr>
        <p:spPr>
          <a:xfrm>
            <a:off x="1331913" y="765175"/>
            <a:ext cx="6897687" cy="5360988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Систематический курс «Русский язык» представлен следующими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содержательными линиями: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система языка (основы лингвистических знаний): лексика,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фонетика и орфоэпия, графика,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морфемика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(состав слова),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грамматика (морфология и синтаксис);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орфография и пунктуация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 речи</a:t>
            </a:r>
          </a:p>
        </p:txBody>
      </p:sp>
    </p:spTree>
    <p:extLst>
      <p:ext uri="{BB962C8B-B14F-4D97-AF65-F5344CB8AC3E}">
        <p14:creationId xmlns:p14="http://schemas.microsoft.com/office/powerpoint/2010/main" val="2797080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4294967295"/>
          </p:nvPr>
        </p:nvSpPr>
        <p:spPr>
          <a:xfrm>
            <a:off x="1042988" y="188913"/>
            <a:ext cx="7186612" cy="6480175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None/>
            </a:pPr>
            <a:r>
              <a:rPr lang="ru-RU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11.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Метапредметные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результаты освоения основной образовательной программы начального общего образования должны отражать (ФГОС):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…….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активное использование речевых средств и средств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информационных и коммуникационных технологий (далее - ИКТ) для решения коммуникативных и познавательных задач; 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9) </a:t>
            </a:r>
            <a:r>
              <a:rPr lang="ru-RU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овладение навыками смыслового чтения текстов различных стилей и жанров в соответствии с целями и задачами; осознанно строить речевое высказывание в соответствии с задачами коммуникации и составлять тексты в устной и письменной формах; …….</a:t>
            </a:r>
          </a:p>
        </p:txBody>
      </p:sp>
    </p:spTree>
    <p:extLst>
      <p:ext uri="{BB962C8B-B14F-4D97-AF65-F5344CB8AC3E}">
        <p14:creationId xmlns:p14="http://schemas.microsoft.com/office/powerpoint/2010/main" val="3292407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Содержание курса: развитие речи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dirty="0"/>
              <a:t>Осознание ситуации общения: где и с кем, с какой целью происходит общение.</a:t>
            </a:r>
          </a:p>
          <a:p>
            <a:pPr marL="514350" indent="-514350">
              <a:buAutoNum type="arabicPeriod"/>
            </a:pPr>
            <a:r>
              <a:rPr lang="ru-RU" dirty="0"/>
              <a:t>Практическое овладение диалогической формой речи. Диалог (спор, беседа). Выражение собственного мнения, его аргументация с учетом ситуации общения. Овладение умениями начать, поддержать, закончить разговор. Овладение нормами речевого этикета.</a:t>
            </a:r>
          </a:p>
        </p:txBody>
      </p:sp>
    </p:spTree>
    <p:extLst>
      <p:ext uri="{BB962C8B-B14F-4D97-AF65-F5344CB8AC3E}">
        <p14:creationId xmlns:p14="http://schemas.microsoft.com/office/powerpoint/2010/main" val="10239799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Содержание курса: развитие речи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3. Практическое овладение устными монологическими высказываниями: словесный отчет о выполненной работе, связные высказывания на определенную тему с использованием разных типов речи (описание, повествование, рассуждение).</a:t>
            </a:r>
          </a:p>
          <a:p>
            <a:pPr marL="0" indent="0">
              <a:buNone/>
            </a:pPr>
            <a:r>
              <a:rPr lang="ru-RU" dirty="0"/>
              <a:t>4. Текст. Признаки текста. Смысловое единство предложений в тексте. Заглавие текста.</a:t>
            </a:r>
          </a:p>
          <a:p>
            <a:pPr marL="0" indent="0">
              <a:buNone/>
            </a:pPr>
            <a:r>
              <a:rPr lang="ru-RU" dirty="0"/>
              <a:t>5. Выражение и развитие законченной мысли в тексте. Последовательность предложений в тексте. Последовательность частей текста (абзацев).</a:t>
            </a:r>
          </a:p>
        </p:txBody>
      </p:sp>
    </p:spTree>
    <p:extLst>
      <p:ext uri="{BB962C8B-B14F-4D97-AF65-F5344CB8AC3E}">
        <p14:creationId xmlns:p14="http://schemas.microsoft.com/office/powerpoint/2010/main" val="31654026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Содержание курса: развитие речи.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6. План текста. Составление планов к данным текстам. Создание собственных текстов по предложенным планам. </a:t>
            </a:r>
          </a:p>
          <a:p>
            <a:pPr marL="0" indent="0">
              <a:buNone/>
            </a:pPr>
            <a:r>
              <a:rPr lang="ru-RU" dirty="0"/>
              <a:t>7. Типы текстов: описание, повествование, рассуждение, их особенности.</a:t>
            </a:r>
          </a:p>
          <a:p>
            <a:pPr marL="0" indent="0">
              <a:buNone/>
            </a:pPr>
            <a:r>
              <a:rPr lang="ru-RU" dirty="0"/>
              <a:t>8. Знакомство с жанрами письма и поздравительной открытки.</a:t>
            </a:r>
          </a:p>
          <a:p>
            <a:pPr marL="0" indent="0">
              <a:buNone/>
            </a:pPr>
            <a:r>
              <a:rPr lang="ru-RU" dirty="0"/>
              <a:t>9. Создание собственных текстов и корректировка заданных текстов с учетом правильности, богатства и выразительности.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502788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Содержание курса: развитие речи.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10. Знакомство с основными видами сочинений и изложений: изложение подробные и сжатые, полные, выборочные и изложения с элементами сочинения; сочинения – повествования, сочинения – описания, сочинения – рассуждения.</a:t>
            </a:r>
          </a:p>
        </p:txBody>
      </p:sp>
    </p:spTree>
    <p:extLst>
      <p:ext uri="{BB962C8B-B14F-4D97-AF65-F5344CB8AC3E}">
        <p14:creationId xmlns:p14="http://schemas.microsoft.com/office/powerpoint/2010/main" val="10863823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Планируемые результаты в соответствии с ФГОС (Русский язык: развитие речи)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Выпускник научится: </a:t>
            </a:r>
          </a:p>
          <a:p>
            <a:r>
              <a:rPr lang="ru-RU" dirty="0"/>
              <a:t>оценивать правильность (уместность) выбора языковых  и неязыковых средств устного общения на уроке, в школе, в быту, со знакомыми и незнакомыми, с людьми разного возраста;</a:t>
            </a:r>
          </a:p>
          <a:p>
            <a:r>
              <a:rPr lang="ru-RU" dirty="0"/>
              <a:t>соблюдать в повседневной жизни нормы речевого этикета и правила устного общения (умение слышать, точно реагировать на реплики, поддерживать разговор);</a:t>
            </a:r>
          </a:p>
          <a:p>
            <a:r>
              <a:rPr lang="ru-RU" dirty="0"/>
              <a:t>выражать собственное мнение, аргументировать его с учетом ситуации общения;</a:t>
            </a:r>
          </a:p>
          <a:p>
            <a:r>
              <a:rPr lang="ru-RU" dirty="0"/>
              <a:t>самостоятельно озаглавливать текст;</a:t>
            </a:r>
          </a:p>
          <a:p>
            <a:r>
              <a:rPr lang="ru-RU" dirty="0"/>
              <a:t>составлять план текста;</a:t>
            </a:r>
          </a:p>
          <a:p>
            <a:r>
              <a:rPr lang="ru-RU" dirty="0"/>
              <a:t>сочинять письма, поздравительные открытки, записки и другие небольшие тексты для конкретных ситуаций общения.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48640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Планируемые результаты в соответствии с ФГОС (Русский язык: развитие речи)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Выпускник получит возможность научиться:</a:t>
            </a:r>
          </a:p>
          <a:p>
            <a:r>
              <a:rPr lang="ru-RU" dirty="0"/>
              <a:t>Создавать тексты по предложенному заголовку;</a:t>
            </a:r>
          </a:p>
          <a:p>
            <a:r>
              <a:rPr lang="ru-RU" dirty="0"/>
              <a:t>Подробно или выборочно пересказывать текст;</a:t>
            </a:r>
          </a:p>
          <a:p>
            <a:r>
              <a:rPr lang="ru-RU" dirty="0"/>
              <a:t>Пересказывать текст от другого лица;</a:t>
            </a:r>
          </a:p>
          <a:p>
            <a:r>
              <a:rPr lang="ru-RU" dirty="0"/>
              <a:t>Составлять устный рассказ на определенную тему с использованием разных типов речи: описание, повествование, рассуждение;</a:t>
            </a:r>
          </a:p>
          <a:p>
            <a:r>
              <a:rPr lang="ru-RU" dirty="0"/>
              <a:t>Анализировать последовательность собственных действий при работе над сочинениями и изложениями и соотносить их с разработанным алгоритмом; оценивать правильность выполнения учебной задачи; соотносить собственный текст с исходным (для изложений) и с назначением, задачами, условиями общения (для самостоятельно создаваемых текстов);</a:t>
            </a:r>
          </a:p>
          <a:p>
            <a:r>
              <a:rPr lang="ru-RU" dirty="0"/>
              <a:t>Соблюдать нормы речевого взаимодействия при интерактивном общении (</a:t>
            </a:r>
            <a:r>
              <a:rPr lang="en-US" dirty="0" err="1"/>
              <a:t>sms</a:t>
            </a:r>
            <a:r>
              <a:rPr lang="en-US" dirty="0"/>
              <a:t>-</a:t>
            </a:r>
            <a:r>
              <a:rPr lang="ru-RU" dirty="0"/>
              <a:t>сообщения, электронная почта, Интернет и другие виды связи).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05236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Развитие речи: диагностика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Планируемый результат:</a:t>
            </a:r>
          </a:p>
          <a:p>
            <a:r>
              <a:rPr lang="ru-RU" dirty="0"/>
              <a:t>Соблюдать в повседневной жизни нормы речевого этикета и правила устного общения (умение слышать, точно реагировать на реплики, поддерживать разговор, приводить доводы). </a:t>
            </a:r>
          </a:p>
        </p:txBody>
      </p:sp>
    </p:spTree>
    <p:extLst>
      <p:ext uri="{BB962C8B-B14F-4D97-AF65-F5344CB8AC3E}">
        <p14:creationId xmlns:p14="http://schemas.microsoft.com/office/powerpoint/2010/main" val="104563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39552" y="548680"/>
            <a:ext cx="7690048" cy="5577483"/>
          </a:xfrm>
        </p:spPr>
        <p:txBody>
          <a:bodyPr>
            <a:normAutofit/>
          </a:bodyPr>
          <a:lstStyle/>
          <a:p>
            <a:r>
              <a:rPr lang="ru-RU" i="1" dirty="0"/>
              <a:t>Теория деятельности</a:t>
            </a:r>
            <a:r>
              <a:rPr lang="ru-RU" dirty="0"/>
              <a:t> или деятельностный подход — школа советской психологии, основанная А. Н. Леонтьевым и С. Л. Рубинштейном,  на культурно-историческом подходе Л. С. Выготского.</a:t>
            </a:r>
          </a:p>
          <a:p>
            <a:r>
              <a:rPr lang="ru-RU" dirty="0"/>
              <a:t>Деятельность — это совокупность действий, направленных на достижение целей (по Рубинштейну). </a:t>
            </a:r>
            <a:r>
              <a:rPr lang="ru-RU" dirty="0">
                <a:solidFill>
                  <a:schemeClr val="bg1"/>
                </a:solidFill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9946505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Типы заданий: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Базовый уровень:</a:t>
            </a:r>
          </a:p>
          <a:p>
            <a:pPr marL="0" indent="0">
              <a:buNone/>
            </a:pPr>
            <a:r>
              <a:rPr lang="ru-RU" dirty="0"/>
              <a:t>Прочитай текст:</a:t>
            </a:r>
          </a:p>
          <a:p>
            <a:pPr marL="0" indent="0">
              <a:buNone/>
            </a:pPr>
            <a:r>
              <a:rPr lang="ru-RU" dirty="0"/>
              <a:t>- На каникулах мы с мамой были в Москве. Это такой удивлённый город! В Москве так много красивых площадей, улиц, фонтанов. Мне очень понравилась наша столица, -сказал Лёня. </a:t>
            </a:r>
          </a:p>
          <a:p>
            <a:pPr>
              <a:buFontTx/>
              <a:buChar char="-"/>
            </a:pPr>
            <a:r>
              <a:rPr lang="ru-RU" dirty="0"/>
              <a:t>Москва, конечно, красивый город, - согласилась Ира. – Но говорить удивленный город нельзя.</a:t>
            </a:r>
          </a:p>
          <a:p>
            <a:pPr marL="0" indent="0">
              <a:buNone/>
            </a:pPr>
            <a:r>
              <a:rPr lang="ru-RU" b="1" dirty="0"/>
              <a:t>КТО ПРАВ? ОБЪЯСНИ, ПОЧЕМУ.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60478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Типы заданий: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Повышенный уровень:</a:t>
            </a:r>
          </a:p>
          <a:p>
            <a:pPr marL="0" indent="0">
              <a:buNone/>
            </a:pPr>
            <a:r>
              <a:rPr lang="ru-RU" dirty="0"/>
              <a:t>Напиши небольшое сочинение (4 – 5 предложений) о том, зачем в языке существуют вежливые слова и как они тебе помогают.</a:t>
            </a:r>
          </a:p>
        </p:txBody>
      </p:sp>
    </p:spTree>
    <p:extLst>
      <p:ext uri="{BB962C8B-B14F-4D97-AF65-F5344CB8AC3E}">
        <p14:creationId xmlns:p14="http://schemas.microsoft.com/office/powerpoint/2010/main" val="32233587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0" y="1571625"/>
            <a:ext cx="8929688" cy="124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500" b="1" i="1">
                <a:solidFill>
                  <a:srgbClr val="1E4649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Развитие речи</a:t>
            </a:r>
          </a:p>
          <a:p>
            <a:pPr algn="ctr" eaLnBrk="1" hangingPunct="1"/>
            <a:r>
              <a:rPr lang="ru-RU" altLang="ru-RU" sz="2500" b="1">
                <a:latin typeface="Calibri" panose="020F0502020204030204" pitchFamily="34" charset="0"/>
                <a:cs typeface="Times New Roman" panose="02020603050405020304" pitchFamily="18" charset="0"/>
              </a:rPr>
              <a:t>ПЛАНИРУЕМЫЙ РЕЗУЛЬТАТ: </a:t>
            </a:r>
            <a:r>
              <a:rPr lang="ru-RU" altLang="ru-RU" sz="2500" b="1">
                <a:solidFill>
                  <a:srgbClr val="1E4649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«Выражать собственное мнение и аргументировать».</a:t>
            </a:r>
            <a:endParaRPr lang="ru-RU" altLang="ru-RU" sz="2500" b="1" i="1">
              <a:solidFill>
                <a:srgbClr val="1E4649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987425"/>
            <a:ext cx="9144000" cy="5794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1E464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Планируемые результаты: состав</a:t>
            </a:r>
          </a:p>
        </p:txBody>
      </p:sp>
      <p:sp>
        <p:nvSpPr>
          <p:cNvPr id="33797" name="Прямоугольник 6"/>
          <p:cNvSpPr>
            <a:spLocks noChangeArrowheads="1"/>
          </p:cNvSpPr>
          <p:nvPr/>
        </p:nvSpPr>
        <p:spPr bwMode="auto">
          <a:xfrm>
            <a:off x="357188" y="2714625"/>
            <a:ext cx="399732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200" i="1">
                <a:latin typeface="Calibri" panose="020F0502020204030204" pitchFamily="34" charset="0"/>
                <a:cs typeface="Times New Roman" panose="02020603050405020304" pitchFamily="18" charset="0"/>
              </a:rPr>
              <a:t>Например, </a:t>
            </a:r>
            <a:r>
              <a:rPr lang="ru-RU" altLang="ru-RU" sz="2500" b="1">
                <a:solidFill>
                  <a:srgbClr val="1E4649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прочитай диалог:</a:t>
            </a:r>
          </a:p>
        </p:txBody>
      </p:sp>
      <p:sp>
        <p:nvSpPr>
          <p:cNvPr id="33798" name="Прямоугольник 8"/>
          <p:cNvSpPr>
            <a:spLocks noChangeArrowheads="1"/>
          </p:cNvSpPr>
          <p:nvPr/>
        </p:nvSpPr>
        <p:spPr bwMode="auto">
          <a:xfrm>
            <a:off x="0" y="3281363"/>
            <a:ext cx="9144000" cy="324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dirty="0">
                <a:latin typeface="Calibri" panose="020F0502020204030204" pitchFamily="34" charset="0"/>
              </a:rPr>
              <a:t>	</a:t>
            </a:r>
            <a:r>
              <a:rPr lang="ru-RU" altLang="ru-RU" sz="2300" b="1" dirty="0">
                <a:latin typeface="Calibri" panose="020F0502020204030204" pitchFamily="34" charset="0"/>
              </a:rPr>
              <a:t>Федор Иванович Шаляпин всегда возмущался людьми, которые считают труд артиста легким.</a:t>
            </a:r>
          </a:p>
          <a:p>
            <a:pPr eaLnBrk="1" hangingPunct="1"/>
            <a:r>
              <a:rPr lang="ru-RU" altLang="ru-RU" sz="2300" b="1" dirty="0">
                <a:latin typeface="Calibri" panose="020F0502020204030204" pitchFamily="34" charset="0"/>
              </a:rPr>
              <a:t>	– Они напоминают мне, – говорил певец, – одного извозчика, который как-то вез меня по Москве:</a:t>
            </a:r>
          </a:p>
          <a:p>
            <a:pPr eaLnBrk="1" hangingPunct="1"/>
            <a:r>
              <a:rPr lang="ru-RU" altLang="ru-RU" sz="2300" b="1" dirty="0">
                <a:latin typeface="Calibri" panose="020F0502020204030204" pitchFamily="34" charset="0"/>
              </a:rPr>
              <a:t>	– А ты, барин, чем занимаешься? – спрашивает.</a:t>
            </a:r>
          </a:p>
          <a:p>
            <a:pPr algn="just" eaLnBrk="1" hangingPunct="1"/>
            <a:r>
              <a:rPr lang="ru-RU" altLang="ru-RU" sz="2300" b="1" dirty="0">
                <a:latin typeface="Calibri" panose="020F0502020204030204" pitchFamily="34" charset="0"/>
              </a:rPr>
              <a:t>	– Да вот пою.</a:t>
            </a:r>
          </a:p>
          <a:p>
            <a:pPr eaLnBrk="1" hangingPunct="1"/>
            <a:r>
              <a:rPr lang="ru-RU" altLang="ru-RU" sz="2300" b="1" dirty="0">
                <a:latin typeface="Calibri" panose="020F0502020204030204" pitchFamily="34" charset="0"/>
              </a:rPr>
              <a:t>	– Я не про то. Я спрашиваю, чего работаешь? Петь – это мы все поем. И я пою, когда скучно станет. Я спрашиваю – ты чего делаешь?</a:t>
            </a:r>
          </a:p>
        </p:txBody>
      </p:sp>
    </p:spTree>
    <p:extLst>
      <p:ext uri="{BB962C8B-B14F-4D97-AF65-F5344CB8AC3E}">
        <p14:creationId xmlns:p14="http://schemas.microsoft.com/office/powerpoint/2010/main" val="1132126431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Прямоугольник 2"/>
          <p:cNvSpPr>
            <a:spLocks noChangeArrowheads="1"/>
          </p:cNvSpPr>
          <p:nvPr/>
        </p:nvSpPr>
        <p:spPr bwMode="auto">
          <a:xfrm>
            <a:off x="357188" y="1714500"/>
            <a:ext cx="8358187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>
                <a:latin typeface="Calibri" panose="020F0502020204030204" pitchFamily="34" charset="0"/>
              </a:rPr>
              <a:t>	</a:t>
            </a:r>
            <a:r>
              <a:rPr lang="ru-RU" altLang="ru-RU" sz="2200" b="1">
                <a:latin typeface="Calibri" panose="020F0502020204030204" pitchFamily="34" charset="0"/>
              </a:rPr>
              <a:t>В этом диалоге высказаны два мнения о труде артиста. Кто из участников диалога считает, что труд артиста легкий, артисту ничего особенного делать не приходится, а кто придерживается противоположного мнения? Чье мнение ты разделяешь? Поясни свой ответ.</a:t>
            </a:r>
          </a:p>
        </p:txBody>
      </p:sp>
      <p:sp>
        <p:nvSpPr>
          <p:cNvPr id="34820" name="Прямоугольник 4"/>
          <p:cNvSpPr>
            <a:spLocks noChangeArrowheads="1"/>
          </p:cNvSpPr>
          <p:nvPr/>
        </p:nvSpPr>
        <p:spPr bwMode="auto">
          <a:xfrm>
            <a:off x="500063" y="3357563"/>
            <a:ext cx="8215312" cy="197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200" b="1" i="1" u="sng">
                <a:latin typeface="Calibri" panose="020F0502020204030204" pitchFamily="34" charset="0"/>
              </a:rPr>
              <a:t>Образец правильного ответа</a:t>
            </a:r>
            <a:r>
              <a:rPr lang="ru-RU" altLang="ru-RU" sz="2200" b="1" i="1">
                <a:latin typeface="Calibri" panose="020F0502020204030204" pitchFamily="34" charset="0"/>
              </a:rPr>
              <a:t>: </a:t>
            </a:r>
          </a:p>
          <a:p>
            <a:pPr eaLnBrk="1" hangingPunct="1"/>
            <a:r>
              <a:rPr lang="ru-RU" altLang="ru-RU" sz="2000">
                <a:latin typeface="Calibri" panose="020F0502020204030204" pitchFamily="34" charset="0"/>
              </a:rPr>
              <a:t>1) указано, что легким труд артиста считает извозчик, а противоположного мнения придерживается Шаляпин; </a:t>
            </a:r>
          </a:p>
          <a:p>
            <a:pPr eaLnBrk="1" hangingPunct="1"/>
            <a:r>
              <a:rPr lang="ru-RU" altLang="ru-RU" sz="2000">
                <a:latin typeface="Calibri" panose="020F0502020204030204" pitchFamily="34" charset="0"/>
              </a:rPr>
              <a:t>2) высказано собственное мнение; </a:t>
            </a:r>
          </a:p>
          <a:p>
            <a:pPr eaLnBrk="1" hangingPunct="1"/>
            <a:r>
              <a:rPr lang="ru-RU" altLang="ru-RU" sz="2000">
                <a:latin typeface="Calibri" panose="020F0502020204030204" pitchFamily="34" charset="0"/>
              </a:rPr>
              <a:t>3) приведен хотя бы один аргумент (или пояснение) собственного мнения.</a:t>
            </a:r>
          </a:p>
        </p:txBody>
      </p:sp>
      <p:sp>
        <p:nvSpPr>
          <p:cNvPr id="34821" name="Прямоугольник 5"/>
          <p:cNvSpPr>
            <a:spLocks noChangeArrowheads="1"/>
          </p:cNvSpPr>
          <p:nvPr/>
        </p:nvSpPr>
        <p:spPr bwMode="auto">
          <a:xfrm>
            <a:off x="285750" y="5237163"/>
            <a:ext cx="8501063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b="1" i="1" u="sng">
                <a:latin typeface="Calibri" panose="020F0502020204030204" pitchFamily="34" charset="0"/>
              </a:rPr>
              <a:t>Критерий достижения планируемого результата</a:t>
            </a:r>
            <a:r>
              <a:rPr lang="ru-RU" altLang="ru-RU" b="1" i="1">
                <a:latin typeface="Calibri" panose="020F0502020204030204" pitchFamily="34" charset="0"/>
              </a:rPr>
              <a:t>: </a:t>
            </a:r>
            <a:r>
              <a:rPr lang="ru-RU" altLang="ru-RU">
                <a:latin typeface="Calibri" panose="020F0502020204030204" pitchFamily="34" charset="0"/>
              </a:rPr>
              <a:t>в ответе присутствуют два элемента из трех.</a:t>
            </a:r>
          </a:p>
          <a:p>
            <a:pPr algn="just" eaLnBrk="1" hangingPunct="1"/>
            <a:r>
              <a:rPr lang="ru-RU" altLang="ru-RU" b="1" i="1" u="sng">
                <a:solidFill>
                  <a:srgbClr val="1E4649"/>
                </a:solidFill>
                <a:latin typeface="Calibri" panose="020F0502020204030204" pitchFamily="34" charset="0"/>
              </a:rPr>
              <a:t>Комментарий</a:t>
            </a:r>
            <a:r>
              <a:rPr lang="ru-RU" altLang="ru-RU" b="1" i="1">
                <a:solidFill>
                  <a:srgbClr val="1E4649"/>
                </a:solidFill>
                <a:latin typeface="Calibri" panose="020F0502020204030204" pitchFamily="34" charset="0"/>
              </a:rPr>
              <a:t>. Собственное мнение ученика может не совпадать ни с одним из заявленных в диалоге; например, ученик может указать, что и извозчик, и Шаляпин оба по-своему правы.</a:t>
            </a:r>
          </a:p>
        </p:txBody>
      </p:sp>
      <p:sp>
        <p:nvSpPr>
          <p:cNvPr id="34822" name="Прямоугольник 6"/>
          <p:cNvSpPr>
            <a:spLocks noChangeArrowheads="1"/>
          </p:cNvSpPr>
          <p:nvPr/>
        </p:nvSpPr>
        <p:spPr bwMode="auto">
          <a:xfrm>
            <a:off x="3003550" y="1428750"/>
            <a:ext cx="275431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500" b="1" i="1">
                <a:solidFill>
                  <a:srgbClr val="1E4649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Развитие речи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987425"/>
            <a:ext cx="9144000" cy="5794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1E464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Планируемые результаты: состав</a:t>
            </a:r>
          </a:p>
        </p:txBody>
      </p:sp>
    </p:spTree>
    <p:extLst>
      <p:ext uri="{BB962C8B-B14F-4D97-AF65-F5344CB8AC3E}">
        <p14:creationId xmlns:p14="http://schemas.microsoft.com/office/powerpoint/2010/main" val="384347904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117475" y="498475"/>
            <a:ext cx="8916988" cy="604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152352" rIns="90000" bIns="0" anchor="ctr">
            <a:spAutoFit/>
          </a:bodyPr>
          <a:lstStyle>
            <a:lvl1pPr indent="288925" eaLnBrk="0" hangingPunct="0"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ru-RU" altLang="ru-RU" sz="2500" b="1" dirty="0"/>
              <a:t> </a:t>
            </a:r>
            <a:r>
              <a:rPr lang="ru-RU" altLang="ru-RU" sz="2500" b="1" dirty="0">
                <a:latin typeface="Calibri" panose="020F0502020204030204" pitchFamily="34" charset="0"/>
              </a:rPr>
              <a:t> </a:t>
            </a:r>
          </a:p>
          <a:p>
            <a:pPr algn="ctr"/>
            <a:r>
              <a:rPr lang="ru-RU" altLang="ru-RU" b="1" i="1" dirty="0">
                <a:solidFill>
                  <a:srgbClr val="1E4649"/>
                </a:solidFill>
              </a:rPr>
              <a:t>«Соблюдать в повседневной жизни нормы речевого этикета и правила устного общения (умение слышать и реагировать на реплики, поддерживать разговор)».</a:t>
            </a:r>
            <a:r>
              <a:rPr lang="ru-RU" altLang="ru-RU" b="1" dirty="0">
                <a:solidFill>
                  <a:srgbClr val="1E4649"/>
                </a:solidFill>
              </a:rPr>
              <a:t> </a:t>
            </a:r>
          </a:p>
          <a:p>
            <a:pPr algn="ctr"/>
            <a:endParaRPr lang="ru-RU" altLang="ru-RU" sz="400" b="1" dirty="0">
              <a:solidFill>
                <a:srgbClr val="1E4649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altLang="ru-RU" sz="1700" b="1" dirty="0"/>
              <a:t>Достижение данного планируемого результата проверяется одним комплексным заданием, которое в зависимости от </a:t>
            </a:r>
            <a:r>
              <a:rPr lang="ru-RU" altLang="ru-RU" sz="1700" b="1" dirty="0" err="1"/>
              <a:t>сформированности</a:t>
            </a:r>
            <a:r>
              <a:rPr lang="ru-RU" altLang="ru-RU" sz="1700" b="1" dirty="0"/>
              <a:t> речевых умений выпускника может быть выполнено им как на базовом, так и на повышенном уровне</a:t>
            </a:r>
            <a:r>
              <a:rPr lang="ru-RU" altLang="ru-RU" sz="1700" b="1" i="1" dirty="0"/>
              <a:t>».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ru-RU" altLang="ru-RU" sz="400" b="1" i="1" dirty="0"/>
          </a:p>
          <a:p>
            <a:r>
              <a:rPr lang="ru-RU" altLang="ru-RU" sz="21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84.</a:t>
            </a:r>
          </a:p>
          <a:p>
            <a:r>
              <a:rPr lang="ru-RU" alt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Представь, что ты звонишь своему однокласснику или однокласснице 8 Марта, чтобы пригласить погулять. Трубку взяла его (ее) мама.</a:t>
            </a:r>
          </a:p>
          <a:p>
            <a:r>
              <a:rPr lang="ru-RU" alt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Распределите с соседом по парте роли «мамы» и «позвонившего». Разыграйте перед одноклассниками диалог из 4-х – 5-ти реплик, отвечающий этой ситуации по содержанию и интонации. Тот из вас, кто исполняет роль мамы, пользуется карточкой с опорными репликами.</a:t>
            </a:r>
          </a:p>
          <a:p>
            <a:r>
              <a:rPr lang="ru-RU" alt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диалога могут быть предложены и иные речевые ситуации, отражающие особенности повседневного общения младших школьников, например, диалог-расспрос между «учителем» и «учеником», «продавцом» и «покупателем»; диалог-знакомство с новым одноклассником и т.п.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66675"/>
            <a:ext cx="9144000" cy="42703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88925" eaLnBrk="0" hangingPunct="0">
              <a:tabLst>
                <a:tab pos="517525" algn="l"/>
              </a:tabLst>
              <a:defRPr/>
            </a:pPr>
            <a:r>
              <a:rPr lang="ru-RU" sz="2200" b="1">
                <a:solidFill>
                  <a:srgbClr val="224B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</a:t>
            </a:r>
            <a:endParaRPr lang="ru-RU" sz="2500" b="1">
              <a:solidFill>
                <a:srgbClr val="224B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0204546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3" name="Rectangle 1"/>
          <p:cNvSpPr>
            <a:spLocks noChangeArrowheads="1"/>
          </p:cNvSpPr>
          <p:nvPr/>
        </p:nvSpPr>
        <p:spPr bwMode="auto">
          <a:xfrm>
            <a:off x="117475" y="995363"/>
            <a:ext cx="8916988" cy="5880100"/>
          </a:xfrm>
          <a:prstGeom prst="rect">
            <a:avLst/>
          </a:prstGeom>
          <a:noFill/>
          <a:ln w="9525" cap="flat" cmpd="dbl">
            <a:solidFill>
              <a:schemeClr val="accent1">
                <a:lumMod val="25000"/>
              </a:schemeClr>
            </a:solidFill>
            <a:prstDash val="solid"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indent="288925" eaLnBrk="0" hangingPunct="0">
              <a:defRPr/>
            </a:pPr>
            <a:r>
              <a:rPr lang="ru-RU" sz="1900" b="1">
                <a:latin typeface="Arial" charset="0"/>
                <a:cs typeface="Times New Roman" pitchFamily="18" charset="0"/>
              </a:rPr>
              <a:t>Карточка с опорными репликами</a:t>
            </a:r>
            <a:endParaRPr lang="ru-RU" sz="1900">
              <a:latin typeface="Arial" charset="0"/>
              <a:cs typeface="+mn-cs"/>
            </a:endParaRPr>
          </a:p>
          <a:p>
            <a:pPr indent="288925" eaLnBrk="0" hangingPunct="0">
              <a:defRPr/>
            </a:pPr>
            <a:r>
              <a:rPr lang="ru-RU" sz="1900" b="1">
                <a:latin typeface="Arial" charset="0"/>
                <a:cs typeface="Times New Roman" pitchFamily="18" charset="0"/>
              </a:rPr>
              <a:t>Мама:</a:t>
            </a:r>
            <a:r>
              <a:rPr lang="ru-RU" sz="1900">
                <a:latin typeface="Arial" charset="0"/>
                <a:cs typeface="Times New Roman" pitchFamily="18" charset="0"/>
              </a:rPr>
              <a:t> </a:t>
            </a:r>
            <a:r>
              <a:rPr lang="ru-RU" sz="1900" b="1" i="1">
                <a:latin typeface="Arial" charset="0"/>
                <a:cs typeface="Times New Roman" pitchFamily="18" charset="0"/>
              </a:rPr>
              <a:t>Алло. Я Вас слушаю</a:t>
            </a:r>
            <a:r>
              <a:rPr lang="ru-RU" sz="1900" i="1">
                <a:latin typeface="Arial" charset="0"/>
                <a:cs typeface="Times New Roman" pitchFamily="18" charset="0"/>
              </a:rPr>
              <a:t>.</a:t>
            </a:r>
            <a:endParaRPr lang="ru-RU" sz="1900">
              <a:latin typeface="Arial" charset="0"/>
              <a:cs typeface="+mn-cs"/>
            </a:endParaRPr>
          </a:p>
          <a:p>
            <a:pPr indent="288925" eaLnBrk="0" hangingPunct="0">
              <a:defRPr/>
            </a:pPr>
            <a:r>
              <a:rPr lang="ru-RU" sz="1900" b="1">
                <a:latin typeface="Arial" charset="0"/>
                <a:cs typeface="Times New Roman" pitchFamily="18" charset="0"/>
              </a:rPr>
              <a:t>Позвонивший:</a:t>
            </a:r>
            <a:r>
              <a:rPr lang="ru-RU" sz="1900" b="1" i="1">
                <a:latin typeface="Arial" charset="0"/>
                <a:cs typeface="Times New Roman" pitchFamily="18" charset="0"/>
              </a:rPr>
              <a:t> _______________________________________</a:t>
            </a:r>
            <a:endParaRPr lang="ru-RU" sz="1900">
              <a:latin typeface="Arial" charset="0"/>
              <a:cs typeface="+mn-cs"/>
            </a:endParaRPr>
          </a:p>
          <a:p>
            <a:pPr indent="288925" eaLnBrk="0" hangingPunct="0">
              <a:defRPr/>
            </a:pPr>
            <a:r>
              <a:rPr lang="ru-RU" sz="1900" b="1">
                <a:latin typeface="Arial" charset="0"/>
                <a:cs typeface="Times New Roman" pitchFamily="18" charset="0"/>
              </a:rPr>
              <a:t>Мама</a:t>
            </a:r>
            <a:r>
              <a:rPr lang="ru-RU" sz="1900">
                <a:latin typeface="Arial" charset="0"/>
                <a:cs typeface="Times New Roman" pitchFamily="18" charset="0"/>
              </a:rPr>
              <a:t> произносит одну из реплик а) – г) в зависимости от предыдущей реплики позвонившего:</a:t>
            </a:r>
            <a:endParaRPr lang="ru-RU" sz="1900">
              <a:latin typeface="Arial" charset="0"/>
              <a:cs typeface="+mn-cs"/>
            </a:endParaRPr>
          </a:p>
          <a:p>
            <a:pPr indent="288925" eaLnBrk="0" hangingPunct="0">
              <a:defRPr/>
            </a:pPr>
            <a:r>
              <a:rPr lang="ru-RU" sz="1900">
                <a:latin typeface="Arial" charset="0"/>
                <a:cs typeface="Times New Roman" pitchFamily="18" charset="0"/>
              </a:rPr>
              <a:t>	а) Если позвонивший представился и поздравил ее с праздником: </a:t>
            </a:r>
            <a:r>
              <a:rPr lang="ru-RU" sz="1900" i="1">
                <a:latin typeface="Arial" charset="0"/>
                <a:cs typeface="Times New Roman" pitchFamily="18" charset="0"/>
              </a:rPr>
              <a:t>Здравствуй, ………., спасибо. И ты передай мои поздравления своей маме.</a:t>
            </a:r>
            <a:endParaRPr lang="ru-RU" sz="1900">
              <a:latin typeface="Arial" charset="0"/>
              <a:cs typeface="+mn-cs"/>
            </a:endParaRPr>
          </a:p>
          <a:p>
            <a:pPr indent="288925" eaLnBrk="0" hangingPunct="0">
              <a:defRPr/>
            </a:pPr>
            <a:r>
              <a:rPr lang="ru-RU" sz="1900">
                <a:latin typeface="Arial" charset="0"/>
                <a:cs typeface="Times New Roman" pitchFamily="18" charset="0"/>
              </a:rPr>
              <a:t>	б) Если позвонивший представился, но не поздравил ее с праздником:</a:t>
            </a:r>
            <a:r>
              <a:rPr lang="ru-RU" sz="1900" i="1">
                <a:latin typeface="Arial" charset="0"/>
                <a:cs typeface="Times New Roman" pitchFamily="18" charset="0"/>
              </a:rPr>
              <a:t> Здравствуй,……... Передавай мои поздравления своей маме.</a:t>
            </a:r>
            <a:endParaRPr lang="ru-RU" sz="1900">
              <a:latin typeface="Arial" charset="0"/>
              <a:cs typeface="+mn-cs"/>
            </a:endParaRPr>
          </a:p>
          <a:p>
            <a:pPr indent="288925" eaLnBrk="0" hangingPunct="0">
              <a:defRPr/>
            </a:pPr>
            <a:r>
              <a:rPr lang="ru-RU" sz="1900">
                <a:latin typeface="Arial" charset="0"/>
                <a:cs typeface="Times New Roman" pitchFamily="18" charset="0"/>
              </a:rPr>
              <a:t>	в) Если позвонивший не представился, но поздравил ее с праздником: </a:t>
            </a:r>
            <a:r>
              <a:rPr lang="ru-RU" sz="1900" i="1">
                <a:latin typeface="Arial" charset="0"/>
                <a:cs typeface="Times New Roman" pitchFamily="18" charset="0"/>
              </a:rPr>
              <a:t>Спасибо. Извините, а кто меня поздравляет?</a:t>
            </a:r>
            <a:endParaRPr lang="ru-RU" sz="1900">
              <a:latin typeface="Arial" charset="0"/>
              <a:cs typeface="+mn-cs"/>
            </a:endParaRPr>
          </a:p>
          <a:p>
            <a:pPr indent="288925" eaLnBrk="0" hangingPunct="0">
              <a:defRPr/>
            </a:pPr>
            <a:r>
              <a:rPr lang="ru-RU" sz="1900">
                <a:latin typeface="Arial" charset="0"/>
                <a:cs typeface="Times New Roman" pitchFamily="18" charset="0"/>
              </a:rPr>
              <a:t>	г) Если позвонивший и не представился, и не поздравил ее с праздником:</a:t>
            </a:r>
            <a:r>
              <a:rPr lang="ru-RU" sz="1900" i="1">
                <a:latin typeface="Arial" charset="0"/>
                <a:cs typeface="Times New Roman" pitchFamily="18" charset="0"/>
              </a:rPr>
              <a:t> Здравствуйте. А с кем я говорю?</a:t>
            </a:r>
            <a:endParaRPr lang="ru-RU" sz="1900">
              <a:latin typeface="Arial" charset="0"/>
              <a:cs typeface="+mn-cs"/>
            </a:endParaRPr>
          </a:p>
          <a:p>
            <a:pPr indent="288925" eaLnBrk="0" hangingPunct="0">
              <a:defRPr/>
            </a:pPr>
            <a:r>
              <a:rPr lang="ru-RU" sz="1900" b="1">
                <a:latin typeface="Arial" charset="0"/>
                <a:cs typeface="Times New Roman" pitchFamily="18" charset="0"/>
              </a:rPr>
              <a:t>Позвонивший:</a:t>
            </a:r>
            <a:r>
              <a:rPr lang="ru-RU" sz="1900" b="1" i="1">
                <a:latin typeface="Arial" charset="0"/>
                <a:cs typeface="Times New Roman" pitchFamily="18" charset="0"/>
              </a:rPr>
              <a:t> _______________________________________</a:t>
            </a:r>
            <a:endParaRPr lang="ru-RU" sz="1900">
              <a:latin typeface="Arial" charset="0"/>
              <a:cs typeface="+mn-cs"/>
            </a:endParaRPr>
          </a:p>
          <a:p>
            <a:pPr indent="288925" eaLnBrk="0" hangingPunct="0">
              <a:defRPr/>
            </a:pPr>
            <a:r>
              <a:rPr lang="ru-RU" sz="1900" b="1">
                <a:latin typeface="Arial" charset="0"/>
                <a:cs typeface="Times New Roman" pitchFamily="18" charset="0"/>
              </a:rPr>
              <a:t>Мама</a:t>
            </a:r>
            <a:r>
              <a:rPr lang="ru-RU" sz="1900">
                <a:latin typeface="Arial" charset="0"/>
                <a:cs typeface="Times New Roman" pitchFamily="18" charset="0"/>
              </a:rPr>
              <a:t> поддерживает разговор. В ходе разговора нужно обязательно произнести фразу </a:t>
            </a:r>
            <a:r>
              <a:rPr lang="ru-RU" sz="1900" b="1">
                <a:latin typeface="Arial" charset="0"/>
                <a:cs typeface="Times New Roman" pitchFamily="18" charset="0"/>
              </a:rPr>
              <a:t>«</a:t>
            </a:r>
            <a:r>
              <a:rPr lang="ru-RU" sz="1900" b="1" i="1">
                <a:latin typeface="Arial" charset="0"/>
                <a:cs typeface="Times New Roman" pitchFamily="18" charset="0"/>
              </a:rPr>
              <a:t>А … (имя друга) сейчас обедает. Что ему/ей передать?</a:t>
            </a:r>
            <a:r>
              <a:rPr lang="ru-RU" sz="1900" b="1">
                <a:latin typeface="Arial" charset="0"/>
                <a:cs typeface="Times New Roman" pitchFamily="18" charset="0"/>
              </a:rPr>
              <a:t>»</a:t>
            </a:r>
            <a:r>
              <a:rPr lang="ru-RU" sz="1900">
                <a:latin typeface="Arial" charset="0"/>
                <a:cs typeface="Times New Roman" pitchFamily="18" charset="0"/>
              </a:rPr>
              <a:t>,</a:t>
            </a:r>
            <a:r>
              <a:rPr lang="ru-RU" sz="1900" b="1">
                <a:latin typeface="Arial" charset="0"/>
                <a:cs typeface="Times New Roman" pitchFamily="18" charset="0"/>
              </a:rPr>
              <a:t> </a:t>
            </a:r>
            <a:r>
              <a:rPr lang="ru-RU" sz="1900">
                <a:latin typeface="Arial" charset="0"/>
                <a:cs typeface="Times New Roman" pitchFamily="18" charset="0"/>
              </a:rPr>
              <a:t>при необходимости – спросить позвонившего о цели звонка.</a:t>
            </a:r>
            <a:endParaRPr lang="ru-RU" sz="1900">
              <a:latin typeface="Arial" charset="0"/>
              <a:cs typeface="+mn-cs"/>
            </a:endParaRPr>
          </a:p>
          <a:p>
            <a:pPr indent="288925" eaLnBrk="0" hangingPunct="0">
              <a:defRPr/>
            </a:pPr>
            <a:r>
              <a:rPr lang="ru-RU" sz="1900" b="1">
                <a:latin typeface="Arial" charset="0"/>
                <a:cs typeface="Times New Roman" pitchFamily="18" charset="0"/>
              </a:rPr>
              <a:t>Позвонивший:</a:t>
            </a:r>
            <a:r>
              <a:rPr lang="ru-RU" sz="1900" b="1" i="1">
                <a:latin typeface="Arial" charset="0"/>
                <a:cs typeface="Times New Roman" pitchFamily="18" charset="0"/>
              </a:rPr>
              <a:t> _______________________________________</a:t>
            </a:r>
            <a:endParaRPr lang="ru-RU" sz="1900">
              <a:latin typeface="Arial" charset="0"/>
              <a:cs typeface="+mn-cs"/>
            </a:endParaRPr>
          </a:p>
          <a:p>
            <a:pPr indent="288925" eaLnBrk="0" hangingPunct="0">
              <a:defRPr/>
            </a:pPr>
            <a:r>
              <a:rPr lang="ru-RU" sz="1900" b="1">
                <a:latin typeface="Arial" charset="0"/>
                <a:cs typeface="Times New Roman" pitchFamily="18" charset="0"/>
              </a:rPr>
              <a:t>Мама </a:t>
            </a:r>
            <a:r>
              <a:rPr lang="ru-RU" sz="1900">
                <a:latin typeface="Arial" charset="0"/>
                <a:cs typeface="Times New Roman" pitchFamily="18" charset="0"/>
              </a:rPr>
              <a:t>произносит заключительную реплику.</a:t>
            </a:r>
            <a:endParaRPr lang="ru-RU" sz="1900">
              <a:latin typeface="Arial" charset="0"/>
              <a:cs typeface="+mn-cs"/>
            </a:endParaRPr>
          </a:p>
          <a:p>
            <a:pPr indent="288925" eaLnBrk="0" hangingPunct="0">
              <a:defRPr/>
            </a:pPr>
            <a:r>
              <a:rPr lang="ru-RU" sz="1900" b="1">
                <a:latin typeface="Arial" charset="0"/>
                <a:cs typeface="Times New Roman" pitchFamily="18" charset="0"/>
              </a:rPr>
              <a:t>Позвонивший: </a:t>
            </a:r>
            <a:r>
              <a:rPr lang="ru-RU" sz="1900" b="1" i="1">
                <a:latin typeface="Arial" charset="0"/>
                <a:cs typeface="Times New Roman" pitchFamily="18" charset="0"/>
              </a:rPr>
              <a:t>_______________________________________</a:t>
            </a:r>
            <a:endParaRPr lang="ru-RU" sz="1900">
              <a:latin typeface="Arial" charset="0"/>
              <a:cs typeface="+mn-cs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 rot="10800000" flipV="1">
            <a:off x="-1588" y="981075"/>
            <a:ext cx="914717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88925" eaLnBrk="0" hangingPunct="0">
              <a:tabLst>
                <a:tab pos="517525" algn="l"/>
              </a:tabLst>
              <a:defRPr/>
            </a:pPr>
            <a:r>
              <a:rPr lang="ru-RU" b="1">
                <a:solidFill>
                  <a:srgbClr val="224B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                                              </a:t>
            </a:r>
            <a:r>
              <a:rPr lang="ru-RU" b="1">
                <a:solidFill>
                  <a:srgbClr val="224B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ru-RU" b="1">
                <a:solidFill>
                  <a:srgbClr val="224B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325652133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ChangeArrowheads="1"/>
          </p:cNvSpPr>
          <p:nvPr/>
        </p:nvSpPr>
        <p:spPr bwMode="auto">
          <a:xfrm>
            <a:off x="190500" y="992188"/>
            <a:ext cx="8689975" cy="5357812"/>
          </a:xfrm>
          <a:prstGeom prst="rect">
            <a:avLst/>
          </a:prstGeom>
          <a:solidFill>
            <a:schemeClr val="accent1">
              <a:alpha val="4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>
            <a:lvl1pPr indent="288925" eaLnBrk="0" hangingPunct="0"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/>
            <a:r>
              <a:rPr lang="ru-RU" altLang="ru-RU" b="1" i="1" u="sng" dirty="0">
                <a:cs typeface="Times New Roman" panose="02020603050405020304" pitchFamily="18" charset="0"/>
              </a:rPr>
              <a:t>Образец правильного ответа</a:t>
            </a:r>
            <a:r>
              <a:rPr lang="ru-RU" altLang="ru-RU" b="1" i="1" dirty="0">
                <a:cs typeface="Times New Roman" panose="02020603050405020304" pitchFamily="18" charset="0"/>
              </a:rPr>
              <a:t>: </a:t>
            </a:r>
            <a:r>
              <a:rPr lang="ru-RU" altLang="ru-RU" dirty="0">
                <a:cs typeface="Times New Roman" panose="02020603050405020304" pitchFamily="18" charset="0"/>
              </a:rPr>
              <a:t>диалог правильно составлен и разыгран учащимися: а) использованы принятые формулы речевого этикета и приветливый доброжелательный тон; б) реплики взаимосвязаны и демонстрируют умение слышать и реагировать на сказанное; в) в содержании реплик собеседников присутствуют следующие обязательные элементы:</a:t>
            </a:r>
          </a:p>
          <a:p>
            <a:pPr algn="just">
              <a:buFontTx/>
              <a:buChar char="•"/>
            </a:pPr>
            <a:r>
              <a:rPr lang="ru-RU" altLang="ru-RU" dirty="0">
                <a:cs typeface="Times New Roman" panose="02020603050405020304" pitchFamily="18" charset="0"/>
              </a:rPr>
              <a:t>в репликах ученика, исполняющего роль позвонившего – 1) слова приветствия и прощания; 2) представление; 3) поздравление с 8-м Марта; 4) переход к основной цели звонка;</a:t>
            </a:r>
          </a:p>
          <a:p>
            <a:pPr algn="just">
              <a:buFontTx/>
              <a:buChar char="•"/>
            </a:pPr>
            <a:r>
              <a:rPr lang="ru-RU" altLang="ru-RU" dirty="0">
                <a:cs typeface="Times New Roman" panose="02020603050405020304" pitchFamily="18" charset="0"/>
              </a:rPr>
              <a:t>в репликах ученика, исполняющего роль мамы – 1) слова приветствия и прощания; 2) выбор правильной реплики для начала диалога; 3) правильно составленная реплика с базовой фразой «</a:t>
            </a:r>
            <a:r>
              <a:rPr lang="ru-RU" altLang="ru-RU" i="1" dirty="0">
                <a:cs typeface="Times New Roman" panose="02020603050405020304" pitchFamily="18" charset="0"/>
              </a:rPr>
              <a:t>…(имя друга) обедает</a:t>
            </a:r>
            <a:r>
              <a:rPr lang="ru-RU" altLang="ru-RU" dirty="0">
                <a:cs typeface="Times New Roman" panose="02020603050405020304" pitchFamily="18" charset="0"/>
              </a:rPr>
              <a:t>»; 4) при необходимости – подведение позвонившего к основной цели звонка.</a:t>
            </a:r>
          </a:p>
          <a:p>
            <a:pPr algn="just"/>
            <a:r>
              <a:rPr lang="ru-RU" altLang="ru-RU" b="1" i="1" u="sng" dirty="0">
                <a:cs typeface="Times New Roman" panose="02020603050405020304" pitchFamily="18" charset="0"/>
              </a:rPr>
              <a:t>Критерий достижения планируемого результата</a:t>
            </a:r>
            <a:r>
              <a:rPr lang="ru-RU" altLang="ru-RU" b="1" i="1" dirty="0">
                <a:cs typeface="Times New Roman" panose="02020603050405020304" pitchFamily="18" charset="0"/>
              </a:rPr>
              <a:t>:</a:t>
            </a:r>
            <a:endParaRPr lang="ru-RU" altLang="ru-RU" dirty="0">
              <a:cs typeface="Times New Roman" panose="02020603050405020304" pitchFamily="18" charset="0"/>
            </a:endParaRPr>
          </a:p>
          <a:p>
            <a:pPr algn="just">
              <a:buFontTx/>
              <a:buChar char="•"/>
            </a:pPr>
            <a:r>
              <a:rPr lang="ru-RU" altLang="ru-RU" u="sng" dirty="0">
                <a:cs typeface="Times New Roman" panose="02020603050405020304" pitchFamily="18" charset="0"/>
              </a:rPr>
              <a:t>базовый уровень</a:t>
            </a:r>
            <a:r>
              <a:rPr lang="ru-RU" altLang="ru-RU" dirty="0">
                <a:cs typeface="Times New Roman" panose="02020603050405020304" pitchFamily="18" charset="0"/>
              </a:rPr>
              <a:t> – диалог ведется вежливо и доброжелательным тоном; есть слова приветствия и прощания, представление позвонившего и правильно выбранная реплика мамы для начала диалога;</a:t>
            </a:r>
          </a:p>
          <a:p>
            <a:pPr algn="just">
              <a:buFontTx/>
              <a:buChar char="•"/>
            </a:pPr>
            <a:r>
              <a:rPr lang="ru-RU" altLang="ru-RU" u="sng" dirty="0">
                <a:cs typeface="Times New Roman" panose="02020603050405020304" pitchFamily="18" charset="0"/>
              </a:rPr>
              <a:t>повышенный уровень</a:t>
            </a:r>
            <a:r>
              <a:rPr lang="ru-RU" altLang="ru-RU" dirty="0">
                <a:cs typeface="Times New Roman" panose="02020603050405020304" pitchFamily="18" charset="0"/>
              </a:rPr>
              <a:t> – диалог связный, ведется вежливо и доброжелательным тоном; в репликах собеседников присутствует не менее трех элементов из числа указанных выше для позвонившего и для мамы.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47725" y="66675"/>
            <a:ext cx="8296275" cy="47307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88925" eaLnBrk="0" hangingPunct="0">
              <a:tabLst>
                <a:tab pos="517525" algn="l"/>
              </a:tabLst>
              <a:defRPr/>
            </a:pPr>
            <a:r>
              <a:rPr lang="ru-RU" sz="2500" b="1">
                <a:solidFill>
                  <a:srgbClr val="224B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64432040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1"/>
          <p:cNvSpPr>
            <a:spLocks noChangeArrowheads="1"/>
          </p:cNvSpPr>
          <p:nvPr/>
        </p:nvSpPr>
        <p:spPr bwMode="auto">
          <a:xfrm>
            <a:off x="117475" y="569913"/>
            <a:ext cx="8916988" cy="62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152352" rIns="90000" bIns="0" anchor="ctr">
            <a:spAutoFit/>
          </a:bodyPr>
          <a:lstStyle>
            <a:lvl1pPr indent="288925" eaLnBrk="0" hangingPunct="0"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endParaRPr lang="ru-RU" altLang="ru-RU" b="1"/>
          </a:p>
          <a:p>
            <a:pPr algn="ctr"/>
            <a:r>
              <a:rPr lang="ru-RU" altLang="ru-RU" b="1">
                <a:latin typeface="Calibri" panose="020F0502020204030204" pitchFamily="34" charset="0"/>
              </a:rPr>
              <a:t>ПЛАНИРУЕМЫЙ РЕЗУЛЬТАТ: </a:t>
            </a:r>
            <a:r>
              <a:rPr lang="ru-RU" altLang="ru-RU" b="1" i="1">
                <a:solidFill>
                  <a:srgbClr val="1E4649"/>
                </a:solidFill>
                <a:latin typeface="Calibri" panose="020F0502020204030204" pitchFamily="34" charset="0"/>
              </a:rPr>
              <a:t>«Выражать собственное мнение и аргументировать его».</a:t>
            </a:r>
          </a:p>
          <a:p>
            <a:r>
              <a:rPr lang="ru-RU" altLang="ru-RU" sz="2100" b="1" u="sng">
                <a:latin typeface="Calibri" panose="020F0502020204030204" pitchFamily="34" charset="0"/>
                <a:cs typeface="Times New Roman" panose="02020603050405020304" pitchFamily="18" charset="0"/>
              </a:rPr>
              <a:t>Задание 86 (повышенный уровень).</a:t>
            </a:r>
            <a:endParaRPr lang="ru-RU" altLang="ru-RU" sz="2100" u="sng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altLang="ru-RU" sz="23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Ребята составляли список проектов, принять участие в которых будет интересно и полезно </a:t>
            </a:r>
            <a:r>
              <a:rPr lang="ru-RU" altLang="ru-RU" sz="2300" b="1" i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всему классу</a:t>
            </a:r>
            <a:r>
              <a:rPr lang="ru-RU" altLang="ru-RU" sz="23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Чтобы выбрать темы для совместной работы, они решили начать с обсуждения тех работ, которые каждый из них выполнил самостоятельно. Учитель просил всех внимательно прослушать презентацию каждой работы и высказать свое мнение об этой работе, придерживаясь следующих правил</a:t>
            </a:r>
            <a:r>
              <a:rPr lang="ru-RU" altLang="ru-RU" sz="230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altLang="ru-RU" sz="2300" b="1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обязательно отметить достоинства выполненной работы. Затем задать один вопрос по содержанию или результатам работы. В заключение сказать, можно ли чем-то дополнить или продолжить начатую работу, подходит ли эта тема для совместной работы.</a:t>
            </a:r>
          </a:p>
          <a:p>
            <a:r>
              <a:rPr lang="ru-RU" altLang="ru-RU" sz="2300">
                <a:latin typeface="Times New Roman" panose="02020603050405020304" pitchFamily="18" charset="0"/>
                <a:cs typeface="Times New Roman" panose="02020603050405020304" pitchFamily="18" charset="0"/>
              </a:rPr>
              <a:t>Придерживаясь установленных правил, выскажи свое мнение о работе Игоря на тему «Зачем нужны гласные?».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66675"/>
            <a:ext cx="9144000" cy="45720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88925" eaLnBrk="0" hangingPunct="0">
              <a:tabLst>
                <a:tab pos="517525" algn="l"/>
              </a:tabLst>
              <a:defRPr/>
            </a:pPr>
            <a:r>
              <a:rPr lang="ru-RU" sz="2400" b="1">
                <a:solidFill>
                  <a:srgbClr val="224B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</a:t>
            </a:r>
            <a:endParaRPr lang="ru-RU" sz="2500" b="1">
              <a:solidFill>
                <a:srgbClr val="224B5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5123854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Прямоугольник 1"/>
          <p:cNvSpPr>
            <a:spLocks noChangeArrowheads="1"/>
          </p:cNvSpPr>
          <p:nvPr/>
        </p:nvSpPr>
        <p:spPr bwMode="auto">
          <a:xfrm>
            <a:off x="0" y="1268413"/>
            <a:ext cx="9107488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1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у меня, и у многих моих одноклассников много орфографических ошибок. Я решил разобраться, что это за ошибки и откуда они берутся.</a:t>
            </a:r>
          </a:p>
          <a:p>
            <a:r>
              <a:rPr lang="ru-RU" altLang="ru-RU" sz="21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проанализировал наши письменные работы и установил, что бóльшая часть ошибок приходится на буквы гласных. Но в одной книге я прочитал, что многие народы древности писали без букв гласных. И я подумал, что если мы на письме будем опускать гласные, мы сократим ошибки и потратим высвободившееся от изучения правил правописания время на что-нибудь более интересное.</a:t>
            </a:r>
          </a:p>
          <a:p>
            <a:r>
              <a:rPr lang="ru-RU" altLang="ru-RU" sz="21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 возникает вопрос: а можно ли понять текст, если слова писать без букв гласных? Я попробовал переписать несколько текстов, опуская гласные, а потом прочитать их снова. Полученные мной результаты говорят: понять можно чуть более половины текста, так как, если убрать буквы гласных, многие слова будут писаться одинаково, кроме того, сложно расшифровать слова, в которых гласных больше, чем согласных.</a:t>
            </a:r>
          </a:p>
          <a:p>
            <a:r>
              <a:rPr lang="ru-RU" altLang="ru-RU" sz="21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Поэтому вот вывод, который я сделал: в русском языке на письме не обойтись без букв гласных, а значит, придется учить их правописание.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47725" y="66675"/>
            <a:ext cx="8296275" cy="47307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88925" eaLnBrk="0" hangingPunct="0">
              <a:tabLst>
                <a:tab pos="517525" algn="l"/>
              </a:tabLst>
              <a:defRPr/>
            </a:pPr>
            <a:r>
              <a:rPr lang="ru-RU" sz="2500" b="1">
                <a:solidFill>
                  <a:srgbClr val="224B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385325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Прямоугольник 1"/>
          <p:cNvSpPr>
            <a:spLocks noChangeArrowheads="1"/>
          </p:cNvSpPr>
          <p:nvPr/>
        </p:nvSpPr>
        <p:spPr bwMode="auto">
          <a:xfrm>
            <a:off x="115888" y="1052513"/>
            <a:ext cx="9020175" cy="586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175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2100" b="1" u="sng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Образец правильного ответа</a:t>
            </a:r>
            <a:r>
              <a:rPr lang="ru-RU" altLang="ru-RU" sz="21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altLang="ru-RU" sz="21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высказывание представляет собой связный текст, содержащий следующие элементы: а) дан один положительный комментарий и приведена аргументация, например: «Работа Игоря мне очень понравилась, он выбрал важную тему: мы действительно делаем много ошибок на безударные гласные </a:t>
            </a:r>
            <a:r>
              <a:rPr lang="ru-RU" altLang="ru-RU" sz="2100" u="sng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ru-RU" altLang="ru-RU" sz="21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Работа Игоря мне очень понравилась. Он предложил интересный способ проверки возникшей у него идеи; б) задан один вопрос, например, на уточнение понимания: «А какие тексты ты переписал, опустив гласные?»; в) высказано суждение, подходит или не подходит эта тема для совместной работы, можно ли ее дополнить или продолжить, и приведен хотя бы один аргумент в защиту своей позиции, например: «Эта тема для совместной работы не подходит, Игорь уже все сделал. Но я могу предложить другую тему – проверить, для чего нужно изучать правописание непроизносимых согласных».</a:t>
            </a:r>
          </a:p>
          <a:p>
            <a:r>
              <a:rPr lang="ru-RU" altLang="ru-RU" sz="2100" b="1" u="sng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Критерий достижения планируемого результата</a:t>
            </a:r>
            <a:r>
              <a:rPr lang="ru-RU" altLang="ru-RU" sz="21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altLang="ru-RU" sz="21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ответе присутствует как минимум мнение (о достоинствах работы и/или о возможности ее продолжения) и приведен аргумент, подтверждающий высказанное ребенком мнение.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66675"/>
            <a:ext cx="9144000" cy="47307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88925" eaLnBrk="0" hangingPunct="0">
              <a:tabLst>
                <a:tab pos="517525" algn="l"/>
              </a:tabLst>
              <a:defRPr/>
            </a:pPr>
            <a:r>
              <a:rPr lang="ru-RU" sz="2500" b="1">
                <a:solidFill>
                  <a:srgbClr val="224B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3036098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5472608" cy="3960440"/>
          </a:xfrm>
        </p:spPr>
        <p:txBody>
          <a:bodyPr/>
          <a:lstStyle/>
          <a:p>
            <a:pPr algn="l"/>
            <a:r>
              <a:rPr lang="ru-RU" sz="2800" dirty="0">
                <a:latin typeface="Arial" pitchFamily="34" charset="0"/>
                <a:cs typeface="Arial" pitchFamily="34" charset="0"/>
              </a:rPr>
              <a:t>Речевая деятельность крайне редко выступает  в качестве самостоятельного, законченного акта деятельности: обычно она включается как составная часть в деятельность более высокого порядка.</a:t>
            </a:r>
            <a:endParaRPr lang="ru-RU" sz="2800" dirty="0"/>
          </a:p>
        </p:txBody>
      </p:sp>
      <p:pic>
        <p:nvPicPr>
          <p:cNvPr id="1026" name="Picture 2" descr="D:\презентации АГ просвещ 14-15\i[4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7616" y="2012602"/>
            <a:ext cx="3456384" cy="48453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882023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Обучая построению текста, нужно учить: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1) осознавать предмет речи, то есть то, о развивать мысль:  о чем собираюсь говорить (тема);</a:t>
            </a:r>
          </a:p>
          <a:p>
            <a:r>
              <a:rPr lang="ru-RU" dirty="0"/>
              <a:t>2) осознавать то главное, что хочу сказать (главную мысль, идею);</a:t>
            </a:r>
          </a:p>
          <a:p>
            <a:r>
              <a:rPr lang="ru-RU" dirty="0"/>
              <a:t>3) отбирать сведения с учетом темы и главной мысли;</a:t>
            </a:r>
          </a:p>
          <a:p>
            <a:r>
              <a:rPr lang="ru-RU" dirty="0"/>
              <a:t>4) систематизировать материал, то есть планировать, как развить мысль: с чего начать, о чем и что сказать дальше, чем закончить.</a:t>
            </a:r>
          </a:p>
        </p:txBody>
      </p:sp>
    </p:spTree>
    <p:extLst>
      <p:ext uri="{BB962C8B-B14F-4D97-AF65-F5344CB8AC3E}">
        <p14:creationId xmlns:p14="http://schemas.microsoft.com/office/powerpoint/2010/main" val="34603752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Курсы Шк России\Для бойкиной\12-13.jpg"/>
          <p:cNvPicPr>
            <a:picLocks noChangeAspect="1" noChangeArrowheads="1"/>
          </p:cNvPicPr>
          <p:nvPr/>
        </p:nvPicPr>
        <p:blipFill rotWithShape="1">
          <a:blip r:embed="rId2" cstate="print"/>
          <a:srcRect l="4008" t="16303" r="49407" b="31950"/>
          <a:stretch/>
        </p:blipFill>
        <p:spPr bwMode="auto">
          <a:xfrm>
            <a:off x="209126" y="1484784"/>
            <a:ext cx="4269973" cy="3205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03648" y="476672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Развитие речи: пропедевтика создания текста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55977" y="846005"/>
            <a:ext cx="4608511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Основные понятия (тема, герои, заголовок):</a:t>
            </a:r>
          </a:p>
          <a:p>
            <a:pPr marL="342900" indent="-342900">
              <a:buAutoNum type="arabicPeriod"/>
            </a:pPr>
            <a:r>
              <a:rPr lang="ru-RU" dirty="0"/>
              <a:t>О чем рассказывается? Можно ли сказать, что речь на рисунке идет о людях? О семье? </a:t>
            </a:r>
          </a:p>
          <a:p>
            <a:pPr marL="342900" indent="-342900">
              <a:buAutoNum type="arabicPeriod"/>
            </a:pPr>
            <a:r>
              <a:rPr lang="ru-RU" dirty="0"/>
              <a:t>Кто герои? Как догадались?</a:t>
            </a:r>
          </a:p>
          <a:p>
            <a:pPr marL="342900" indent="-342900">
              <a:buAutoNum type="arabicPeriod"/>
            </a:pPr>
            <a:r>
              <a:rPr lang="ru-RU" dirty="0"/>
              <a:t>Составьте предложения о каждом из героев? (Использование приема «Живые предложения»).</a:t>
            </a:r>
          </a:p>
          <a:p>
            <a:pPr marL="342900" indent="-342900">
              <a:buAutoNum type="arabicPeriod"/>
            </a:pPr>
            <a:r>
              <a:rPr lang="ru-RU" dirty="0"/>
              <a:t>Можно ли назвать иллюстрацию «Дружная семья»?</a:t>
            </a:r>
          </a:p>
          <a:p>
            <a:pPr marL="342900" indent="-342900">
              <a:buAutoNum type="arabicPeriod"/>
            </a:pPr>
            <a:r>
              <a:rPr lang="ru-RU" dirty="0"/>
              <a:t>Можно ли закончить наш рассказ  «Какая дружная семья!», «Дружная семья!»</a:t>
            </a:r>
          </a:p>
          <a:p>
            <a:pPr marL="342900" indent="-342900">
              <a:buAutoNum type="arabicPeriod"/>
            </a:pPr>
            <a:r>
              <a:rPr lang="ru-RU" dirty="0"/>
              <a:t>Можно ли начать рассказ «Летним днем вся семья решила собраться на даче», «Наступило долгожданное лето,  и мы поехали на дачу».</a:t>
            </a:r>
          </a:p>
          <a:p>
            <a:pPr marL="342900" indent="-342900">
              <a:buAutoNum type="arabicPeriod"/>
            </a:pPr>
            <a:r>
              <a:rPr lang="ru-RU" dirty="0"/>
              <a:t>Расскажите, как вы составляли рассказ, или воспользуйтесь  деформированным  планом. </a:t>
            </a:r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71259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Курсы Шк России\Для бойкиной\12-13.jpg"/>
          <p:cNvPicPr>
            <a:picLocks noChangeAspect="1" noChangeArrowheads="1"/>
          </p:cNvPicPr>
          <p:nvPr/>
        </p:nvPicPr>
        <p:blipFill rotWithShape="1">
          <a:blip r:embed="rId2" cstate="print"/>
          <a:srcRect l="53036" t="12924" r="5496" b="31950"/>
          <a:stretch/>
        </p:blipFill>
        <p:spPr bwMode="auto">
          <a:xfrm>
            <a:off x="827584" y="1412776"/>
            <a:ext cx="3801006" cy="3415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03648" y="476672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Развитие речи: пропедевтика создания текста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88025" y="1068388"/>
            <a:ext cx="37444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/>
              <a:t>Знакомы ли вам эта сказка А.С. Пушкина? </a:t>
            </a:r>
          </a:p>
          <a:p>
            <a:pPr marL="342900" indent="-342900">
              <a:buAutoNum type="arabicPeriod"/>
            </a:pPr>
            <a:r>
              <a:rPr lang="ru-RU" dirty="0"/>
              <a:t>Кто изображен на иллюстрации?</a:t>
            </a:r>
          </a:p>
          <a:p>
            <a:pPr marL="342900" indent="-342900">
              <a:buAutoNum type="arabicPeriod"/>
            </a:pPr>
            <a:r>
              <a:rPr lang="ru-RU" dirty="0"/>
              <a:t>Какой фрагмент сказки представлен? Что происходит в это  момент? </a:t>
            </a:r>
          </a:p>
          <a:p>
            <a:pPr marL="342900" indent="-342900">
              <a:buAutoNum type="arabicPeriod"/>
            </a:pPr>
            <a:r>
              <a:rPr lang="ru-RU" dirty="0"/>
              <a:t>Составьте предложение о каждом из героев (использование приёма «Живые предложения»).</a:t>
            </a:r>
          </a:p>
          <a:p>
            <a:pPr marL="342900" indent="-342900">
              <a:buAutoNum type="arabicPeriod"/>
            </a:pPr>
            <a:r>
              <a:rPr lang="ru-RU" dirty="0"/>
              <a:t>Придумайте начало своего рассказа и конец. </a:t>
            </a:r>
          </a:p>
          <a:p>
            <a:pPr marL="342900" indent="-342900">
              <a:buAutoNum type="arabicPeriod"/>
            </a:pPr>
            <a:r>
              <a:rPr lang="ru-RU" dirty="0"/>
              <a:t>Расскажите, как вы составляли рассказ по картинке. 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71259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PDF УЧЕБНИКОВ\Школа России\Азбука Горецкого\АЗБУКА 1\Azbuka-1part-развороты_Страница_42.jpg"/>
          <p:cNvPicPr>
            <a:picLocks noChangeAspect="1" noChangeArrowheads="1"/>
          </p:cNvPicPr>
          <p:nvPr/>
        </p:nvPicPr>
        <p:blipFill rotWithShape="1">
          <a:blip r:embed="rId2" cstate="print"/>
          <a:srcRect l="51959" r="5793" b="21836"/>
          <a:stretch/>
        </p:blipFill>
        <p:spPr bwMode="auto">
          <a:xfrm>
            <a:off x="539552" y="404663"/>
            <a:ext cx="3816220" cy="4615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716016" y="836712"/>
            <a:ext cx="404669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1. Кто изображен на рисунке? Мама?</a:t>
            </a:r>
          </a:p>
          <a:p>
            <a:r>
              <a:rPr lang="ru-RU" dirty="0"/>
              <a:t>2. Как называется профессия человека, который варит  пищу? </a:t>
            </a:r>
          </a:p>
          <a:p>
            <a:r>
              <a:rPr lang="ru-RU" dirty="0"/>
              <a:t>3. В слове «повар» : какая часть указывает, что повар, это тот, кто варит?</a:t>
            </a:r>
          </a:p>
          <a:p>
            <a:r>
              <a:rPr lang="ru-RU" dirty="0"/>
              <a:t>4. Составьте предложение о поваре?  (используется приём «Живые предложения»).  </a:t>
            </a:r>
          </a:p>
          <a:p>
            <a:r>
              <a:rPr lang="ru-RU" dirty="0"/>
              <a:t>5. Прочитайте текст. Что нового узнали из текста? </a:t>
            </a:r>
          </a:p>
          <a:p>
            <a:r>
              <a:rPr lang="ru-RU" dirty="0"/>
              <a:t>6. Дополните свой текст предложениями из текста.</a:t>
            </a:r>
          </a:p>
          <a:p>
            <a:r>
              <a:rPr lang="ru-RU" dirty="0"/>
              <a:t>7. Можно ли его также назвать «Повар», «Повар Елена Петровна»». </a:t>
            </a:r>
          </a:p>
          <a:p>
            <a:r>
              <a:rPr lang="ru-RU" dirty="0"/>
              <a:t>7. Расскажите, как вы составляли рассказ по картинке. </a:t>
            </a:r>
          </a:p>
        </p:txBody>
      </p:sp>
    </p:spTree>
    <p:extLst>
      <p:ext uri="{BB962C8B-B14F-4D97-AF65-F5344CB8AC3E}">
        <p14:creationId xmlns:p14="http://schemas.microsoft.com/office/powerpoint/2010/main" val="31573637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Введение понятия текст</a:t>
            </a:r>
            <a:br>
              <a:rPr lang="ru-RU" dirty="0"/>
            </a:br>
            <a:r>
              <a:rPr lang="ru-RU" dirty="0"/>
              <a:t> (2 класс). </a:t>
            </a:r>
          </a:p>
          <a:p>
            <a:r>
              <a:rPr lang="ru-RU" dirty="0"/>
              <a:t>1. Красиво, осень, лес.</a:t>
            </a:r>
          </a:p>
          <a:p>
            <a:r>
              <a:rPr lang="ru-RU" dirty="0"/>
              <a:t>2. Красиво осенью в лесу!</a:t>
            </a:r>
          </a:p>
          <a:p>
            <a:r>
              <a:rPr lang="ru-RU" dirty="0"/>
              <a:t>3. Красиво осенью в лесу! Еж свернулся в клубок. Часто идут дожди. Декабрь – первый зимний месяц. </a:t>
            </a:r>
          </a:p>
          <a:p>
            <a:r>
              <a:rPr lang="ru-RU" dirty="0"/>
              <a:t>4. Красиво осенью в лесу! Желтеют березки. Краснеют клены и осинки. Даже под ногами пестрый ковер. </a:t>
            </a:r>
          </a:p>
          <a:p>
            <a:r>
              <a:rPr lang="ru-RU" dirty="0"/>
              <a:t>5. Введение понятия «текст». </a:t>
            </a:r>
          </a:p>
        </p:txBody>
      </p:sp>
    </p:spTree>
    <p:extLst>
      <p:ext uri="{BB962C8B-B14F-4D97-AF65-F5344CB8AC3E}">
        <p14:creationId xmlns:p14="http://schemas.microsoft.com/office/powerpoint/2010/main" val="3246983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dirty="0"/>
              <a:t>Практические задачи работы над понятием «текст», «основная мысль»….</a:t>
            </a:r>
          </a:p>
          <a:p>
            <a:pPr lvl="0"/>
            <a:r>
              <a:rPr lang="ru-RU" dirty="0"/>
              <a:t>1. Практическое знакомство с понятием текст; отличительные признаки текста от набора предложений.</a:t>
            </a:r>
          </a:p>
          <a:p>
            <a:r>
              <a:rPr lang="ru-RU" dirty="0"/>
              <a:t>2. Определение темы текста, раскрытие темы.</a:t>
            </a:r>
          </a:p>
          <a:p>
            <a:r>
              <a:rPr lang="ru-RU" dirty="0"/>
              <a:t>3. Наличие основной мысли и её развитие.</a:t>
            </a:r>
          </a:p>
          <a:p>
            <a:pPr marL="0" indent="0">
              <a:buNone/>
            </a:pPr>
            <a:r>
              <a:rPr lang="ru-RU" dirty="0"/>
              <a:t>          </a:t>
            </a:r>
          </a:p>
        </p:txBody>
      </p:sp>
    </p:spTree>
    <p:extLst>
      <p:ext uri="{BB962C8B-B14F-4D97-AF65-F5344CB8AC3E}">
        <p14:creationId xmlns:p14="http://schemas.microsoft.com/office/powerpoint/2010/main" val="32071353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Детские сочинения: о несформированности каких умений свидетельствует?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1. Как я помогаю  своей маме.</a:t>
            </a:r>
          </a:p>
          <a:p>
            <a:pPr marL="0" indent="0">
              <a:buNone/>
            </a:pPr>
            <a:r>
              <a:rPr lang="ru-RU" dirty="0"/>
              <a:t>Я помогаю своей маме. У меня есть младший брат. Мама заботится о нас. Иногда она играет с нами и читает книжки. Я люблю маму.</a:t>
            </a:r>
          </a:p>
          <a:p>
            <a:r>
              <a:rPr lang="ru-RU" dirty="0"/>
              <a:t>2. Женский день.</a:t>
            </a:r>
          </a:p>
          <a:p>
            <a:pPr marL="0" indent="0">
              <a:buNone/>
            </a:pPr>
            <a:r>
              <a:rPr lang="ru-RU" dirty="0"/>
              <a:t>Весной дни становятся длиннее. Ярче светит солнце. 8 марта я поздравляю маму с праздником. А мама поздравляет меня. Я люблю 8 марта. </a:t>
            </a:r>
          </a:p>
        </p:txBody>
      </p:sp>
    </p:spTree>
    <p:extLst>
      <p:ext uri="{BB962C8B-B14F-4D97-AF65-F5344CB8AC3E}">
        <p14:creationId xmlns:p14="http://schemas.microsoft.com/office/powerpoint/2010/main" val="16371752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/>
              <a:t>Формирование текстовых умений</a:t>
            </a:r>
          </a:p>
          <a:p>
            <a:r>
              <a:rPr lang="ru-RU" dirty="0"/>
              <a:t>1. Озаглавливание текста, картинок.</a:t>
            </a:r>
          </a:p>
          <a:p>
            <a:r>
              <a:rPr lang="ru-RU" dirty="0"/>
              <a:t>2. Выбор заголовка к тексту, к картинкам.</a:t>
            </a:r>
          </a:p>
          <a:p>
            <a:r>
              <a:rPr lang="ru-RU" dirty="0"/>
              <a:t>3. Нахождение из текста слов, указывающих на предмет речи, на главную мысль.</a:t>
            </a:r>
          </a:p>
          <a:p>
            <a:r>
              <a:rPr lang="ru-RU" dirty="0"/>
              <a:t>4. Выбор предложений, которые можно включить в текст. </a:t>
            </a:r>
          </a:p>
          <a:p>
            <a:r>
              <a:rPr lang="ru-RU" dirty="0"/>
              <a:t>5. Исключение лишних предложений.</a:t>
            </a:r>
          </a:p>
          <a:p>
            <a:r>
              <a:rPr lang="ru-RU" dirty="0"/>
              <a:t>6. Сопоставление близких, но различных тем сочинения. </a:t>
            </a:r>
          </a:p>
        </p:txBody>
      </p:sp>
    </p:spTree>
    <p:extLst>
      <p:ext uri="{BB962C8B-B14F-4D97-AF65-F5344CB8AC3E}">
        <p14:creationId xmlns:p14="http://schemas.microsoft.com/office/powerpoint/2010/main" val="40811868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/>
          <p:cNvPicPr>
            <a:picLocks noChangeAspect="1" noChangeArrowheads="1"/>
          </p:cNvPicPr>
          <p:nvPr/>
        </p:nvPicPr>
        <p:blipFill>
          <a:blip r:embed="rId2" cstate="print"/>
          <a:srcRect l="23035" t="16241" r="39166" b="12885"/>
          <a:stretch>
            <a:fillRect/>
          </a:stretch>
        </p:blipFill>
        <p:spPr bwMode="auto">
          <a:xfrm>
            <a:off x="250825" y="665163"/>
            <a:ext cx="4129088" cy="619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355" name="Заголовок 2"/>
          <p:cNvSpPr>
            <a:spLocks noGrp="1"/>
          </p:cNvSpPr>
          <p:nvPr>
            <p:ph type="title"/>
          </p:nvPr>
        </p:nvSpPr>
        <p:spPr>
          <a:xfrm>
            <a:off x="1331913" y="0"/>
            <a:ext cx="5903912" cy="549275"/>
          </a:xfrm>
        </p:spPr>
        <p:txBody>
          <a:bodyPr/>
          <a:lstStyle/>
          <a:p>
            <a:r>
              <a:rPr lang="en-US" sz="1800">
                <a:solidFill>
                  <a:schemeClr val="bg1"/>
                </a:solidFill>
                <a:latin typeface="Arial" charset="0"/>
                <a:cs typeface="Arial" charset="0"/>
              </a:rPr>
              <a:t>1 </a:t>
            </a:r>
            <a:r>
              <a:rPr lang="ru-RU" sz="1800">
                <a:solidFill>
                  <a:schemeClr val="bg1"/>
                </a:solidFill>
                <a:latin typeface="Arial" charset="0"/>
                <a:cs typeface="Arial" charset="0"/>
              </a:rPr>
              <a:t>класс (рабочая тетрадь, учебник) Канакина В.П. </a:t>
            </a:r>
          </a:p>
        </p:txBody>
      </p:sp>
      <p:pic>
        <p:nvPicPr>
          <p:cNvPr id="100356" name="Picture 3"/>
          <p:cNvPicPr>
            <a:picLocks noChangeAspect="1" noChangeArrowheads="1"/>
          </p:cNvPicPr>
          <p:nvPr/>
        </p:nvPicPr>
        <p:blipFill>
          <a:blip r:embed="rId3" cstate="print"/>
          <a:srcRect l="19588" t="13289" r="34344" b="10591"/>
          <a:stretch>
            <a:fillRect/>
          </a:stretch>
        </p:blipFill>
        <p:spPr bwMode="auto">
          <a:xfrm>
            <a:off x="4479925" y="692150"/>
            <a:ext cx="4664075" cy="616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731783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Формирование умения извлекать информацию.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Упражнение 72. Русский язык. Н.В. Нечаева.</a:t>
            </a:r>
          </a:p>
          <a:p>
            <a:r>
              <a:rPr lang="ru-RU" dirty="0"/>
              <a:t>Из рассказа о тексте составь с одноклассниками определение, что такое текст.</a:t>
            </a:r>
          </a:p>
          <a:p>
            <a:r>
              <a:rPr lang="ru-RU" dirty="0"/>
              <a:t>Ученики первого класса вполне успешно составили текст из отдельных предложений. Они поняли, что текст – это группа предложений. Они назвали очень важные признаки текста: предложения в тексте объединены одной мыслью и стоят в определенном порядке. Обычно в тексте бывают вступление, основная часть и заключение. Внимательные ученики уже давно заметили, что текст и его части начинают писать с отступа – с красной строки, или абзаца. Учительница напомнила, что начало древних рукописных книг и их глав  начинали писать с заглавных букв. Эти буквы обычно выделяли красной краской или украшали небольшим рисунком. Отсюда и название «красная строка».</a:t>
            </a:r>
          </a:p>
        </p:txBody>
      </p:sp>
    </p:spTree>
    <p:extLst>
      <p:ext uri="{BB962C8B-B14F-4D97-AF65-F5344CB8AC3E}">
        <p14:creationId xmlns:p14="http://schemas.microsoft.com/office/powerpoint/2010/main" val="75437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latin typeface="Arial" pitchFamily="34" charset="0"/>
                <a:cs typeface="Arial" pitchFamily="34" charset="0"/>
              </a:rPr>
              <a:t>Кроме того, и составные элементы речевой деятельности весьма различны. Это и типично умственные действия (например, планирование речевого высказывания), и действия внешние (например, активность органов речи).</a:t>
            </a:r>
            <a:endParaRPr lang="ru-RU" sz="2400" dirty="0"/>
          </a:p>
        </p:txBody>
      </p:sp>
      <p:pic>
        <p:nvPicPr>
          <p:cNvPr id="4" name="Picture 4" descr="http://im1-tub-ru.yandex.net/i?id=68c1b4b46537e6cbde815d49511a8b66-101-144&amp;n=2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636912"/>
            <a:ext cx="7362098" cy="38884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0586412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333375"/>
            <a:ext cx="6408738" cy="863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/>
              <a:t>Анализ текста учителем: </a:t>
            </a:r>
            <a:br>
              <a:rPr lang="ru-RU" dirty="0"/>
            </a:br>
            <a:endParaRPr lang="ru-RU" dirty="0"/>
          </a:p>
        </p:txBody>
      </p:sp>
      <p:sp>
        <p:nvSpPr>
          <p:cNvPr id="66563" name="Объект 2"/>
          <p:cNvSpPr>
            <a:spLocks noGrp="1"/>
          </p:cNvSpPr>
          <p:nvPr>
            <p:ph idx="1"/>
          </p:nvPr>
        </p:nvSpPr>
        <p:spPr>
          <a:xfrm>
            <a:off x="179388" y="776288"/>
            <a:ext cx="8280400" cy="5461000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ru-RU" sz="1600" dirty="0"/>
              <a:t> </a:t>
            </a:r>
            <a:r>
              <a:rPr lang="ru-RU" sz="1600" i="1" dirty="0"/>
              <a:t>Попугай Гриша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1600" i="1" dirty="0"/>
              <a:t>	29 октября мама купила попугая. Он был белый с голубой грудкой. Сначала мы посадили его в фанерный ящик и загородили решеткой. На следующий день мы поехали на птичий рынок за клеткой. Но он был закрыт. Мы долго не могли купить клетку. Наконец мы её купили. Наш Гриша любит летать и ходить по полу.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1600" i="1" dirty="0"/>
              <a:t>1. Подумай, о чем ты хотел рассказать: о попугае Грише, о от поездке на птичий рынок, о клетке….Подчеркни. Укажи, предложения, где выражена эта мысль.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1600" i="1" dirty="0"/>
              <a:t>2. Что самое Главное ты хотел рассказать в своей работе: какой  красивый попугай, как интересно мне с ним – скучать он не дает; интересная была поездка на птичий рынок – сколько я всего увидел. Подчеркни предложения, которые соответствуют главной мысли.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1600" i="1" dirty="0"/>
              <a:t>3. Отбери те слова, словосочетания, которые могут тебе понадобится в твоем новом сочинении: аккуратная головка, маленькие симпатичные лапки, пытается разговаривать, быстро перелетает от меня к маме, ждет у двери….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1600" i="1" dirty="0"/>
              <a:t>4. Дополни слова, словосочетания до предложения.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1600" i="1" dirty="0"/>
              <a:t>5. Запиши заголовок своего нового текста, запиши первое предложение, определяющее главную мысль, запиши предложения, которые будут отражать тему и главную мысль твоего нового текста.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1600" i="1" dirty="0"/>
              <a:t>6. Перечитай еще раз, реши , есть ли логика в твоем изложении, определи порядок предложений с помощью цифр, проверь, правильно ли выстроен текст. </a:t>
            </a:r>
          </a:p>
        </p:txBody>
      </p:sp>
    </p:spTree>
    <p:extLst>
      <p:ext uri="{BB962C8B-B14F-4D97-AF65-F5344CB8AC3E}">
        <p14:creationId xmlns:p14="http://schemas.microsoft.com/office/powerpoint/2010/main" val="30616036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/>
              <a:t>Формирование текстовых умений.</a:t>
            </a:r>
            <a:br>
              <a:rPr lang="ru-RU" sz="2800" b="1" dirty="0"/>
            </a:br>
            <a:r>
              <a:rPr lang="ru-RU" sz="2800" b="1" dirty="0"/>
              <a:t>Придумайте варианты упражнений во 2 классе для формирования текстовых умений.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 algn="ctr">
              <a:buNone/>
            </a:pPr>
            <a:r>
              <a:rPr lang="ru-RU" i="1" dirty="0"/>
              <a:t>Поездка в Михнево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	Мы поехали в Михнево и взяли с собой хомяка. Когда мы приехали, я увидела  мою подружку. Её звали Таня. Таня позвала свою сестру Лену. Мы позвали других девочек. Потом стали дрессировать моего хомячка. Вечером мы устроили  концерт. А к концерту мы сделали пригласительные билеты.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34738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Перечень приемов для систематизации материалов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Сбор рассыпанного текста.</a:t>
            </a:r>
          </a:p>
          <a:p>
            <a:r>
              <a:rPr lang="ru-RU" dirty="0"/>
              <a:t>2. Редактирование плана, приведение в соответствие с текстом.</a:t>
            </a:r>
          </a:p>
          <a:p>
            <a:r>
              <a:rPr lang="ru-RU" dirty="0"/>
              <a:t>3. Редактирование текста с точки зрения планирования изложения. </a:t>
            </a:r>
          </a:p>
          <a:p>
            <a:r>
              <a:rPr lang="ru-RU" dirty="0"/>
              <a:t>4. Составление плана готового или будущего текста. </a:t>
            </a:r>
          </a:p>
          <a:p>
            <a:r>
              <a:rPr lang="ru-RU" dirty="0"/>
              <a:t>5. Изменение плана готового текста. </a:t>
            </a:r>
          </a:p>
        </p:txBody>
      </p:sp>
    </p:spTree>
    <p:extLst>
      <p:ext uri="{BB962C8B-B14F-4D97-AF65-F5344CB8AC3E}">
        <p14:creationId xmlns:p14="http://schemas.microsoft.com/office/powerpoint/2010/main" val="186587338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Типы речи и работа над ними в начальных классах.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209331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Тип речи – фрагмент текста, характеризующийся определенным типовым значением. Среди типов выделяют: описание предмета, описание места, повествование, рассуждение, фрагменты со значением субъективной оценки.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 Характеристика текстов</a:t>
            </a:r>
          </a:p>
          <a:p>
            <a:pPr marL="0" lvl="0" indent="0">
              <a:buNone/>
            </a:pPr>
            <a:r>
              <a:rPr lang="ru-RU" dirty="0"/>
              <a:t>Факты, события окружающей действительности.</a:t>
            </a:r>
          </a:p>
          <a:p>
            <a:pPr lvl="0"/>
            <a:r>
              <a:rPr lang="ru-RU" dirty="0"/>
              <a:t>Описание (места, предмета, состояния) – сообщается об одновременных признаках.</a:t>
            </a:r>
          </a:p>
          <a:p>
            <a:pPr lvl="0"/>
            <a:r>
              <a:rPr lang="ru-RU" dirty="0"/>
              <a:t>Повествование – сообщается о последовательных действиях.</a:t>
            </a:r>
          </a:p>
          <a:p>
            <a:pPr marL="0" lvl="0" indent="0">
              <a:buNone/>
            </a:pPr>
            <a:r>
              <a:rPr lang="ru-RU" dirty="0"/>
              <a:t>Мысли человека о фактах, событиях окружающей действительности.</a:t>
            </a:r>
          </a:p>
          <a:p>
            <a:pPr lvl="0"/>
            <a:r>
              <a:rPr lang="ru-RU" dirty="0"/>
              <a:t>Рассуждение – дается объяснение свойств явлений.</a:t>
            </a:r>
          </a:p>
          <a:p>
            <a:pPr lvl="0"/>
            <a:r>
              <a:rPr lang="ru-RU" dirty="0"/>
              <a:t>Оценка  - дается оценка чему-то.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96126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Работа с текстом: определите типы текстов.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i="1" dirty="0"/>
              <a:t>Познакомившись с Красавицей, никто не рискнул бы  употребить сравнение: ласковая, как кошка. Никому не позволяла она себя потрогать или погладить.</a:t>
            </a:r>
            <a:endParaRPr lang="ru-RU" dirty="0"/>
          </a:p>
          <a:p>
            <a:pPr lvl="0"/>
            <a:r>
              <a:rPr lang="ru-RU" i="1" dirty="0"/>
              <a:t>Какой у меня замечательный кот! Просто чудо! Я его очень люблю. </a:t>
            </a:r>
            <a:endParaRPr lang="ru-RU" dirty="0"/>
          </a:p>
          <a:p>
            <a:pPr lvl="0"/>
            <a:r>
              <a:rPr lang="ru-RU" i="1" dirty="0"/>
              <a:t>Подле тумбочки с приемником кот поднял голову в надежде, что его подсадят. Не дождался, поглядел на людей через плечо с укоризной и вдруг непостижимо легко вознесся вверх. Помедлили чуть, а затем швырнул свое холеное тело на полированную крышку так, будто сперва шубу разостлал, а потом уж лег на неё сам.</a:t>
            </a:r>
            <a:endParaRPr lang="ru-RU" dirty="0"/>
          </a:p>
          <a:p>
            <a:pPr lvl="0"/>
            <a:r>
              <a:rPr lang="ru-RU" i="1" dirty="0"/>
              <a:t>Есть у меня кот -  серый в черных пятнышках, как в бусинках. Зовут его Василий Васильевич. Толстый кот . Уши у него круглые. На каждой лапе по пяти кривых ногтей.  Да зубы как иголки острые.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117495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Повествование: докажите, что один из них является повествованием.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i="1" dirty="0"/>
              <a:t>1. Шел я по лесной тропинке, слышу – зяблик гремит. Голову запрокинул, клюв разинул, на горлышке пёрышки дрожат – будто он горло водой полощет. И песенка из клюва так и брызжет. Даже хвостик трясется. </a:t>
            </a:r>
            <a:endParaRPr lang="ru-RU" dirty="0"/>
          </a:p>
          <a:p>
            <a:r>
              <a:rPr lang="ru-RU" i="1" dirty="0"/>
              <a:t>2. По зеленой траве – мураве носятся двое шустрых малышей – зайчик и белочка. Один улепетывает, другой его догоняет. Да еще верещат и горланят так, будто их тут не двое, а целый табун.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190948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Описание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Перед вами пример детского описания предмета. Какие недостатки вы видите? Как вы отредактировали этот текст?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r>
              <a:rPr lang="ru-RU" i="1" dirty="0"/>
              <a:t>Мой щенок был совсем маленьким, когда его принесли к нам. Он был очень шустрый и весёлый. Щенок был кудрявый, с лохматой мордочкой. Он был ленивый, не любил трудиться.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782955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Рассуждение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Схема: ?, потому что …..</a:t>
            </a:r>
          </a:p>
          <a:p>
            <a:r>
              <a:rPr lang="ru-RU" dirty="0"/>
              <a:t>?, так как …..</a:t>
            </a:r>
          </a:p>
          <a:p>
            <a:r>
              <a:rPr lang="ru-RU" dirty="0"/>
              <a:t>Докажите, что данные тексты являются текстами – рассуждениями.</a:t>
            </a:r>
          </a:p>
          <a:p>
            <a:pPr lvl="0"/>
            <a:r>
              <a:rPr lang="ru-RU" i="1" dirty="0"/>
              <a:t>Разговаривать на рыбалке нельзя, потому что может услышать рыба.  Она  может услышать, что о ней говорят, и уйти. </a:t>
            </a:r>
            <a:endParaRPr lang="ru-RU" dirty="0"/>
          </a:p>
          <a:p>
            <a:pPr lvl="0"/>
            <a:r>
              <a:rPr lang="ru-RU" i="1" dirty="0"/>
              <a:t>Дуб был весь покрыт  желтыми листьями, которые не опадают целую зиму. Поэтому его так и зовут – дуб-</a:t>
            </a:r>
            <a:r>
              <a:rPr lang="ru-RU" i="1" dirty="0" err="1"/>
              <a:t>зимовик</a:t>
            </a:r>
            <a:r>
              <a:rPr lang="ru-RU" i="1" dirty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708840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Методика обучения созданию высказываний.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Речевые упражнения.</a:t>
            </a:r>
          </a:p>
          <a:p>
            <a:pPr marL="0" lvl="0" indent="0">
              <a:buNone/>
            </a:pPr>
            <a:r>
              <a:rPr lang="ru-RU" dirty="0"/>
              <a:t>Для обучения планированию содержания:</a:t>
            </a:r>
          </a:p>
          <a:p>
            <a:pPr lvl="0"/>
            <a:r>
              <a:rPr lang="ru-RU" dirty="0"/>
              <a:t>Темы и основной мысли;</a:t>
            </a:r>
          </a:p>
          <a:p>
            <a:pPr lvl="0"/>
            <a:r>
              <a:rPr lang="ru-RU" dirty="0"/>
              <a:t>Хода развития мысли.</a:t>
            </a:r>
          </a:p>
          <a:p>
            <a:pPr marL="0" lvl="0" indent="0">
              <a:buNone/>
            </a:pPr>
            <a:r>
              <a:rPr lang="ru-RU" dirty="0"/>
              <a:t>Для обучения формулирования мыслей с учетом требований культуры речи:</a:t>
            </a:r>
          </a:p>
          <a:p>
            <a:pPr lvl="0"/>
            <a:r>
              <a:rPr lang="ru-RU" dirty="0"/>
              <a:t>Норм литературного языка;</a:t>
            </a:r>
          </a:p>
          <a:p>
            <a:pPr lvl="0"/>
            <a:r>
              <a:rPr lang="ru-RU" dirty="0"/>
              <a:t>Коммуникативной целесообразности.</a:t>
            </a:r>
          </a:p>
          <a:p>
            <a:pPr marL="0" lvl="0" indent="0">
              <a:buNone/>
            </a:pPr>
            <a:r>
              <a:rPr lang="ru-RU" dirty="0"/>
              <a:t>Для обучения контролю за своей речью:</a:t>
            </a:r>
          </a:p>
          <a:p>
            <a:pPr lvl="0"/>
            <a:r>
              <a:rPr lang="ru-RU" dirty="0"/>
              <a:t>За её содержанием и формулированием мыслей.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010201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Формирование умений, необходимых для планирования содержания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lvl="0" indent="0">
              <a:buNone/>
            </a:pPr>
            <a:r>
              <a:rPr lang="ru-RU" dirty="0"/>
              <a:t>Осознавать тему высказывания и его основную мысль;</a:t>
            </a:r>
          </a:p>
          <a:p>
            <a:pPr lvl="0"/>
            <a:r>
              <a:rPr lang="ru-RU" dirty="0"/>
              <a:t>Умение намечать ход развития мысли, возможные </a:t>
            </a:r>
            <a:r>
              <a:rPr lang="ru-RU" dirty="0" err="1"/>
              <a:t>микротемы</a:t>
            </a:r>
            <a:r>
              <a:rPr lang="ru-RU" dirty="0"/>
              <a:t>, их последовательность, содержание каждой части. </a:t>
            </a:r>
          </a:p>
          <a:p>
            <a:pPr marL="0" indent="0">
              <a:buNone/>
            </a:pPr>
            <a:r>
              <a:rPr lang="ru-RU" dirty="0"/>
              <a:t>Сравните возможные названия темы сочинения: </a:t>
            </a:r>
          </a:p>
          <a:p>
            <a:pPr lvl="0"/>
            <a:r>
              <a:rPr lang="ru-RU" dirty="0"/>
              <a:t>Весна, весна на улице, весенние деньки! – Весенние изменения в природе.</a:t>
            </a:r>
          </a:p>
          <a:p>
            <a:pPr lvl="0"/>
            <a:r>
              <a:rPr lang="ru-RU" dirty="0"/>
              <a:t>Скворцы прилетели! – Весна пришла!</a:t>
            </a:r>
          </a:p>
          <a:p>
            <a:pPr lvl="0"/>
            <a:r>
              <a:rPr lang="ru-RU" dirty="0"/>
              <a:t>Весенние ручейки. – Как мы пускали кораблики.</a:t>
            </a:r>
          </a:p>
          <a:p>
            <a:pPr lvl="0"/>
            <a:r>
              <a:rPr lang="ru-RU" dirty="0"/>
              <a:t>Праздничный день в нашем городе. – Как я провел праздник.</a:t>
            </a:r>
          </a:p>
          <a:p>
            <a:pPr lvl="0"/>
            <a:r>
              <a:rPr lang="ru-RU" dirty="0"/>
              <a:t>Как мы однажды убирали класс. – Как нужно убирать класс.</a:t>
            </a:r>
          </a:p>
          <a:p>
            <a:pPr marL="0" indent="0">
              <a:buNone/>
            </a:pPr>
            <a:r>
              <a:rPr lang="ru-RU" dirty="0"/>
              <a:t>Составьте фрагмент урока на основе схемы:</a:t>
            </a:r>
          </a:p>
          <a:p>
            <a:r>
              <a:rPr lang="ru-RU" dirty="0"/>
              <a:t>Зимой в лесу:</a:t>
            </a:r>
          </a:p>
          <a:p>
            <a:pPr lvl="0"/>
            <a:r>
              <a:rPr lang="ru-RU" dirty="0"/>
              <a:t>Интересно!</a:t>
            </a:r>
          </a:p>
          <a:p>
            <a:pPr lvl="0"/>
            <a:r>
              <a:rPr lang="ru-RU" dirty="0"/>
              <a:t>Красиво!</a:t>
            </a:r>
          </a:p>
          <a:p>
            <a:pPr lvl="0"/>
            <a:r>
              <a:rPr lang="ru-RU" dirty="0"/>
              <a:t>Весело!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633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Структура речевой деятельности 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 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Речевая деятельность как один из видов деятельности человека характеризуется целенаправленностью и состоит из нескольких последовательных фаз: ориентировки, внутреннего программирования, реализации и контроля. </a:t>
            </a:r>
          </a:p>
        </p:txBody>
      </p:sp>
    </p:spTree>
    <p:extLst>
      <p:ext uri="{BB962C8B-B14F-4D97-AF65-F5344CB8AC3E}">
        <p14:creationId xmlns:p14="http://schemas.microsoft.com/office/powerpoint/2010/main" val="272856624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Методика придумывания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Сначала с помощью вопросов: «О чем рассказывает картинка?», «Какую мысль хотел передать художник?»</a:t>
            </a:r>
          </a:p>
          <a:p>
            <a:pPr lvl="0"/>
            <a:r>
              <a:rPr lang="ru-RU" dirty="0"/>
              <a:t>Озаглавьте.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781955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Формирование умения намечать ход развития мысли.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Упражнения:</a:t>
            </a:r>
          </a:p>
          <a:p>
            <a:pPr lvl="0"/>
            <a:r>
              <a:rPr lang="ru-RU" dirty="0"/>
              <a:t>Составление рассказа по серии сюжетных картинок.</a:t>
            </a:r>
          </a:p>
          <a:p>
            <a:pPr lvl="0"/>
            <a:r>
              <a:rPr lang="ru-RU" dirty="0"/>
              <a:t>Составление рассказа на основе картинного плана.</a:t>
            </a:r>
          </a:p>
          <a:p>
            <a:pPr lvl="0"/>
            <a:r>
              <a:rPr lang="ru-RU" dirty="0"/>
              <a:t>Составление плана.</a:t>
            </a:r>
          </a:p>
          <a:p>
            <a:pPr lvl="0"/>
            <a:r>
              <a:rPr lang="ru-RU" dirty="0"/>
              <a:t>Восстановление плана.</a:t>
            </a:r>
          </a:p>
          <a:p>
            <a:pPr lvl="0"/>
            <a:r>
              <a:rPr lang="ru-RU" dirty="0"/>
              <a:t>Редактирование плана.</a:t>
            </a:r>
          </a:p>
          <a:p>
            <a:pPr lvl="0"/>
            <a:r>
              <a:rPr lang="ru-RU" dirty="0"/>
              <a:t>Сопоставление сведений, которые используются в тексте: ты будешь рассказывать о своем щенке (коте, попугае) в разных ситуациях: 1) если нужно сообщить о пропаже ; 2) если хочется рассказать о своем любимце, поделиться радостью общения.  Сопоставление может быть предложено, если мы решили: 1) описать, как выглядит щенок; 2) рассказать о каком-то случае с ним; 3) порассуждать о его характере.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312402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Обучение формулированию мыслей. Работа в области культуры речи.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ru-RU" dirty="0"/>
              <a:t>Правильность речи.</a:t>
            </a:r>
          </a:p>
          <a:p>
            <a:pPr lvl="0"/>
            <a:r>
              <a:rPr lang="ru-RU" dirty="0"/>
              <a:t>Речевое мастерство.</a:t>
            </a:r>
          </a:p>
          <a:p>
            <a:pPr marL="0" indent="0">
              <a:buNone/>
            </a:pPr>
            <a:r>
              <a:rPr lang="ru-RU" dirty="0"/>
              <a:t>В период обучения грамоте:</a:t>
            </a:r>
          </a:p>
          <a:p>
            <a:pPr lvl="0"/>
            <a:r>
              <a:rPr lang="ru-RU" dirty="0"/>
              <a:t>Правильная постановка ударения;</a:t>
            </a:r>
          </a:p>
          <a:p>
            <a:r>
              <a:rPr lang="ru-RU" dirty="0"/>
              <a:t>При изучении состава слова:</a:t>
            </a:r>
          </a:p>
          <a:p>
            <a:pPr lvl="0"/>
            <a:r>
              <a:rPr lang="ru-RU" dirty="0"/>
              <a:t>Правильное образование слов;</a:t>
            </a:r>
          </a:p>
          <a:p>
            <a:pPr lvl="0"/>
            <a:r>
              <a:rPr lang="ru-RU" dirty="0"/>
              <a:t>Очное употребление в речи слов определенной звуковой структуры;</a:t>
            </a:r>
          </a:p>
          <a:p>
            <a:pPr marL="0" indent="0">
              <a:buNone/>
            </a:pPr>
            <a:r>
              <a:rPr lang="ru-RU" dirty="0"/>
              <a:t>При изучении морфологии:</a:t>
            </a:r>
          </a:p>
          <a:p>
            <a:pPr lvl="0"/>
            <a:r>
              <a:rPr lang="ru-RU" dirty="0"/>
              <a:t>Предупреждение ошибок в формах рода, числа , падежа…</a:t>
            </a:r>
          </a:p>
          <a:p>
            <a:pPr lvl="0"/>
            <a:r>
              <a:rPr lang="ru-RU" dirty="0"/>
              <a:t>Обогащение прилагательными, работа с синонимами;</a:t>
            </a:r>
          </a:p>
          <a:p>
            <a:pPr marL="0" indent="0">
              <a:buNone/>
            </a:pPr>
            <a:r>
              <a:rPr lang="ru-RU" dirty="0"/>
              <a:t>При изучении синтаксиса:</a:t>
            </a:r>
          </a:p>
          <a:p>
            <a:pPr lvl="0"/>
            <a:r>
              <a:rPr lang="ru-RU" dirty="0"/>
              <a:t>Работа над нормами согласования, управления;</a:t>
            </a:r>
          </a:p>
          <a:p>
            <a:pPr lvl="0"/>
            <a:r>
              <a:rPr lang="ru-RU" dirty="0"/>
              <a:t>Обогащение синтаксического строя речи: употребление однородных членов предложения; составление сложных синтаксических конструкций.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559809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Упражнения: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/>
              <a:t>Наблюдение за использованием в образцовом тексте средств языка (найдите слово, помогающее увидеть, представить; стилистический эксперимент).</a:t>
            </a:r>
          </a:p>
          <a:p>
            <a:pPr lvl="0"/>
            <a:r>
              <a:rPr lang="ru-RU" dirty="0"/>
              <a:t>Редактирование высказывания с точки зрения использования в нем языковых средств (использование картотеки детских ошибок).</a:t>
            </a:r>
          </a:p>
          <a:p>
            <a:pPr lvl="0"/>
            <a:r>
              <a:rPr lang="ru-RU" dirty="0"/>
              <a:t>Конструирование единиц из заданных элементов более низкого уровня ( в каком случае можно употребить это слово, словосочетание, предложение).</a:t>
            </a:r>
          </a:p>
          <a:p>
            <a:pPr lvl="0"/>
            <a:r>
              <a:rPr lang="ru-RU" dirty="0"/>
              <a:t>Трансформация конструкций (изменение порядка слов, пропуск слов, соединение двух предложений в одно).</a:t>
            </a:r>
          </a:p>
          <a:p>
            <a:pPr lvl="0"/>
            <a:r>
              <a:rPr lang="ru-RU" dirty="0"/>
              <a:t>Подбор слов, составление словосочетаний, придумывание предложений с заданным предметом речи, для выражения определенной мысли.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330000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Обучение контролю за своей речью.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Самоконтроль – обязательное звено в любой деятельности, в том числе речевой. </a:t>
            </a:r>
          </a:p>
          <a:p>
            <a:r>
              <a:rPr lang="ru-RU" dirty="0"/>
              <a:t>Каждое из прочтений выполняется с определенной установкой:</a:t>
            </a:r>
          </a:p>
          <a:p>
            <a:pPr lvl="0"/>
            <a:r>
              <a:rPr lang="ru-RU" dirty="0"/>
              <a:t>Оценить , все ли будет понятно читающему, удалось ли раскрыть мысль, нет ли в содержании чего-то лишнего, не пропущено ли что-то важное, последовательно ли изложение мысли.</a:t>
            </a:r>
          </a:p>
          <a:p>
            <a:pPr lvl="0"/>
            <a:r>
              <a:rPr lang="ru-RU" dirty="0"/>
              <a:t>Решить, удачно ли сформулированы все мысли (верно ли подобраны предложения, слова, нет ли повторов),</a:t>
            </a:r>
          </a:p>
          <a:p>
            <a:pPr lvl="0"/>
            <a:r>
              <a:rPr lang="ru-RU" dirty="0"/>
              <a:t>Проверить текст с точки зрения орфографической и пунктуационной грамотности. </a:t>
            </a:r>
          </a:p>
          <a:p>
            <a:pPr marL="0" indent="0">
              <a:buNone/>
            </a:pP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599936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Речевые ошибки детей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ru-RU" dirty="0"/>
              <a:t>Нарушение норм литературного языка.</a:t>
            </a:r>
          </a:p>
          <a:p>
            <a:pPr lvl="0"/>
            <a:r>
              <a:rPr lang="ru-RU" dirty="0"/>
              <a:t>Лексические (слово в языке есть, но употреблено не в своем значении, то есть слово сказано не то, что обозначает, не то, что имел в виду автор);</a:t>
            </a:r>
          </a:p>
          <a:p>
            <a:pPr lvl="0"/>
            <a:r>
              <a:rPr lang="ru-RU" dirty="0"/>
              <a:t>Словообразовательные (такого слова в русском языке нет, ).</a:t>
            </a:r>
          </a:p>
          <a:p>
            <a:r>
              <a:rPr lang="ru-RU" i="1" dirty="0" err="1"/>
              <a:t>Мукает</a:t>
            </a:r>
            <a:r>
              <a:rPr lang="ru-RU" i="1" dirty="0"/>
              <a:t> корова, </a:t>
            </a:r>
            <a:r>
              <a:rPr lang="ru-RU" i="1" dirty="0" err="1"/>
              <a:t>тихота</a:t>
            </a:r>
            <a:r>
              <a:rPr lang="ru-RU" i="1" dirty="0"/>
              <a:t>, я </a:t>
            </a:r>
            <a:r>
              <a:rPr lang="ru-RU" i="1" dirty="0" err="1"/>
              <a:t>распечалилися</a:t>
            </a:r>
            <a:r>
              <a:rPr lang="ru-RU" i="1" dirty="0"/>
              <a:t>, мальчик взлез на дерево.</a:t>
            </a:r>
            <a:endParaRPr lang="ru-RU" dirty="0"/>
          </a:p>
          <a:p>
            <a:pPr lvl="0"/>
            <a:r>
              <a:rPr lang="ru-RU" dirty="0"/>
              <a:t>Морфологические (для её, в угле, на </a:t>
            </a:r>
            <a:r>
              <a:rPr lang="ru-RU" dirty="0" err="1"/>
              <a:t>пианине</a:t>
            </a:r>
            <a:r>
              <a:rPr lang="ru-RU" dirty="0"/>
              <a:t>).</a:t>
            </a:r>
          </a:p>
          <a:p>
            <a:pPr lvl="0"/>
            <a:r>
              <a:rPr lang="ru-RU" dirty="0"/>
              <a:t>Нарушение коммуникативной целесообразности (точность, богатство, выразительность).</a:t>
            </a:r>
          </a:p>
          <a:p>
            <a:pPr lvl="0"/>
            <a:r>
              <a:rPr lang="ru-RU" dirty="0"/>
              <a:t>Неточный выбор слова; нарушение лексической сочетаемости,</a:t>
            </a:r>
          </a:p>
          <a:p>
            <a:pPr lvl="0"/>
            <a:r>
              <a:rPr lang="ru-RU" dirty="0"/>
              <a:t>Употребление лишнего слова;</a:t>
            </a:r>
          </a:p>
          <a:p>
            <a:pPr lvl="0"/>
            <a:r>
              <a:rPr lang="ru-RU" dirty="0"/>
              <a:t>Неудачное употребление местоимения,</a:t>
            </a:r>
          </a:p>
          <a:p>
            <a:pPr lvl="0"/>
            <a:r>
              <a:rPr lang="ru-RU" dirty="0"/>
              <a:t>Неоправданное повторение однокоренных слов;</a:t>
            </a:r>
          </a:p>
          <a:p>
            <a:pPr lvl="0"/>
            <a:r>
              <a:rPr lang="ru-RU" dirty="0"/>
              <a:t>Неоправданное повторение одного и того же слова;</a:t>
            </a:r>
          </a:p>
          <a:p>
            <a:pPr lvl="0"/>
            <a:r>
              <a:rPr lang="ru-RU" dirty="0"/>
              <a:t>Однообразие синтаксических конструкций;</a:t>
            </a:r>
          </a:p>
          <a:p>
            <a:pPr lvl="0"/>
            <a:r>
              <a:rPr lang="ru-RU" dirty="0"/>
              <a:t>Нарушение стиля высказывания.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569810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44825"/>
            <a:ext cx="7772400" cy="175562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Методика проведения изложений.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795553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552" y="260648"/>
            <a:ext cx="7848872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75971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Виды изложений: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/>
              <a:t>Изложение – восстановление деформированного текста. </a:t>
            </a:r>
          </a:p>
          <a:p>
            <a:pPr lvl="0"/>
            <a:r>
              <a:rPr lang="ru-RU" dirty="0"/>
              <a:t>Изложение по готовому плану.</a:t>
            </a:r>
          </a:p>
          <a:p>
            <a:pPr lvl="0"/>
            <a:r>
              <a:rPr lang="ru-RU" dirty="0"/>
              <a:t>Изложение по коллективно составленному плану.</a:t>
            </a:r>
          </a:p>
          <a:p>
            <a:pPr lvl="0"/>
            <a:r>
              <a:rPr lang="ru-RU" dirty="0"/>
              <a:t>Изложение по самостоятельно составленному плану (начинается работа с придумывания надписей к картинному плану; графическое рисование иллюстраций, восстановление картинного плана).</a:t>
            </a:r>
          </a:p>
          <a:p>
            <a:pPr lvl="0"/>
            <a:r>
              <a:rPr lang="ru-RU" dirty="0"/>
              <a:t>Изложение по измененному плану (коллективное составление плана, беседа о том, в чем это повествование отступает от последовательности событий в жизни, и постановка цели новой работы над планом; изменение в плане и подробный пересказ по нему). </a:t>
            </a:r>
          </a:p>
          <a:p>
            <a:pPr lvl="0"/>
            <a:r>
              <a:rPr lang="ru-RU" dirty="0"/>
              <a:t>Изложение, близкое к тексту (подробное).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135020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Виды изложений: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/>
              <a:t>Сжатое изложение.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Видом работы, обратным сжатию является его развертывание.</a:t>
            </a:r>
          </a:p>
          <a:p>
            <a:pPr marL="0" indent="0">
              <a:buNone/>
            </a:pPr>
            <a:r>
              <a:rPr lang="ru-RU" dirty="0"/>
              <a:t>Рассказ В. Драгунского «НЕ ПИФ! НЕ ПАФ!». Дениска просил рассказывать маму сказку в сокращенном виде:</a:t>
            </a:r>
          </a:p>
          <a:p>
            <a:pPr marL="0" indent="0">
              <a:buNone/>
            </a:pPr>
            <a:r>
              <a:rPr lang="ru-RU" dirty="0"/>
              <a:t>«Жила-была Красная Шапочка. Раз она напекла пирожков и пошла проведать свою бабушку. И стали они жить-поживать да добра наживать». 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- Предложите восстановить пропущенные места и рассказать сказку полностью. 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8666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692696"/>
            <a:ext cx="7772400" cy="5328591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Виды речевой деятельности </a:t>
            </a:r>
            <a:b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Понятие видов речевой деятельности пришло в методику преподавания родного языка из методики преподавания иностранного языка. Оно принадлежит известному лингвисту и педагогу академику Льву Владимировичу Щербе. </a:t>
            </a:r>
            <a:b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сущности, это - понятие как методическое, так и психологическое. Ведь обучение чтению, письму и письменной речи, устной речи - это, по сути, формирование специфических речевых навыков и основанных на них речевых или коммуникативно-речевых умений</a:t>
            </a:r>
          </a:p>
        </p:txBody>
      </p:sp>
    </p:spTree>
    <p:extLst>
      <p:ext uri="{BB962C8B-B14F-4D97-AF65-F5344CB8AC3E}">
        <p14:creationId xmlns:p14="http://schemas.microsoft.com/office/powerpoint/2010/main" val="348672248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Виды изложений: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lvl="0"/>
            <a:r>
              <a:rPr lang="ru-RU" sz="7200" dirty="0"/>
              <a:t>Изложение с творческим дополнением (сопоставлением с фактами, аналогичными описаниями, выражением отношения к нему).</a:t>
            </a:r>
          </a:p>
          <a:p>
            <a:pPr lvl="0"/>
            <a:r>
              <a:rPr lang="ru-RU" sz="7200" dirty="0"/>
              <a:t>Изложение на основе прогнозирования текста (работа над заголовком текста, представляющая прогнозирование содержания, структуры текста, в некоторых случаях – языковых средств; чтение текста по фрагментам, сопоставление вариантов, предложенных учащимися и автором; работа над основными </a:t>
            </a:r>
            <a:r>
              <a:rPr lang="ru-RU" sz="7200" dirty="0" err="1"/>
              <a:t>микротемами</a:t>
            </a:r>
            <a:r>
              <a:rPr lang="ru-RU" sz="7200" dirty="0"/>
              <a:t> текста: составление таблицы по тексту, включающей три графы – герои текста, их характеристика, их действия; орфографическая подготовка; вторичное целостное чтение текста учителем; написание детьми текста изложения; самопроверка учащимися написанного с помощью таблицы).</a:t>
            </a:r>
          </a:p>
          <a:p>
            <a:pPr lvl="0"/>
            <a:r>
              <a:rPr lang="ru-RU" sz="7200" dirty="0"/>
              <a:t>Изложение, связанное с восприятием произведения изобразительного искусства – работа над изложениями, посвященными тому или иному  эпизоду из жизни и творчества художников; до работы над текстом проводятся такие этапы работы – беседа о художнике, знакомство с его полотнами,  рассматривание картины. </a:t>
            </a:r>
          </a:p>
          <a:p>
            <a:pPr marL="0" indent="0">
              <a:buNone/>
            </a:pPr>
            <a:r>
              <a:rPr lang="ru-RU" sz="6000" b="1" dirty="0"/>
              <a:t> </a:t>
            </a:r>
            <a:endParaRPr lang="ru-RU" sz="6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166763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Ход урока при работе над изложением.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lang="ru-RU" dirty="0"/>
              <a:t>Вводная беседа: зачем надо уметь пересказывать.</a:t>
            </a:r>
          </a:p>
          <a:p>
            <a:pPr lvl="0"/>
            <a:r>
              <a:rPr lang="ru-RU" dirty="0"/>
              <a:t>Первичное знакомство  (на слух при закрытых книгах) и общая беседа по содержанию.</a:t>
            </a:r>
          </a:p>
          <a:p>
            <a:pPr lvl="0"/>
            <a:r>
              <a:rPr lang="ru-RU" dirty="0"/>
              <a:t>О чем говорится  в тексте? Какая главная мысль в рассказе?</a:t>
            </a:r>
          </a:p>
          <a:p>
            <a:pPr lvl="0"/>
            <a:r>
              <a:rPr lang="ru-RU" dirty="0"/>
              <a:t>Озаглавьте текст так, чтобы более точно передать основную мысль. (Из предложенных заголовков выберите, которые наиболее точно отражают основную мысль).</a:t>
            </a:r>
          </a:p>
          <a:p>
            <a:pPr lvl="0"/>
            <a:r>
              <a:rPr lang="ru-RU" dirty="0"/>
              <a:t>Анализ текста с повторным обращением к нему.</a:t>
            </a:r>
          </a:p>
          <a:p>
            <a:pPr lvl="0"/>
            <a:r>
              <a:rPr lang="ru-RU" dirty="0"/>
              <a:t>Учитель:  Я еще раз прочитаю текст (книги закрыты), а вы мысленно представьте ход событий. Давайте тему текста, то есть то, о чем говорится, разделим на части. </a:t>
            </a:r>
          </a:p>
          <a:p>
            <a:pPr lvl="0"/>
            <a:r>
              <a:rPr lang="ru-RU" dirty="0"/>
              <a:t>Составление плана текста, то есть точное </a:t>
            </a:r>
            <a:r>
              <a:rPr lang="ru-RU" dirty="0" err="1"/>
              <a:t>озаглавливание</a:t>
            </a:r>
            <a:r>
              <a:rPr lang="ru-RU" dirty="0"/>
              <a:t>  частей. Выбор заголовка обсуждается. Попутно обсуждается образование и написание слов. </a:t>
            </a:r>
          </a:p>
          <a:p>
            <a:pPr lvl="0"/>
            <a:r>
              <a:rPr lang="ru-RU" dirty="0"/>
              <a:t>Анализ использованных средств языка (при открытых книгах).</a:t>
            </a:r>
          </a:p>
          <a:p>
            <a:pPr lvl="0"/>
            <a:r>
              <a:rPr lang="ru-RU" dirty="0"/>
              <a:t>Учитель: Прочитайте первую часть текста  и найдите слова, выражения, с помощью которых автор нарисовал  эту картину. На какие слова вам хотелось бы обратить внимание товарищей. Почему в первом предложении нет этого слова? Как по-другому передать издаваемый звук? Какое слово передает состояние? Какое слово более точно передает? </a:t>
            </a:r>
          </a:p>
          <a:p>
            <a:pPr lvl="0"/>
            <a:r>
              <a:rPr lang="ru-RU" dirty="0"/>
              <a:t>По книге  учащиеся самостоятельно перечитали текст, обращая при этом внимание на написание слов и знаки препинания.</a:t>
            </a:r>
          </a:p>
          <a:p>
            <a:pPr lvl="0"/>
            <a:r>
              <a:rPr lang="ru-RU" dirty="0"/>
              <a:t>По ходу записи учащиеся в некоторых словах вместо букв, в написании которых сомневались, оставляли пропуски, отмечая их точками. Учитель помогает решать возникшие проблемы.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58882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Требования к текстам для изложений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dirty="0"/>
              <a:t>предельное начало текста, обычно независимое первое предложение с обычным порядком слов или реже соединение законченных предложений;</a:t>
            </a:r>
          </a:p>
          <a:p>
            <a:pPr lvl="0"/>
            <a:r>
              <a:rPr lang="ru-RU" dirty="0"/>
              <a:t>отчётливую связь с начальным предложением следующих за ним предложений, а так же связи смежных предложений;</a:t>
            </a:r>
          </a:p>
          <a:p>
            <a:pPr lvl="0"/>
            <a:r>
              <a:rPr lang="ru-RU" dirty="0"/>
              <a:t>структурное выражение законченности всего текста при завершении фабулы.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018371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/>
              <a:t>Виды изложений: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904656"/>
          </a:xfrm>
        </p:spPr>
        <p:txBody>
          <a:bodyPr>
            <a:noAutofit/>
          </a:bodyPr>
          <a:lstStyle/>
          <a:p>
            <a:pPr lvl="0"/>
            <a:r>
              <a:rPr lang="ru-RU" sz="1100" dirty="0"/>
              <a:t>Выборочное изложение.</a:t>
            </a:r>
          </a:p>
          <a:p>
            <a:r>
              <a:rPr lang="ru-RU" sz="1100" dirty="0"/>
              <a:t>Дайте анализ методики проведения выборочного изложения «Грачи прилетели».</a:t>
            </a:r>
          </a:p>
          <a:p>
            <a:pPr lvl="0"/>
            <a:r>
              <a:rPr lang="ru-RU" sz="1100" dirty="0"/>
              <a:t>1. Беседа с классом. </a:t>
            </a:r>
          </a:p>
          <a:p>
            <a:r>
              <a:rPr lang="ru-RU" sz="1100" dirty="0"/>
              <a:t>- Какое время года сейчас? Какие признаки весны вы заметили? Что считается началом весны в наших краях? Когда  в этом году прилетели грачи? Кто из вас видел грача? Какой он?</a:t>
            </a:r>
          </a:p>
          <a:p>
            <a:r>
              <a:rPr lang="ru-RU" sz="1100" dirty="0"/>
              <a:t>- Вот чучела двух птиц. Какой из них грач? Как вы узнали?</a:t>
            </a:r>
          </a:p>
          <a:p>
            <a:r>
              <a:rPr lang="ru-RU" sz="1100" dirty="0"/>
              <a:t>          2. Сообщение тему урока. </a:t>
            </a:r>
          </a:p>
          <a:p>
            <a:r>
              <a:rPr lang="ru-RU" sz="1100" dirty="0"/>
              <a:t>              -Сегодня  мы будем писать изложение о грачах.</a:t>
            </a:r>
          </a:p>
          <a:p>
            <a:r>
              <a:rPr lang="ru-RU" sz="1100" dirty="0"/>
              <a:t>          3. Знакомство с текстом, написанным на доске. Его вслух читает ученица.</a:t>
            </a:r>
          </a:p>
          <a:p>
            <a:r>
              <a:rPr lang="ru-RU" sz="1100" dirty="0"/>
              <a:t>          - Первыми к нам прилетают грачи. Еще кругом снег, а они уже важно расхаживают по дороге – черные, </a:t>
            </a:r>
            <a:r>
              <a:rPr lang="ru-RU" sz="1100" dirty="0" err="1"/>
              <a:t>белоносые</a:t>
            </a:r>
            <a:r>
              <a:rPr lang="ru-RU" sz="1100" dirty="0"/>
              <a:t>.  Найдут грачи парк или рощу и начнут гнезда устраивать. Весь день они шумят, сучья для гнезд ломают. Старые гнезда чинят, новые вьют. А вечером сядут грачи у своих гнезд и спят до утра. Утром снова за работу. Спешат грачи. Пора выводить птенцов. Грачата – самые ранние птенцы. Еще на деревьях листья не распустились, а малыши уже кричат, есть просят. </a:t>
            </a:r>
          </a:p>
          <a:p>
            <a:r>
              <a:rPr lang="ru-RU" sz="1100" dirty="0"/>
              <a:t>          4. Беседа. </a:t>
            </a:r>
          </a:p>
          <a:p>
            <a:r>
              <a:rPr lang="ru-RU" sz="1100" dirty="0"/>
              <a:t>- О чем прочитали в рассказе? Давайте дадим ему название. </a:t>
            </a:r>
          </a:p>
          <a:p>
            <a:r>
              <a:rPr lang="ru-RU" sz="1100" dirty="0"/>
              <a:t>          5. Самостоятельное  чтение рассказа с выполнением задания: разделить на три части. После обсуждения границы частей обозначаются бумажными разделителями. </a:t>
            </a:r>
          </a:p>
          <a:p>
            <a:r>
              <a:rPr lang="ru-RU" sz="1100" dirty="0"/>
              <a:t>         6. </a:t>
            </a:r>
            <a:r>
              <a:rPr lang="ru-RU" sz="1100" dirty="0" err="1"/>
              <a:t>Озаглавливание</a:t>
            </a:r>
            <a:r>
              <a:rPr lang="ru-RU" sz="1100" dirty="0"/>
              <a:t> частей.</a:t>
            </a:r>
          </a:p>
          <a:p>
            <a:r>
              <a:rPr lang="ru-RU" sz="2800" dirty="0"/>
              <a:t>         </a:t>
            </a:r>
            <a:r>
              <a:rPr lang="ru-RU" sz="1100" dirty="0"/>
              <a:t>7. Анализ частей текста: содержания и языковых средств. </a:t>
            </a:r>
          </a:p>
          <a:p>
            <a:r>
              <a:rPr lang="ru-RU" sz="1100" dirty="0"/>
              <a:t>   - Как описаны наши первые гости? Что лучше , точнее: расхаживают или ходят. </a:t>
            </a:r>
          </a:p>
          <a:p>
            <a:r>
              <a:rPr lang="ru-RU" sz="1100" dirty="0"/>
              <a:t>- Где устраивают гнезда? Из чего? Почему шумят? Как еще можно сказать об их шуме? Почему они так волнуются? </a:t>
            </a:r>
          </a:p>
          <a:p>
            <a:r>
              <a:rPr lang="ru-RU" sz="1100" dirty="0"/>
              <a:t>- Отыщите необычное построенные предложения. Какие знаки в них стоят? </a:t>
            </a:r>
          </a:p>
          <a:p>
            <a:r>
              <a:rPr lang="ru-RU" sz="1100" dirty="0"/>
              <a:t>8. Орфографическая подготовка.</a:t>
            </a:r>
          </a:p>
          <a:p>
            <a:r>
              <a:rPr lang="ru-RU" sz="1100" dirty="0"/>
              <a:t>- Разбор трудных для написания слов.</a:t>
            </a:r>
          </a:p>
          <a:p>
            <a:r>
              <a:rPr lang="ru-RU" sz="1100" dirty="0"/>
              <a:t>- Самостоятельное </a:t>
            </a:r>
            <a:r>
              <a:rPr lang="ru-RU" sz="1100" dirty="0" err="1"/>
              <a:t>перечитывание</a:t>
            </a:r>
            <a:r>
              <a:rPr lang="ru-RU" sz="1100" dirty="0"/>
              <a:t> текста с заданием найти орфограммы.</a:t>
            </a:r>
          </a:p>
          <a:p>
            <a:r>
              <a:rPr lang="ru-RU" sz="1100" dirty="0"/>
              <a:t>9. </a:t>
            </a:r>
            <a:r>
              <a:rPr lang="ru-RU" sz="1100" dirty="0" err="1"/>
              <a:t>Перечитывание</a:t>
            </a:r>
            <a:r>
              <a:rPr lang="ru-RU" sz="1100" dirty="0"/>
              <a:t>  текста с целью подготовки к выборочному пересказу. </a:t>
            </a:r>
          </a:p>
          <a:p>
            <a:r>
              <a:rPr lang="ru-RU" sz="1100" dirty="0"/>
              <a:t>10. Написание изложения по части «Устройство на новом месте». </a:t>
            </a:r>
          </a:p>
          <a:p>
            <a:r>
              <a:rPr lang="ru-RU" sz="1100" dirty="0"/>
              <a:t>11. Самопроверка. 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10344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/>
              <a:t>Обучение написанию сочинений</a:t>
            </a:r>
          </a:p>
        </p:txBody>
      </p:sp>
    </p:spTree>
    <p:extLst>
      <p:ext uri="{BB962C8B-B14F-4D97-AF65-F5344CB8AC3E}">
        <p14:creationId xmlns:p14="http://schemas.microsoft.com/office/powerpoint/2010/main" val="201512937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19256" cy="1858218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Сравните темы сочинений; </a:t>
            </a:r>
            <a:r>
              <a:rPr lang="ru-RU" sz="3600" dirty="0"/>
              <a:t>определите из них те, которые предполагают: 1)повествование; 2) описание, 3) рассуждение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420888"/>
            <a:ext cx="7859216" cy="370527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1. За что я люблю свою кошку (собаку)?</a:t>
            </a:r>
          </a:p>
          <a:p>
            <a:r>
              <a:rPr lang="ru-RU" dirty="0"/>
              <a:t>2. Наша кошка.</a:t>
            </a:r>
          </a:p>
          <a:p>
            <a:r>
              <a:rPr lang="ru-RU" dirty="0"/>
              <a:t>3. Как однажды Мурка напроказничала.</a:t>
            </a:r>
          </a:p>
          <a:p>
            <a:r>
              <a:rPr lang="ru-RU" dirty="0"/>
              <a:t>4. Кошкина мордочка.</a:t>
            </a:r>
          </a:p>
          <a:p>
            <a:r>
              <a:rPr lang="ru-RU" dirty="0"/>
              <a:t>5. Мурка играет.</a:t>
            </a:r>
          </a:p>
          <a:p>
            <a:r>
              <a:rPr lang="ru-RU" dirty="0"/>
              <a:t>6. О домашних животных надо заботиться.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945366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2002234"/>
          </a:xfrm>
        </p:spPr>
        <p:txBody>
          <a:bodyPr>
            <a:noAutofit/>
          </a:bodyPr>
          <a:lstStyle/>
          <a:p>
            <a:r>
              <a:rPr lang="ru-RU" sz="2800" dirty="0"/>
              <a:t>Какие из приведенных ниже тем предполагают 1) художественное описание- деловое описание; 2) художественное повествование – деловое повествование.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10800000" flipV="1">
            <a:off x="683568" y="2492896"/>
            <a:ext cx="8003232" cy="3816423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1. Деревья нашего леса.</a:t>
            </a:r>
          </a:p>
          <a:p>
            <a:r>
              <a:rPr lang="ru-RU" dirty="0"/>
              <a:t>2. Уголок нашего леса.</a:t>
            </a:r>
          </a:p>
          <a:p>
            <a:r>
              <a:rPr lang="ru-RU" dirty="0"/>
              <a:t>3. Как мы однажды собирали грибы?</a:t>
            </a:r>
          </a:p>
          <a:p>
            <a:r>
              <a:rPr lang="ru-RU" dirty="0"/>
              <a:t>4. Съедобные и ядовитые грибы.</a:t>
            </a:r>
          </a:p>
          <a:p>
            <a:r>
              <a:rPr lang="ru-RU" dirty="0"/>
              <a:t>5. Вот так гриб!</a:t>
            </a:r>
          </a:p>
          <a:p>
            <a:r>
              <a:rPr lang="ru-RU" dirty="0"/>
              <a:t>6. Признаки весны.</a:t>
            </a:r>
          </a:p>
          <a:p>
            <a:r>
              <a:rPr lang="ru-RU" dirty="0"/>
              <a:t>7. Вот и весна!</a:t>
            </a:r>
          </a:p>
          <a:p>
            <a:r>
              <a:rPr lang="ru-RU" dirty="0"/>
              <a:t>8. Бегут ручьи, звенят ручьи!</a:t>
            </a:r>
          </a:p>
          <a:p>
            <a:r>
              <a:rPr lang="ru-RU" dirty="0"/>
              <a:t>9. Дежурство по классу.</a:t>
            </a:r>
          </a:p>
          <a:p>
            <a:r>
              <a:rPr lang="ru-RU" dirty="0"/>
              <a:t>10. На пришкольном участке.</a:t>
            </a:r>
          </a:p>
          <a:p>
            <a:r>
              <a:rPr lang="ru-RU" dirty="0"/>
              <a:t>11. В зимнем лесу!</a:t>
            </a:r>
          </a:p>
        </p:txBody>
      </p:sp>
    </p:spTree>
    <p:extLst>
      <p:ext uri="{BB962C8B-B14F-4D97-AF65-F5344CB8AC3E}">
        <p14:creationId xmlns:p14="http://schemas.microsoft.com/office/powerpoint/2010/main" val="3883643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980728"/>
            <a:ext cx="8280920" cy="4032448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  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основным видам речевой деятельности относятся</a:t>
            </a: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</a:t>
            </a:r>
            <a:b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  </a:t>
            </a: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говорение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(устное выражение мысли)</a:t>
            </a:r>
            <a:b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 </a:t>
            </a: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слушание 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(восприятие речи на слух и ее    понимание)</a:t>
            </a:r>
            <a:b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 </a:t>
            </a: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письмо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(графическое, письменное выражение мысли)  </a:t>
            </a:r>
            <a:b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 </a:t>
            </a: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чтение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(т.е. восприятие и понимание чужой записанной речи). </a:t>
            </a:r>
          </a:p>
          <a:p>
            <a:b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>
                <a:solidFill>
                  <a:schemeClr val="tx1"/>
                </a:solidFill>
              </a:rPr>
              <a:t>. 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460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4149080"/>
            <a:ext cx="8171185" cy="2448272"/>
          </a:xfrm>
        </p:spPr>
        <p:txBody>
          <a:bodyPr>
            <a:normAutofit lnSpcReduction="10000"/>
          </a:bodyPr>
          <a:lstStyle/>
          <a:p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Именно эти виды речевой деятельности лежат в основе процесса </a:t>
            </a:r>
            <a:r>
              <a:rPr lang="ru-RU" sz="2800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речевой коммуникации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От того, насколько у человека сформированы навыки этих видов речевой деятельности, зависит эффективность, </a:t>
            </a:r>
            <a:r>
              <a:rPr lang="ru-RU" sz="2800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успешность речевого общения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79874" name="Picture 2" descr="D:\презентации АГ просвещ 14-15\iCAWT9T2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88641"/>
            <a:ext cx="4896544" cy="36724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7363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2656"/>
            <a:ext cx="7772400" cy="6192689"/>
          </a:xfrm>
        </p:spPr>
        <p:txBody>
          <a:bodyPr>
            <a:normAutofit lnSpcReduction="10000"/>
          </a:bodyPr>
          <a:lstStyle/>
          <a:p>
            <a:r>
              <a:rPr lang="ru-RU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</a:t>
            </a:r>
            <a:br>
              <a:rPr lang="ru-RU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каких бы условиях ни осуществлялась речевая коммуникация, с помощью каких бы средств ни передавалась информация, в основе ее лежит единая </a:t>
            </a: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модель речевой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коммуникации.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Элементами этой модели являются: </a:t>
            </a:r>
            <a:b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800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Отправитель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информации или адресант – говорящий или пишущий человек. </a:t>
            </a:r>
            <a:b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800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Получатель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информации или адресат – читающий или слушающий человек. </a:t>
            </a:r>
            <a:b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c.</a:t>
            </a:r>
            <a:r>
              <a:rPr lang="ru-RU" sz="2800" u="sng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Сообщение</a:t>
            </a:r>
            <a:r>
              <a:rPr lang="ru-RU" sz="2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текст в устной или письменной форме. Без текста, без информации невозможна речевая коммуникация, сам процесс общения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8964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830</TotalTime>
  <Words>6017</Words>
  <Application>Microsoft Office PowerPoint</Application>
  <PresentationFormat>Экран (4:3)</PresentationFormat>
  <Paragraphs>404</Paragraphs>
  <Slides>66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66</vt:i4>
      </vt:variant>
    </vt:vector>
  </HeadingPairs>
  <TitlesOfParts>
    <vt:vector size="71" baseType="lpstr">
      <vt:lpstr>Arial</vt:lpstr>
      <vt:lpstr>Calibri</vt:lpstr>
      <vt:lpstr>Times New Roman</vt:lpstr>
      <vt:lpstr>Wingdings</vt:lpstr>
      <vt:lpstr>Тема Office</vt:lpstr>
      <vt:lpstr>Развитие речевой деятельности.  Методика работы с изложением. Обучение написанию сочинений. </vt:lpstr>
      <vt:lpstr>Презентация PowerPoint</vt:lpstr>
      <vt:lpstr>Речевая деятельность крайне редко выступает  в качестве самостоятельного, законченного акта деятельности: обычно она включается как составная часть в деятельность более высокого порядка.</vt:lpstr>
      <vt:lpstr>Кроме того, и составные элементы речевой деятельности весьма различны. Это и типично умственные действия (например, планирование речевого высказывания), и действия внешние (например, активность органов речи).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Содержание курса: развитие речи</vt:lpstr>
      <vt:lpstr>Содержание курса: развитие речи</vt:lpstr>
      <vt:lpstr>Содержание курса: развитие речи. </vt:lpstr>
      <vt:lpstr>Содержание курса: развитие речи.</vt:lpstr>
      <vt:lpstr>Планируемые результаты в соответствии с ФГОС (Русский язык: развитие речи)</vt:lpstr>
      <vt:lpstr>Планируемые результаты в соответствии с ФГОС (Русский язык: развитие речи)</vt:lpstr>
      <vt:lpstr>Развитие речи: диагностика</vt:lpstr>
      <vt:lpstr>Типы заданий:</vt:lpstr>
      <vt:lpstr>Типы заданий: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Обучая построению текста, нужно учить: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Детские сочинения: о несформированности каких умений свидетельствует?</vt:lpstr>
      <vt:lpstr>.</vt:lpstr>
      <vt:lpstr>1 класс (рабочая тетрадь, учебник) Канакина В.П. </vt:lpstr>
      <vt:lpstr>Формирование умения извлекать информацию.</vt:lpstr>
      <vt:lpstr>Анализ текста учителем:  </vt:lpstr>
      <vt:lpstr>Формирование текстовых умений. Придумайте варианты упражнений во 2 классе для формирования текстовых умений. </vt:lpstr>
      <vt:lpstr>Перечень приемов для систематизации материалов</vt:lpstr>
      <vt:lpstr>Типы речи и работа над ними в начальных классах. </vt:lpstr>
      <vt:lpstr>Работа с текстом: определите типы текстов. </vt:lpstr>
      <vt:lpstr>Повествование: докажите, что один из них является повествованием. </vt:lpstr>
      <vt:lpstr>Описание </vt:lpstr>
      <vt:lpstr>Рассуждение</vt:lpstr>
      <vt:lpstr>Методика обучения созданию высказываний.</vt:lpstr>
      <vt:lpstr>Формирование умений, необходимых для планирования содержания текста</vt:lpstr>
      <vt:lpstr>Методика придумывания заголовка</vt:lpstr>
      <vt:lpstr>Формирование умения намечать ход развития мысли. </vt:lpstr>
      <vt:lpstr>Обучение формулированию мыслей. Работа в области культуры речи. </vt:lpstr>
      <vt:lpstr>Упражнения:</vt:lpstr>
      <vt:lpstr>Обучение контролю за своей речью. </vt:lpstr>
      <vt:lpstr>Речевые ошибки детей</vt:lpstr>
      <vt:lpstr>Методика проведения изложений. </vt:lpstr>
      <vt:lpstr>Презентация PowerPoint</vt:lpstr>
      <vt:lpstr>Виды изложений: </vt:lpstr>
      <vt:lpstr>Виды изложений: </vt:lpstr>
      <vt:lpstr>Виды изложений:</vt:lpstr>
      <vt:lpstr>Ход урока при работе над изложением. </vt:lpstr>
      <vt:lpstr>Требования к текстам для изложений </vt:lpstr>
      <vt:lpstr>Виды изложений:</vt:lpstr>
      <vt:lpstr>Презентация PowerPoint</vt:lpstr>
      <vt:lpstr>Сравните темы сочинений; определите из них те, которые предполагают: 1)повествование; 2) описание, 3) рассуждение</vt:lpstr>
      <vt:lpstr>Какие из приведенных ниже тем предполагают 1) художественное описание- деловое описание; 2) художественное повествование – деловое повествование.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текстовых умений младших школьников. Обучение созданию высказывания.  </dc:title>
  <dc:creator>APPO-223-2</dc:creator>
  <cp:lastModifiedBy>Наталья Капитонова</cp:lastModifiedBy>
  <cp:revision>52</cp:revision>
  <dcterms:created xsi:type="dcterms:W3CDTF">2013-04-20T07:58:48Z</dcterms:created>
  <dcterms:modified xsi:type="dcterms:W3CDTF">2022-12-09T17:52:50Z</dcterms:modified>
</cp:coreProperties>
</file>