
<file path=[Content_Types].xml><?xml version="1.0" encoding="utf-8"?>
<Types xmlns="http://schemas.openxmlformats.org/package/2006/content-types">
  <Default ContentType="application/xml" Extension="xml"/>
  <Default ContentType="image/jpeg" Extension="jpeg"/>
  <Default ContentType="application/vnd.openxmlformats-package.relationships+xml" Extension="rels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presentation.main+xml" PartName="/ppt/presentation.xml"/>
  <Override ContentType="application/vnd.openxmlformats-officedocument.presentationml.presProps+xml" PartName="/ppt/presProps1.xml"/>
  <Override ContentType="application/vnd.openxmlformats-officedocument.theme+xml" PartName="/ppt/theme/theme1.xml"/>
  <Override ContentType="application/vnd.openxmlformats-officedocument.presentationml.viewProps+xml" PartName="/ppt/viewProps1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6858000" cx="9144000"/>
  <p:notesSz cx="6858000" cy="9144000"/>
  <p:defaultTextStyle>
    <a:defPPr lvl="0">
      <a:defRPr lang="ru-RU"/>
    </a:defPPr>
    <a:lvl1pPr defTabSz="914400" eaLnBrk="1" hangingPunct="1" latinLnBrk="0" lvl="0" marL="0" rtl="0" algn="l">
      <a:defRPr kern="1200" sz="1800">
        <a:solidFill>
          <a:schemeClr val="tx1"/>
        </a:solidFill>
        <a:latin typeface="+mn-lt"/>
        <a:ea typeface="+mn-ea"/>
        <a:cs typeface="+mn-cs"/>
      </a:defRPr>
    </a:lvl1pPr>
    <a:lvl2pPr defTabSz="914400" eaLnBrk="1" hangingPunct="1" latinLnBrk="0" lvl="1" marL="457200" rtl="0" algn="l">
      <a:defRPr kern="1200" sz="1800">
        <a:solidFill>
          <a:schemeClr val="tx1"/>
        </a:solidFill>
        <a:latin typeface="+mn-lt"/>
        <a:ea typeface="+mn-ea"/>
        <a:cs typeface="+mn-cs"/>
      </a:defRPr>
    </a:lvl2pPr>
    <a:lvl3pPr defTabSz="914400" eaLnBrk="1" hangingPunct="1" latinLnBrk="0" lvl="2" marL="914400" rtl="0" algn="l">
      <a:defRPr kern="1200" sz="1800">
        <a:solidFill>
          <a:schemeClr val="tx1"/>
        </a:solidFill>
        <a:latin typeface="+mn-lt"/>
        <a:ea typeface="+mn-ea"/>
        <a:cs typeface="+mn-cs"/>
      </a:defRPr>
    </a:lvl3pPr>
    <a:lvl4pPr defTabSz="914400" eaLnBrk="1" hangingPunct="1" latinLnBrk="0" lvl="3" marL="1371600" rtl="0" algn="l">
      <a:defRPr kern="1200" sz="1800">
        <a:solidFill>
          <a:schemeClr val="tx1"/>
        </a:solidFill>
        <a:latin typeface="+mn-lt"/>
        <a:ea typeface="+mn-ea"/>
        <a:cs typeface="+mn-cs"/>
      </a:defRPr>
    </a:lvl4pPr>
    <a:lvl5pPr defTabSz="914400" eaLnBrk="1" hangingPunct="1" latinLnBrk="0" lvl="4" marL="1828800" rtl="0" algn="l">
      <a:defRPr kern="1200" sz="1800">
        <a:solidFill>
          <a:schemeClr val="tx1"/>
        </a:solidFill>
        <a:latin typeface="+mn-lt"/>
        <a:ea typeface="+mn-ea"/>
        <a:cs typeface="+mn-cs"/>
      </a:defRPr>
    </a:lvl5pPr>
    <a:lvl6pPr defTabSz="914400" eaLnBrk="1" hangingPunct="1" latinLnBrk="0" lvl="5" marL="2286000" rtl="0" algn="l">
      <a:defRPr kern="1200" sz="1800">
        <a:solidFill>
          <a:schemeClr val="tx1"/>
        </a:solidFill>
        <a:latin typeface="+mn-lt"/>
        <a:ea typeface="+mn-ea"/>
        <a:cs typeface="+mn-cs"/>
      </a:defRPr>
    </a:lvl6pPr>
    <a:lvl7pPr defTabSz="914400" eaLnBrk="1" hangingPunct="1" latinLnBrk="0" lvl="6" marL="2743200" rtl="0" algn="l">
      <a:defRPr kern="1200" sz="1800">
        <a:solidFill>
          <a:schemeClr val="tx1"/>
        </a:solidFill>
        <a:latin typeface="+mn-lt"/>
        <a:ea typeface="+mn-ea"/>
        <a:cs typeface="+mn-cs"/>
      </a:defRPr>
    </a:lvl7pPr>
    <a:lvl8pPr defTabSz="914400" eaLnBrk="1" hangingPunct="1" latinLnBrk="0" lvl="7" marL="3200400" rtl="0" algn="l">
      <a:defRPr kern="1200" sz="1800">
        <a:solidFill>
          <a:schemeClr val="tx1"/>
        </a:solidFill>
        <a:latin typeface="+mn-lt"/>
        <a:ea typeface="+mn-ea"/>
        <a:cs typeface="+mn-cs"/>
      </a:defRPr>
    </a:lvl8pPr>
    <a:lvl9pPr defTabSz="914400" eaLnBrk="1" hangingPunct="1" latinLnBrk="0" lvl="8" marL="3657600" rtl="0" algn="l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1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1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1.xml"/><Relationship Id="rId3" Type="http://schemas.openxmlformats.org/officeDocument/2006/relationships/presProps" Target="presProps1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F0E3E-19ED-48BE-9E44-878221BCC9FB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F41A0-A647-4E04-9C88-59D0A8112A2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F0E3E-19ED-48BE-9E44-878221BCC9FB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F41A0-A647-4E04-9C88-59D0A8112A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F0E3E-19ED-48BE-9E44-878221BCC9FB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F41A0-A647-4E04-9C88-59D0A8112A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F0E3E-19ED-48BE-9E44-878221BCC9FB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F41A0-A647-4E04-9C88-59D0A8112A2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F0E3E-19ED-48BE-9E44-878221BCC9FB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F41A0-A647-4E04-9C88-59D0A8112A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F0E3E-19ED-48BE-9E44-878221BCC9FB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F41A0-A647-4E04-9C88-59D0A8112A2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F0E3E-19ED-48BE-9E44-878221BCC9FB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F41A0-A647-4E04-9C88-59D0A8112A2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F0E3E-19ED-48BE-9E44-878221BCC9FB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F41A0-A647-4E04-9C88-59D0A8112A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F0E3E-19ED-48BE-9E44-878221BCC9FB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F41A0-A647-4E04-9C88-59D0A8112A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F0E3E-19ED-48BE-9E44-878221BCC9FB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F41A0-A647-4E04-9C88-59D0A8112A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F0E3E-19ED-48BE-9E44-878221BCC9FB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F41A0-A647-4E04-9C88-59D0A8112A2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E1F0E3E-19ED-48BE-9E44-878221BCC9FB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96F41A0-A647-4E04-9C88-59D0A8112A2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043608" y="1844824"/>
            <a:ext cx="7128792" cy="1872208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Игра «Скорая помощь»</a:t>
            </a:r>
            <a:endParaRPr lang="ru-RU" sz="4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вал 4">
            <a:hlinkClick r:id="rId2" action="ppaction://hlinksldjump"/>
          </p:cNvPr>
          <p:cNvSpPr/>
          <p:nvPr/>
        </p:nvSpPr>
        <p:spPr>
          <a:xfrm>
            <a:off x="3419872" y="4149080"/>
            <a:ext cx="2016224" cy="1800200"/>
          </a:xfrm>
          <a:prstGeom prst="ellipse">
            <a:avLst/>
          </a:prstGeom>
          <a:solidFill>
            <a:schemeClr val="tx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ИГРАТЬ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5024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259632" y="260648"/>
            <a:ext cx="6912768" cy="144016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Чтобы позвонить в скорую помощь нужно позвонить по номеру…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3068960"/>
            <a:ext cx="2160240" cy="1224136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01</a:t>
            </a:r>
            <a:endParaRPr lang="ru-RU" sz="3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19872" y="3062096"/>
            <a:ext cx="2160240" cy="1224136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02</a:t>
            </a:r>
            <a:endParaRPr lang="ru-RU" sz="3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00192" y="3068960"/>
            <a:ext cx="2160240" cy="1224136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03</a:t>
            </a:r>
            <a:endParaRPr lang="ru-RU" sz="3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трелка вправо 7">
            <a:hlinkClick r:id="rId2" action="ppaction://hlinksldjump"/>
          </p:cNvPr>
          <p:cNvSpPr/>
          <p:nvPr/>
        </p:nvSpPr>
        <p:spPr>
          <a:xfrm>
            <a:off x="6804248" y="5373216"/>
            <a:ext cx="1440160" cy="864096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808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259632" y="260648"/>
            <a:ext cx="6912768" cy="144016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Какая машина тебе понадобится, чтобы работать в скорой помощи?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трелка вправо 7">
            <a:hlinkClick r:id="rId2" action="ppaction://hlinksldjump"/>
          </p:cNvPr>
          <p:cNvSpPr/>
          <p:nvPr/>
        </p:nvSpPr>
        <p:spPr>
          <a:xfrm>
            <a:off x="6804248" y="5373216"/>
            <a:ext cx="1440160" cy="864096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0" name="Picture 6" descr="https://sun9-6.userapi.com/impf/aYwnAT1qCxmUP57KwQvCit7eOXu1k8klM7cXeQ/6ZFQjqsRefE.jpg?size=640x480&amp;quality=96&amp;sign=17ef2c83f8b321b674f75da38b65c0f5&amp;type=album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11" t="19888" r="8798" b="13219"/>
          <a:stretch/>
        </p:blipFill>
        <p:spPr bwMode="auto">
          <a:xfrm>
            <a:off x="323528" y="2708920"/>
            <a:ext cx="2521480" cy="151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i1.wp.com/pozharanet.com/wp-content/uploads/2018/08/ac_3_4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0" t="18825" r="13428" b="13193"/>
          <a:stretch/>
        </p:blipFill>
        <p:spPr bwMode="auto">
          <a:xfrm>
            <a:off x="5863158" y="2694275"/>
            <a:ext cx="2887537" cy="1560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sun9-57.userapi.com/impf/BqyN23q8oxT_SEV4a85JDt5PJ27ta-y9tRFepg/oKIm5k-uGng.jpg?size=604x418&amp;quality=96&amp;sign=a0f03138af39de4bcce2efb31b7de4c2&amp;type=albu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637053"/>
            <a:ext cx="2456485" cy="1700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0144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7" dur="indefinite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" dur="indefinite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259632" y="260648"/>
            <a:ext cx="6912768" cy="144016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Какие инструменты нужны, чтобы работать в скорой помощи?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трелка вправо 7">
            <a:hlinkClick r:id="rId2" action="ppaction://hlinksldjump"/>
          </p:cNvPr>
          <p:cNvSpPr/>
          <p:nvPr/>
        </p:nvSpPr>
        <p:spPr>
          <a:xfrm>
            <a:off x="6804248" y="5373216"/>
            <a:ext cx="1440160" cy="864096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8" name="Picture 4" descr="https://sun9-79.userapi.com/impf/t2I5zwDW5T0NMd6zBPOKXW54Gs8cDYVOBI8waQ/0SLqXsdpqLI.jpg?size=800x800&amp;quality=96&amp;sign=70dc0e6fc82dac2e3f7eac2a28b1f4df&amp;type=album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74" t="4759" r="38255" b="72825"/>
          <a:stretch/>
        </p:blipFill>
        <p:spPr bwMode="auto">
          <a:xfrm>
            <a:off x="540494" y="2016973"/>
            <a:ext cx="1438275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s://sun9-2.userapi.com/impf/AFuoPZIM7_AYWcEf-Zu04nWtyTUnQyHXkSeVmw/4-da7dZY3DE.jpg?size=1505x1600&amp;quality=96&amp;sign=f762f469cd482f342658bc7793da2b5b&amp;type=album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36" t="25349" r="41986" b="62098"/>
          <a:stretch/>
        </p:blipFill>
        <p:spPr bwMode="auto">
          <a:xfrm>
            <a:off x="6948264" y="1853394"/>
            <a:ext cx="1596997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s://sun9-49.userapi.com/impf/HrjU6UJn8qS44XQx-3TPHk8chU5ex7ULhgVheQ/-5YIwCSjKmE.jpg?size=626x626&amp;quality=96&amp;sign=4b0bbcfb378f8dbec94cfe040da6537b&amp;type=album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" t="37609" r="62986" b="38474"/>
          <a:stretch/>
        </p:blipFill>
        <p:spPr bwMode="auto">
          <a:xfrm>
            <a:off x="4427984" y="1916832"/>
            <a:ext cx="2016901" cy="1426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https://sun9-49.userapi.com/impf/HrjU6UJn8qS44XQx-3TPHk8chU5ex7ULhgVheQ/-5YIwCSjKmE.jpg?size=626x626&amp;quality=96&amp;sign=4b0bbcfb378f8dbec94cfe040da6537b&amp;type=album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64" t="51928" r="33434" b="30914"/>
          <a:stretch/>
        </p:blipFill>
        <p:spPr bwMode="auto">
          <a:xfrm>
            <a:off x="5980469" y="3501008"/>
            <a:ext cx="1647558" cy="1358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Picture 14" descr="https://sun9-49.userapi.com/impf/HrjU6UJn8qS44XQx-3TPHk8chU5ex7ULhgVheQ/-5YIwCSjKmE.jpg?size=626x626&amp;quality=96&amp;sign=4b0bbcfb378f8dbec94cfe040da6537b&amp;type=album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99" t="4318" r="47747" b="45575"/>
          <a:stretch/>
        </p:blipFill>
        <p:spPr bwMode="auto">
          <a:xfrm>
            <a:off x="2616978" y="2007186"/>
            <a:ext cx="1004935" cy="2987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0" name="Picture 16" descr="https://ae04.alicdn.com/kf/Hb9ad18070f3e45c88994747101b388b88/5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89" t="4333" r="6963" b="44596"/>
          <a:stretch/>
        </p:blipFill>
        <p:spPr bwMode="auto">
          <a:xfrm>
            <a:off x="598485" y="3501008"/>
            <a:ext cx="1111601" cy="2222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s://sun9-79.userapi.com/impf/t2I5zwDW5T0NMd6zBPOKXW54Gs8cDYVOBI8waQ/0SLqXsdpqLI.jpg?size=800x800&amp;quality=96&amp;sign=70dc0e6fc82dac2e3f7eac2a28b1f4df&amp;type=album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8" t="54180" r="66637"/>
          <a:stretch/>
        </p:blipFill>
        <p:spPr bwMode="auto">
          <a:xfrm>
            <a:off x="3393239" y="4894001"/>
            <a:ext cx="1034745" cy="182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sun9-2.userapi.com/impf/AFuoPZIM7_AYWcEf-Zu04nWtyTUnQyHXkSeVmw/4-da7dZY3DE.jpg?size=1505x1600&amp;quality=96&amp;sign=f762f469cd482f342658bc7793da2b5b&amp;type=album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99" t="41230" r="41986" b="39959"/>
          <a:stretch/>
        </p:blipFill>
        <p:spPr bwMode="auto">
          <a:xfrm>
            <a:off x="3948269" y="3198238"/>
            <a:ext cx="1535493" cy="1614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5769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1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1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6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1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1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61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6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61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0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259632" y="260648"/>
            <a:ext cx="6912768" cy="144016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Кто может участвовать в игре «Скорая помощь»? 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трелка вправо 7">
            <a:hlinkClick r:id="rId2" action="ppaction://hlinksldjump"/>
          </p:cNvPr>
          <p:cNvSpPr/>
          <p:nvPr/>
        </p:nvSpPr>
        <p:spPr>
          <a:xfrm>
            <a:off x="6804248" y="5373216"/>
            <a:ext cx="1440160" cy="864096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95726" y="2204864"/>
            <a:ext cx="1950265" cy="658467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врач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872336" y="2297283"/>
            <a:ext cx="2151856" cy="658467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спасатель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146465" y="2955750"/>
            <a:ext cx="2232345" cy="658467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продавец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940152" y="3844827"/>
            <a:ext cx="2016224" cy="658467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санитар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00403" y="3844828"/>
            <a:ext cx="1945589" cy="658467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водитель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163225" y="4511164"/>
            <a:ext cx="2241486" cy="658467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журналист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00403" y="5146797"/>
            <a:ext cx="1945589" cy="658467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больной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222010" y="5949280"/>
            <a:ext cx="2173560" cy="658467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диспетчер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1409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3" grpId="0"/>
      <p:bldP spid="16" grpId="0" animBg="1"/>
      <p:bldP spid="17" grpId="0" animBg="1"/>
      <p:bldP spid="18" grpId="0"/>
      <p:bldP spid="19" grpId="0"/>
      <p:bldP spid="20" grpId="0" animBg="1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259632" y="260648"/>
            <a:ext cx="6912768" cy="1440160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Что нужно сказать диспетчеру, когда звонишь в скорую помощь?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трелка вправо 7">
            <a:hlinkClick r:id="rId2" action="ppaction://hlinksldjump"/>
          </p:cNvPr>
          <p:cNvSpPr/>
          <p:nvPr/>
        </p:nvSpPr>
        <p:spPr>
          <a:xfrm>
            <a:off x="6804248" y="5373216"/>
            <a:ext cx="1440160" cy="864096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1988840"/>
            <a:ext cx="3672408" cy="122413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ФИО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Что случилось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Адрес, на который нужно приехать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33111" y="2971588"/>
            <a:ext cx="3672408" cy="122413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Адрес, на который нужно приехать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Чем питались весь день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4217773"/>
            <a:ext cx="3672408" cy="122413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ФИО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Количество бабушек и дедушек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Где работают родители </a:t>
            </a:r>
          </a:p>
        </p:txBody>
      </p:sp>
    </p:spTree>
    <p:extLst>
      <p:ext uri="{BB962C8B-B14F-4D97-AF65-F5344CB8AC3E}">
        <p14:creationId xmlns:p14="http://schemas.microsoft.com/office/powerpoint/2010/main" val="2491409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194398" y="1628800"/>
            <a:ext cx="6912768" cy="2016224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Молодец!</a:t>
            </a:r>
          </a:p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Ты готов работать в скорой помощи!</a:t>
            </a:r>
            <a:endParaRPr lang="ru-RU" sz="4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Овал 6">
            <a:hlinkClick r:id="rId2" action="ppaction://hlinksldjump"/>
          </p:cNvPr>
          <p:cNvSpPr/>
          <p:nvPr/>
        </p:nvSpPr>
        <p:spPr>
          <a:xfrm>
            <a:off x="3635896" y="4077072"/>
            <a:ext cx="1800200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Играть сначала</a:t>
            </a:r>
            <a:endParaRPr lang="ru-RU" sz="20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1409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