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8" r:id="rId2"/>
    <p:sldId id="313" r:id="rId3"/>
    <p:sldId id="314" r:id="rId4"/>
    <p:sldId id="315" r:id="rId5"/>
    <p:sldId id="317" r:id="rId6"/>
    <p:sldId id="316" r:id="rId7"/>
    <p:sldId id="318" r:id="rId8"/>
    <p:sldId id="291" r:id="rId9"/>
    <p:sldId id="281" r:id="rId10"/>
    <p:sldId id="319" r:id="rId11"/>
    <p:sldId id="320" r:id="rId12"/>
    <p:sldId id="328" r:id="rId13"/>
    <p:sldId id="321" r:id="rId14"/>
    <p:sldId id="322" r:id="rId15"/>
    <p:sldId id="323" r:id="rId16"/>
    <p:sldId id="292" r:id="rId17"/>
    <p:sldId id="305" r:id="rId18"/>
    <p:sldId id="263" r:id="rId19"/>
    <p:sldId id="326" r:id="rId20"/>
    <p:sldId id="285" r:id="rId21"/>
    <p:sldId id="308" r:id="rId22"/>
    <p:sldId id="264" r:id="rId23"/>
    <p:sldId id="310" r:id="rId24"/>
    <p:sldId id="268" r:id="rId25"/>
    <p:sldId id="277" r:id="rId26"/>
    <p:sldId id="267" r:id="rId27"/>
    <p:sldId id="276" r:id="rId28"/>
    <p:sldId id="327" r:id="rId29"/>
    <p:sldId id="306" r:id="rId30"/>
    <p:sldId id="329" r:id="rId31"/>
    <p:sldId id="330" r:id="rId32"/>
    <p:sldId id="294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 Black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 Black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 Black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 Black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 Black" pitchFamily="34" charset="0"/>
        <a:ea typeface="+mn-ea"/>
        <a:cs typeface="Arial" charset="0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 Black" pitchFamily="34" charset="0"/>
        <a:ea typeface="+mn-ea"/>
        <a:cs typeface="Arial" charset="0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 Black" pitchFamily="34" charset="0"/>
        <a:ea typeface="+mn-ea"/>
        <a:cs typeface="Arial" charset="0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 Black" pitchFamily="34" charset="0"/>
        <a:ea typeface="+mn-ea"/>
        <a:cs typeface="Arial" charset="0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 Black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0066"/>
    <a:srgbClr val="0000CC"/>
    <a:srgbClr val="FFFF00"/>
    <a:srgbClr val="FF0000"/>
    <a:srgbClr val="3333CC"/>
    <a:srgbClr val="3366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>
      <p:cViewPr varScale="1">
        <p:scale>
          <a:sx n="53" d="100"/>
          <a:sy n="53" d="100"/>
        </p:scale>
        <p:origin x="-9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2544A-6702-44B0-8C2D-696210B7E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0B3D9-D661-4F79-B265-C366C33B2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2BCC3-5DAB-47D6-B3E6-C5FEF1D37C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B946A-1AC7-4A74-BE3C-90C04259AA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B2A6B-91B9-47E5-8BEE-A3C339BC1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AE6D6-65F3-43EE-9E68-92E00D3457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18447-62E5-4ECB-BF2C-8A29B3869B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i="0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i="0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i="0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i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13962-690D-4A5E-8CE4-7A61CC1005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F3E83-6B92-41D0-AB85-704431B48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i="0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i="0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i="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i="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i="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6A876657-B4FE-4D49-9C10-7A1A36593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i="0">
                <a:latin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i="0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5;&#1099;&#1091;&#1082;\Desktop\&#1080;&#1079;%20&#1095;&#1077;&#1075;&#1086;%20&#1085;&#1072;&#1096;%20&#1084;&#1080;&#1088;%20&#1089;&#1086;&#1089;&#1090;&#1086;&#1080;&#1090;.mp3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75;&#1099;&#1091;&#1082;\Desktop\&#1076;&#1086;&#1088;&#1086;&#1075;&#1072;%20&#1076;&#1086;&#1073;&#1088;&#1072;.mp3" TargetMode="Externa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5;&#1099;&#1091;&#1082;\Desktop\&#1041;&#1072;&#1088;&#1073;&#1072;&#1088;&#1080;&#1082;&#1080;%20-%20&#1044;&#1088;&#1091;&#1078;&#1073;&#1072;%20(mp3ostrov.com).mp3" TargetMode="Externa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75;&#1099;&#1091;&#1082;\Desktop\&#1086;&#1090;%20&#1091;&#1083;&#1099;&#1073;&#1082;&#1080;.mp3" TargetMode="Externa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5;&#1099;&#1091;&#1082;\Desktop\&#1091;&#1089;&#1072;&#1090;&#1099;&#1081;%20&#1085;&#1103;&#1085;&#1100;.mp3" TargetMode="Externa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5;&#1099;&#1091;&#1082;\Desktop\&#1076;&#1077;&#1090;&#1080;%20&#1079;&#1077;&#1084;&#1083;&#1080;.mp3" TargetMode="Externa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75;&#1099;&#1091;&#1082;\Desktop\quotSemicvetikquot-Deti-zemli(muzofon.com)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2292" name="Picture 4" descr="детская дружб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428625" y="1357313"/>
            <a:ext cx="8501063" cy="250031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626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Страна Толерантность</a:t>
            </a:r>
          </a:p>
        </p:txBody>
      </p:sp>
      <p:pic>
        <p:nvPicPr>
          <p:cNvPr id="6" name="из чего наш мир состои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15313" y="5929313"/>
            <a:ext cx="71437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Рисунок 3" descr="17636978_9814f126921b0731de678e009203f3ad_full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0" y="2071688"/>
            <a:ext cx="67691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98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63" y="357188"/>
            <a:ext cx="750093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А каким быть легче – добрым или злым?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2286000" y="928688"/>
            <a:ext cx="4572000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mbria" pitchFamily="18" charset="0"/>
              </a:rPr>
              <a:t>Быть легче добрым или злым?</a:t>
            </a:r>
            <a:endParaRPr lang="ru-RU" sz="2400">
              <a:latin typeface="Cambria" pitchFamily="18" charset="0"/>
            </a:endParaRPr>
          </a:p>
          <a:p>
            <a:r>
              <a:rPr lang="ru-RU" sz="2400" b="1">
                <a:latin typeface="Cambria" pitchFamily="18" charset="0"/>
              </a:rPr>
              <a:t>Наверно легче злым.</a:t>
            </a:r>
            <a:endParaRPr lang="ru-RU" sz="2400">
              <a:latin typeface="Cambria" pitchFamily="18" charset="0"/>
            </a:endParaRPr>
          </a:p>
          <a:p>
            <a:r>
              <a:rPr lang="ru-RU" sz="2400" b="1">
                <a:latin typeface="Cambria" pitchFamily="18" charset="0"/>
              </a:rPr>
              <a:t>Быть добрым – значит отдавать</a:t>
            </a:r>
            <a:endParaRPr lang="ru-RU" sz="2400">
              <a:latin typeface="Cambria" pitchFamily="18" charset="0"/>
            </a:endParaRPr>
          </a:p>
          <a:p>
            <a:r>
              <a:rPr lang="ru-RU" sz="2400" b="1">
                <a:latin typeface="Cambria" pitchFamily="18" charset="0"/>
              </a:rPr>
              <a:t>Свое тепло другим.</a:t>
            </a:r>
            <a:endParaRPr lang="ru-RU" sz="2400">
              <a:latin typeface="Cambria" pitchFamily="18" charset="0"/>
            </a:endParaRPr>
          </a:p>
          <a:p>
            <a:r>
              <a:rPr lang="ru-RU" sz="2400" b="1">
                <a:latin typeface="Cambria" pitchFamily="18" charset="0"/>
              </a:rPr>
              <a:t>Быть добрым – значит понимать</a:t>
            </a:r>
            <a:endParaRPr lang="ru-RU" sz="2400">
              <a:latin typeface="Cambria" pitchFamily="18" charset="0"/>
            </a:endParaRPr>
          </a:p>
          <a:p>
            <a:r>
              <a:rPr lang="ru-RU" sz="2400" b="1">
                <a:latin typeface="Cambria" pitchFamily="18" charset="0"/>
              </a:rPr>
              <a:t>И близких, и чужих,</a:t>
            </a:r>
            <a:endParaRPr lang="ru-RU" sz="2400">
              <a:latin typeface="Cambria" pitchFamily="18" charset="0"/>
            </a:endParaRPr>
          </a:p>
          <a:p>
            <a:r>
              <a:rPr lang="ru-RU" sz="2400" b="1">
                <a:latin typeface="Cambria" pitchFamily="18" charset="0"/>
              </a:rPr>
              <a:t>И радости порой не знать</a:t>
            </a:r>
            <a:endParaRPr lang="ru-RU" sz="2400">
              <a:latin typeface="Cambria" pitchFamily="18" charset="0"/>
            </a:endParaRPr>
          </a:p>
          <a:p>
            <a:r>
              <a:rPr lang="ru-RU" sz="2400" b="1">
                <a:latin typeface="Cambria" pitchFamily="18" charset="0"/>
              </a:rPr>
              <a:t>Заботясь о других.</a:t>
            </a:r>
            <a:endParaRPr lang="ru-RU" sz="2400">
              <a:latin typeface="Cambria" pitchFamily="18" charset="0"/>
            </a:endParaRPr>
          </a:p>
          <a:p>
            <a:r>
              <a:rPr lang="ru-RU" sz="2400" b="1">
                <a:latin typeface="Cambria" pitchFamily="18" charset="0"/>
              </a:rPr>
              <a:t>Конечно доброму трудней</a:t>
            </a:r>
            <a:endParaRPr lang="ru-RU" sz="2400">
              <a:latin typeface="Cambria" pitchFamily="18" charset="0"/>
            </a:endParaRPr>
          </a:p>
          <a:p>
            <a:r>
              <a:rPr lang="ru-RU" sz="2400" b="1">
                <a:latin typeface="Cambria" pitchFamily="18" charset="0"/>
              </a:rPr>
              <a:t>Но все же посмотри:</a:t>
            </a:r>
            <a:endParaRPr lang="ru-RU" sz="2400">
              <a:latin typeface="Cambria" pitchFamily="18" charset="0"/>
            </a:endParaRPr>
          </a:p>
          <a:p>
            <a:r>
              <a:rPr lang="ru-RU" sz="2400" b="1">
                <a:latin typeface="Cambria" pitchFamily="18" charset="0"/>
              </a:rPr>
              <a:t>Как много у него друзей,</a:t>
            </a:r>
            <a:endParaRPr lang="ru-RU" sz="2400">
              <a:latin typeface="Cambria" pitchFamily="18" charset="0"/>
            </a:endParaRPr>
          </a:p>
          <a:p>
            <a:r>
              <a:rPr lang="ru-RU" sz="2400" b="1">
                <a:latin typeface="Cambria" pitchFamily="18" charset="0"/>
              </a:rPr>
              <a:t>А злой всегда один. </a:t>
            </a:r>
          </a:p>
          <a:p>
            <a:r>
              <a:rPr lang="ru-RU" sz="2400" b="1">
                <a:latin typeface="Cambria" pitchFamily="18" charset="0"/>
              </a:rPr>
              <a:t>                                      </a:t>
            </a:r>
            <a:r>
              <a:rPr lang="ru-RU" sz="2400">
                <a:latin typeface="Cambria" pitchFamily="18" charset="0"/>
              </a:rPr>
              <a:t>(Л. Полякова)</a:t>
            </a:r>
          </a:p>
          <a:p>
            <a:endParaRPr lang="ru-RU" sz="2400">
              <a:latin typeface="Cambria" pitchFamily="18" charset="0"/>
            </a:endParaRPr>
          </a:p>
        </p:txBody>
      </p:sp>
      <p:pic>
        <p:nvPicPr>
          <p:cNvPr id="21508" name="Picture 6" descr="http://img-fotki.yandex.ru/get/5014/89635038.616/0_6fa73_b9c2ffd1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908050"/>
            <a:ext cx="1519238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2" descr="http://old.kino-city.ru/img/lib/zol_kluch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78625" y="1268413"/>
            <a:ext cx="19145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4" descr="http://img0.liveinternet.ru/images/attach/c/0/47/933/47933860_kolobo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950" y="4508500"/>
            <a:ext cx="158115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2" descr="http://cs4230.vkontakte.ru/u139027934/-6/x_61d36f0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4797425"/>
            <a:ext cx="1611312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детская дружб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57313" y="1857375"/>
            <a:ext cx="642937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Упражнение</a:t>
            </a:r>
            <a:endParaRPr lang="ru-RU" sz="5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50" y="3244850"/>
            <a:ext cx="6357938" cy="7683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«Солнце доброты»</a:t>
            </a:r>
          </a:p>
        </p:txBody>
      </p:sp>
      <p:sp>
        <p:nvSpPr>
          <p:cNvPr id="22533" name="Прямоугольник 5"/>
          <p:cNvSpPr>
            <a:spLocks noChangeArrowheads="1"/>
          </p:cNvSpPr>
          <p:nvPr/>
        </p:nvSpPr>
        <p:spPr bwMode="auto">
          <a:xfrm>
            <a:off x="2786063" y="500063"/>
            <a:ext cx="40719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zh-CN" sz="4000">
                <a:latin typeface="GungsuhChe" pitchFamily="49" charset="-127"/>
                <a:ea typeface="GungsuhChe" pitchFamily="49" charset="-127"/>
              </a:rPr>
              <a:t>Город Доброта</a:t>
            </a:r>
            <a:endParaRPr lang="ru-RU" sz="400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детская дружб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57290" y="571480"/>
            <a:ext cx="6357982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Страна Толерантности</a:t>
            </a:r>
            <a:endParaRPr lang="ru-RU" sz="3600" dirty="0"/>
          </a:p>
        </p:txBody>
      </p:sp>
      <p:sp>
        <p:nvSpPr>
          <p:cNvPr id="23556" name="Прямоугольник 3"/>
          <p:cNvSpPr>
            <a:spLocks noChangeArrowheads="1"/>
          </p:cNvSpPr>
          <p:nvPr/>
        </p:nvSpPr>
        <p:spPr bwMode="auto">
          <a:xfrm>
            <a:off x="2286000" y="1357313"/>
            <a:ext cx="45720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</a:rPr>
              <a:t>Уважение</a:t>
            </a:r>
          </a:p>
          <a:p>
            <a:pPr algn="ctr"/>
            <a:r>
              <a:rPr lang="ru-RU" sz="3200" b="1">
                <a:solidFill>
                  <a:srgbClr val="FF0000"/>
                </a:solidFill>
              </a:rPr>
              <a:t>Доброта</a:t>
            </a:r>
          </a:p>
          <a:p>
            <a:pPr algn="ctr"/>
            <a:r>
              <a:rPr lang="ru-RU" sz="3200" b="1">
                <a:solidFill>
                  <a:srgbClr val="FF0000"/>
                </a:solidFill>
              </a:rPr>
              <a:t>Сопереживание</a:t>
            </a:r>
          </a:p>
          <a:p>
            <a:pPr algn="ctr"/>
            <a:r>
              <a:rPr lang="ru-RU" sz="3200" b="1">
                <a:solidFill>
                  <a:srgbClr val="FF0000"/>
                </a:solidFill>
              </a:rPr>
              <a:t>Дружба</a:t>
            </a:r>
          </a:p>
          <a:p>
            <a:pPr algn="ctr"/>
            <a:r>
              <a:rPr lang="ru-RU" sz="3200" b="1">
                <a:solidFill>
                  <a:srgbClr val="FF0000"/>
                </a:solidFill>
              </a:rPr>
              <a:t>Понимание</a:t>
            </a:r>
          </a:p>
          <a:p>
            <a:pPr algn="ctr"/>
            <a:r>
              <a:rPr lang="ru-RU" sz="3200" b="1">
                <a:solidFill>
                  <a:srgbClr val="FF0000"/>
                </a:solidFill>
              </a:rPr>
              <a:t>Поддержка</a:t>
            </a:r>
          </a:p>
          <a:p>
            <a:pPr algn="ctr"/>
            <a:r>
              <a:rPr lang="ru-RU" sz="3200" b="1">
                <a:solidFill>
                  <a:srgbClr val="FF0000"/>
                </a:solidFill>
              </a:rPr>
              <a:t>Терпимость</a:t>
            </a:r>
            <a:endParaRPr lang="ru-RU" sz="3200"/>
          </a:p>
        </p:txBody>
      </p:sp>
      <p:pic>
        <p:nvPicPr>
          <p:cNvPr id="5" name="дорога доб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688" y="5286375"/>
            <a:ext cx="804862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1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детская дружб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14563" y="2166938"/>
            <a:ext cx="4929187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Упражнение</a:t>
            </a:r>
            <a:endParaRPr lang="ru-RU" sz="3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03538" y="3024188"/>
            <a:ext cx="3336925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«Это я, это я, это все мои друзья»</a:t>
            </a:r>
          </a:p>
        </p:txBody>
      </p:sp>
      <p:sp>
        <p:nvSpPr>
          <p:cNvPr id="24581" name="Rectangle 1"/>
          <p:cNvSpPr>
            <a:spLocks noChangeArrowheads="1"/>
          </p:cNvSpPr>
          <p:nvPr/>
        </p:nvSpPr>
        <p:spPr bwMode="auto">
          <a:xfrm>
            <a:off x="2143125" y="214313"/>
            <a:ext cx="5715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altLang="zh-CN" sz="4000">
                <a:latin typeface="GungsuhChe" pitchFamily="49" charset="-127"/>
                <a:ea typeface="GungsuhChe" pitchFamily="49" charset="-127"/>
              </a:rPr>
              <a:t>Город Загадок</a:t>
            </a:r>
            <a:r>
              <a:rPr lang="ru-RU" altLang="zh-CN" sz="4000">
                <a:latin typeface="Times New Roman" pitchFamily="18" charset="0"/>
                <a:cs typeface="Calibri" pitchFamily="34" charset="0"/>
              </a:rPr>
              <a:t>. </a:t>
            </a:r>
            <a:endParaRPr lang="ru-RU" altLang="zh-CN" sz="400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032977">
            <a:off x="611188" y="1412875"/>
            <a:ext cx="4260850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5500688" y="285750"/>
            <a:ext cx="3429000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ru-RU" sz="2000" b="1">
                <a:solidFill>
                  <a:srgbClr val="3333CC"/>
                </a:solidFill>
              </a:rPr>
              <a:t>С виду мы не очень схожи:</a:t>
            </a:r>
          </a:p>
          <a:p>
            <a:pPr>
              <a:buFont typeface="Wingdings 2" pitchFamily="18" charset="2"/>
              <a:buNone/>
            </a:pPr>
            <a:r>
              <a:rPr lang="ru-RU" sz="2000" b="1">
                <a:solidFill>
                  <a:srgbClr val="3333CC"/>
                </a:solidFill>
              </a:rPr>
              <a:t>Петька толстый, я худой,</a:t>
            </a:r>
          </a:p>
          <a:p>
            <a:pPr>
              <a:buFont typeface="Wingdings 2" pitchFamily="18" charset="2"/>
              <a:buNone/>
            </a:pPr>
            <a:r>
              <a:rPr lang="ru-RU" sz="2000" b="1">
                <a:solidFill>
                  <a:srgbClr val="3333CC"/>
                </a:solidFill>
              </a:rPr>
              <a:t>Не похожи мы, но все же </a:t>
            </a:r>
          </a:p>
          <a:p>
            <a:pPr>
              <a:buFont typeface="Wingdings 2" pitchFamily="18" charset="2"/>
              <a:buNone/>
            </a:pPr>
            <a:r>
              <a:rPr lang="ru-RU" sz="2000" b="1">
                <a:solidFill>
                  <a:srgbClr val="3333CC"/>
                </a:solidFill>
              </a:rPr>
              <a:t>Нас не разольешь водой!</a:t>
            </a:r>
          </a:p>
          <a:p>
            <a:pPr>
              <a:buFont typeface="Wingdings 2" pitchFamily="18" charset="2"/>
              <a:buNone/>
            </a:pPr>
            <a:r>
              <a:rPr lang="ru-RU" sz="2000" b="1">
                <a:solidFill>
                  <a:srgbClr val="3333CC"/>
                </a:solidFill>
              </a:rPr>
              <a:t>Дело в том, что он и я -</a:t>
            </a:r>
          </a:p>
          <a:p>
            <a:pPr>
              <a:buFont typeface="Wingdings 2" pitchFamily="18" charset="2"/>
              <a:buNone/>
            </a:pPr>
            <a:r>
              <a:rPr lang="ru-RU" sz="2000" b="1">
                <a:solidFill>
                  <a:srgbClr val="3333CC"/>
                </a:solidFill>
              </a:rPr>
              <a:t>Закадычные друзья!</a:t>
            </a:r>
          </a:p>
          <a:p>
            <a:pPr>
              <a:buFont typeface="Wingdings 2" pitchFamily="18" charset="2"/>
              <a:buNone/>
            </a:pPr>
            <a:r>
              <a:rPr lang="ru-RU" sz="2000" b="1">
                <a:solidFill>
                  <a:srgbClr val="3333CC"/>
                </a:solidFill>
              </a:rPr>
              <a:t>Все мы делаем вдвоем:</a:t>
            </a:r>
          </a:p>
          <a:p>
            <a:pPr>
              <a:buFont typeface="Wingdings 2" pitchFamily="18" charset="2"/>
              <a:buNone/>
            </a:pPr>
            <a:r>
              <a:rPr lang="ru-RU" sz="2000" b="1">
                <a:solidFill>
                  <a:srgbClr val="3333CC"/>
                </a:solidFill>
              </a:rPr>
              <a:t>Даже вместе… отстаем!</a:t>
            </a:r>
          </a:p>
          <a:p>
            <a:pPr>
              <a:buFont typeface="Wingdings 2" pitchFamily="18" charset="2"/>
              <a:buNone/>
            </a:pPr>
            <a:r>
              <a:rPr lang="ru-RU" sz="2000" b="1">
                <a:solidFill>
                  <a:srgbClr val="3333CC"/>
                </a:solidFill>
              </a:rPr>
              <a:t>Дружба дружбою, однако,</a:t>
            </a:r>
          </a:p>
          <a:p>
            <a:pPr>
              <a:buFont typeface="Wingdings 2" pitchFamily="18" charset="2"/>
              <a:buNone/>
            </a:pPr>
            <a:r>
              <a:rPr lang="ru-RU" sz="2000" b="1">
                <a:solidFill>
                  <a:srgbClr val="3333CC"/>
                </a:solidFill>
              </a:rPr>
              <a:t>И у нас случилась драка…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476250"/>
            <a:ext cx="385762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Прямоугольник 2"/>
          <p:cNvSpPr>
            <a:spLocks noChangeArrowheads="1"/>
          </p:cNvSpPr>
          <p:nvPr/>
        </p:nvSpPr>
        <p:spPr bwMode="auto">
          <a:xfrm>
            <a:off x="428625" y="285750"/>
            <a:ext cx="4214813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0">
                <a:solidFill>
                  <a:srgbClr val="3333CC"/>
                </a:solidFill>
                <a:latin typeface="Georgia" pitchFamily="18" charset="0"/>
              </a:rPr>
              <a:t>Дрались честно,</a:t>
            </a:r>
          </a:p>
          <a:p>
            <a:r>
              <a:rPr lang="ru-RU" sz="2000" b="1" i="0">
                <a:solidFill>
                  <a:srgbClr val="3333CC"/>
                </a:solidFill>
                <a:latin typeface="Georgia" pitchFamily="18" charset="0"/>
              </a:rPr>
              <a:t>Как положено друзьям:</a:t>
            </a:r>
          </a:p>
          <a:p>
            <a:r>
              <a:rPr lang="ru-RU" sz="2000" b="1" i="0">
                <a:solidFill>
                  <a:srgbClr val="3333CC"/>
                </a:solidFill>
                <a:latin typeface="Georgia" pitchFamily="18" charset="0"/>
              </a:rPr>
              <a:t>- Я как стукну!</a:t>
            </a:r>
          </a:p>
          <a:p>
            <a:r>
              <a:rPr lang="ru-RU" sz="2000" b="1" i="0">
                <a:solidFill>
                  <a:srgbClr val="3333CC"/>
                </a:solidFill>
                <a:latin typeface="Georgia" pitchFamily="18" charset="0"/>
              </a:rPr>
              <a:t>- Я как тресну!</a:t>
            </a:r>
          </a:p>
          <a:p>
            <a:r>
              <a:rPr lang="ru-RU" sz="2000" b="1" i="0">
                <a:solidFill>
                  <a:srgbClr val="3333CC"/>
                </a:solidFill>
                <a:latin typeface="Georgia" pitchFamily="18" charset="0"/>
              </a:rPr>
              <a:t>- Он как даст!</a:t>
            </a:r>
          </a:p>
          <a:p>
            <a:r>
              <a:rPr lang="ru-RU" sz="2000" b="1" i="0">
                <a:solidFill>
                  <a:srgbClr val="3333CC"/>
                </a:solidFill>
                <a:latin typeface="Georgia" pitchFamily="18" charset="0"/>
              </a:rPr>
              <a:t>- А я как дам!</a:t>
            </a:r>
          </a:p>
          <a:p>
            <a:r>
              <a:rPr lang="ru-RU" sz="2000" b="1" i="0">
                <a:solidFill>
                  <a:srgbClr val="3333CC"/>
                </a:solidFill>
                <a:latin typeface="Georgia" pitchFamily="18" charset="0"/>
              </a:rPr>
              <a:t>Скоро в ход пошли портфели.</a:t>
            </a:r>
          </a:p>
          <a:p>
            <a:r>
              <a:rPr lang="ru-RU" sz="2000" b="1" i="0">
                <a:solidFill>
                  <a:srgbClr val="3333CC"/>
                </a:solidFill>
                <a:latin typeface="Georgia" pitchFamily="18" charset="0"/>
              </a:rPr>
              <a:t>Книжки в воздух полетели.</a:t>
            </a:r>
          </a:p>
          <a:p>
            <a:r>
              <a:rPr lang="ru-RU" sz="2000" b="1" i="0">
                <a:solidFill>
                  <a:srgbClr val="3333CC"/>
                </a:solidFill>
                <a:latin typeface="Georgia" pitchFamily="18" charset="0"/>
              </a:rPr>
              <a:t>Словом, скромничать не буду - </a:t>
            </a:r>
          </a:p>
          <a:p>
            <a:r>
              <a:rPr lang="ru-RU" sz="2000" b="1" i="0">
                <a:solidFill>
                  <a:srgbClr val="3333CC"/>
                </a:solidFill>
                <a:latin typeface="Georgia" pitchFamily="18" charset="0"/>
              </a:rPr>
              <a:t>Драка вышла хоть куда!</a:t>
            </a:r>
          </a:p>
          <a:p>
            <a:r>
              <a:rPr lang="ru-RU" sz="2000" b="1" i="0">
                <a:solidFill>
                  <a:srgbClr val="3333CC"/>
                </a:solidFill>
                <a:latin typeface="Georgia" pitchFamily="18" charset="0"/>
              </a:rPr>
              <a:t>Только смотрим - что за чудо?</a:t>
            </a:r>
          </a:p>
          <a:p>
            <a:r>
              <a:rPr lang="ru-RU" sz="2000" b="1" i="0">
                <a:solidFill>
                  <a:srgbClr val="3333CC"/>
                </a:solidFill>
                <a:latin typeface="Georgia" pitchFamily="18" charset="0"/>
              </a:rPr>
              <a:t>С нас ручьем бежит вода!</a:t>
            </a:r>
          </a:p>
          <a:p>
            <a:r>
              <a:rPr lang="ru-RU" sz="2000" b="1" i="0">
                <a:solidFill>
                  <a:srgbClr val="3333CC"/>
                </a:solidFill>
                <a:latin typeface="Georgia" pitchFamily="18" charset="0"/>
              </a:rPr>
              <a:t>Это Борькина сестра </a:t>
            </a:r>
          </a:p>
          <a:p>
            <a:r>
              <a:rPr lang="ru-RU" sz="2000" b="1" i="0">
                <a:solidFill>
                  <a:srgbClr val="3333CC"/>
                </a:solidFill>
                <a:latin typeface="Georgia" pitchFamily="18" charset="0"/>
              </a:rPr>
              <a:t>Облила нас из ведра!</a:t>
            </a:r>
          </a:p>
          <a:p>
            <a:r>
              <a:rPr lang="ru-RU" sz="2000" b="1" i="0">
                <a:solidFill>
                  <a:srgbClr val="3333CC"/>
                </a:solidFill>
                <a:latin typeface="Georgia" pitchFamily="18" charset="0"/>
              </a:rPr>
              <a:t>А она еще смеется:</a:t>
            </a:r>
          </a:p>
          <a:p>
            <a:r>
              <a:rPr lang="ru-RU" sz="2000" b="1" i="0">
                <a:solidFill>
                  <a:srgbClr val="3333CC"/>
                </a:solidFill>
                <a:latin typeface="Georgia" pitchFamily="18" charset="0"/>
              </a:rPr>
              <a:t>- Вы действительно друзья!</a:t>
            </a:r>
          </a:p>
          <a:p>
            <a:r>
              <a:rPr lang="ru-RU" sz="2000" b="1" i="0">
                <a:solidFill>
                  <a:srgbClr val="3333CC"/>
                </a:solidFill>
                <a:latin typeface="Georgia" pitchFamily="18" charset="0"/>
              </a:rPr>
              <a:t>- Вас водой разлить нельзя!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детская дружб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Прямоугольник 4"/>
          <p:cNvSpPr>
            <a:spLocks noChangeArrowheads="1"/>
          </p:cNvSpPr>
          <p:nvPr/>
        </p:nvSpPr>
        <p:spPr bwMode="auto">
          <a:xfrm>
            <a:off x="900113" y="1916113"/>
            <a:ext cx="7143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Упражнение</a:t>
            </a:r>
            <a:endParaRPr lang="ru-RU" sz="4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971550" y="3141663"/>
            <a:ext cx="66008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«Пойми меня»</a:t>
            </a:r>
          </a:p>
        </p:txBody>
      </p:sp>
      <p:pic>
        <p:nvPicPr>
          <p:cNvPr id="6" name="Барбарики - Дружб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2438" y="5734050"/>
            <a:ext cx="500062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5397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7651" grpId="0"/>
      <p:bldP spid="266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детская дружб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Прямоугольник 4"/>
          <p:cNvSpPr>
            <a:spLocks noChangeArrowheads="1"/>
          </p:cNvSpPr>
          <p:nvPr/>
        </p:nvSpPr>
        <p:spPr bwMode="auto">
          <a:xfrm>
            <a:off x="1071563" y="2643188"/>
            <a:ext cx="7143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400"/>
          </a:p>
        </p:txBody>
      </p:sp>
      <p:sp>
        <p:nvSpPr>
          <p:cNvPr id="2" name="Прямоугольник 4"/>
          <p:cNvSpPr>
            <a:spLocks noChangeArrowheads="1"/>
          </p:cNvSpPr>
          <p:nvPr/>
        </p:nvSpPr>
        <p:spPr bwMode="auto">
          <a:xfrm>
            <a:off x="900113" y="2492375"/>
            <a:ext cx="7143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Игра «Это здорово!»</a:t>
            </a:r>
            <a:endParaRPr lang="ru-RU" sz="440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356100" y="285750"/>
            <a:ext cx="4537075" cy="6357938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latin typeface="Arial Black" pitchFamily="34" charset="0"/>
              </a:rPr>
              <a:t>   </a:t>
            </a:r>
            <a:r>
              <a:rPr lang="ru-RU" sz="2800" smtClean="0">
                <a:solidFill>
                  <a:srgbClr val="0000CC"/>
                </a:solidFill>
                <a:latin typeface="Arial Black" pitchFamily="34" charset="0"/>
              </a:rPr>
              <a:t>Вы все разные</a:t>
            </a:r>
            <a:r>
              <a:rPr lang="ru-RU" i="1" smtClean="0"/>
              <a:t> </a:t>
            </a:r>
            <a:r>
              <a:rPr lang="ru-RU" smtClean="0">
                <a:solidFill>
                  <a:srgbClr val="0000CC"/>
                </a:solidFill>
                <a:latin typeface="Arial Black" pitchFamily="34" charset="0"/>
              </a:rPr>
              <a:t>и в этом ваша самая большая ценность</a:t>
            </a:r>
            <a:r>
              <a:rPr lang="ru-RU" sz="2800" smtClean="0">
                <a:solidFill>
                  <a:srgbClr val="0000CC"/>
                </a:solidFill>
                <a:latin typeface="Arial Black" pitchFamily="34" charset="0"/>
              </a:rPr>
              <a:t>!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solidFill>
                  <a:srgbClr val="0000CC"/>
                </a:solidFill>
                <a:latin typeface="Arial Black" pitchFamily="34" charset="0"/>
              </a:rPr>
              <a:t>   Вы все разные</a:t>
            </a:r>
            <a:r>
              <a:rPr lang="ru-RU" i="1" smtClean="0"/>
              <a:t> </a:t>
            </a:r>
            <a:r>
              <a:rPr lang="ru-RU" sz="2800" smtClean="0">
                <a:solidFill>
                  <a:srgbClr val="0000CC"/>
                </a:solidFill>
                <a:latin typeface="Arial Black" pitchFamily="34" charset="0"/>
              </a:rPr>
              <a:t>кто то любит читать, кто-то заниматься спортом, кто-то играет с собачкой, а кто-то разводит цветы, но нам хорошо вместе.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ru-RU" sz="2800" smtClean="0">
              <a:solidFill>
                <a:srgbClr val="0000CC"/>
              </a:solidFill>
              <a:latin typeface="Arial Black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solidFill>
                  <a:srgbClr val="0000CC"/>
                </a:solidFill>
                <a:latin typeface="Arial Black" pitchFamily="34" charset="0"/>
              </a:rPr>
              <a:t>      </a:t>
            </a:r>
            <a:r>
              <a:rPr lang="ru-RU" sz="2800" b="1" smtClean="0">
                <a:solidFill>
                  <a:srgbClr val="0000CC"/>
                </a:solidFill>
                <a:latin typeface="Arial Black" pitchFamily="34" charset="0"/>
              </a:rPr>
              <a:t>Ты нам нужен!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ru-RU" sz="2800" b="1" smtClean="0">
              <a:solidFill>
                <a:srgbClr val="0000CC"/>
              </a:solidFill>
            </a:endParaRPr>
          </a:p>
        </p:txBody>
      </p:sp>
      <p:pic>
        <p:nvPicPr>
          <p:cNvPr id="15365" name="Picture 5" descr="toler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549275"/>
            <a:ext cx="4122737" cy="585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детская дружб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Прямоугольник 2"/>
          <p:cNvSpPr>
            <a:spLocks noChangeArrowheads="1"/>
          </p:cNvSpPr>
          <p:nvPr/>
        </p:nvSpPr>
        <p:spPr bwMode="auto">
          <a:xfrm>
            <a:off x="2500313" y="571500"/>
            <a:ext cx="43576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zh-CN" sz="4000">
                <a:latin typeface="GungsuhChe" pitchFamily="49" charset="-127"/>
                <a:ea typeface="GungsuhChe" pitchFamily="49" charset="-127"/>
              </a:rPr>
              <a:t>Город Улыбок</a:t>
            </a:r>
            <a:endParaRPr lang="ru-RU" sz="4000"/>
          </a:p>
        </p:txBody>
      </p:sp>
      <p:sp>
        <p:nvSpPr>
          <p:cNvPr id="4" name="Прямоугольник 3"/>
          <p:cNvSpPr/>
          <p:nvPr/>
        </p:nvSpPr>
        <p:spPr>
          <a:xfrm>
            <a:off x="1714500" y="2214563"/>
            <a:ext cx="57531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Упражнение</a:t>
            </a:r>
            <a:endParaRPr lang="ru-RU" sz="4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75" y="3244850"/>
            <a:ext cx="77724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«Волшебное озеро»</a:t>
            </a:r>
          </a:p>
        </p:txBody>
      </p:sp>
      <p:pic>
        <p:nvPicPr>
          <p:cNvPr id="6" name="от улыб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2438" y="5357813"/>
            <a:ext cx="5191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48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428625"/>
            <a:ext cx="771525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428625" y="2214563"/>
            <a:ext cx="82153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3399"/>
                </a:solidFill>
              </a:rPr>
              <a:t>Люди на свет рождаются разными: непохожими, своеобразными.</a:t>
            </a:r>
          </a:p>
        </p:txBody>
      </p:sp>
      <p:pic>
        <p:nvPicPr>
          <p:cNvPr id="4" name="Picture 9" descr="H:\Documents and Settings\Aida\Рабочий стол\Рисунок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2500313"/>
            <a:ext cx="6253162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500063" y="4500563"/>
            <a:ext cx="80010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003399"/>
                </a:solidFill>
              </a:rPr>
              <a:t>Чтобы других ты смог понимать, нужно терпенье в себе воспитать.</a:t>
            </a: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" y="4929188"/>
            <a:ext cx="7858125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39591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4000" dirty="0" smtClean="0">
                <a:latin typeface="Arial Black" pitchFamily="34" charset="0"/>
              </a:rPr>
              <a:t>  </a:t>
            </a:r>
            <a:r>
              <a:rPr lang="ru-RU" sz="4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Толерантность проявляется и дома и в школе. Все знают, что нужно жить дружно,       но иногда трудно сдержаться, когда мы видим недостатки других.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2772" name="Picture 4" descr="детская дружб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WordArt 5"/>
          <p:cNvSpPr>
            <a:spLocks noChangeArrowheads="1" noChangeShapeType="1" noTextEdit="1"/>
          </p:cNvSpPr>
          <p:nvPr/>
        </p:nvSpPr>
        <p:spPr bwMode="auto">
          <a:xfrm>
            <a:off x="2051050" y="620713"/>
            <a:ext cx="4752975" cy="401161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Страна Толерантности</a:t>
            </a:r>
          </a:p>
        </p:txBody>
      </p:sp>
      <p:sp>
        <p:nvSpPr>
          <p:cNvPr id="68614" name="Прямоугольник 5"/>
          <p:cNvSpPr>
            <a:spLocks noChangeArrowheads="1"/>
          </p:cNvSpPr>
          <p:nvPr/>
        </p:nvSpPr>
        <p:spPr bwMode="auto">
          <a:xfrm>
            <a:off x="1476375" y="2852738"/>
            <a:ext cx="600075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Практическое задание</a:t>
            </a:r>
          </a:p>
        </p:txBody>
      </p:sp>
      <p:pic>
        <p:nvPicPr>
          <p:cNvPr id="7" name="усатый ня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63" y="5572125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286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endParaRPr lang="ru-RU" sz="2800" b="1" i="1" smtClean="0">
              <a:solidFill>
                <a:srgbClr val="0000CC"/>
              </a:solidFill>
            </a:endParaRPr>
          </a:p>
          <a:p>
            <a:pPr marL="609600" indent="-609600" algn="ctr" eaLnBrk="1" hangingPunct="1">
              <a:buFontTx/>
              <a:buNone/>
            </a:pPr>
            <a:r>
              <a:rPr lang="ru-RU" sz="3600" b="1" i="1" smtClean="0">
                <a:solidFill>
                  <a:srgbClr val="0000CC"/>
                </a:solidFill>
              </a:rPr>
              <a:t>Какой ты дом</a:t>
            </a:r>
            <a:r>
              <a:rPr lang="ru-RU" sz="3600" b="1" i="1" smtClean="0">
                <a:solidFill>
                  <a:srgbClr val="0000CC"/>
                </a:solidFill>
                <a:latin typeface="Arial" charset="0"/>
              </a:rPr>
              <a:t>а?</a:t>
            </a:r>
            <a:endParaRPr lang="ru-RU" sz="3600" b="1" i="1" smtClean="0">
              <a:solidFill>
                <a:srgbClr val="0000CC"/>
              </a:solidFill>
            </a:endParaRPr>
          </a:p>
          <a:p>
            <a:pPr marL="609600" indent="-609600" eaLnBrk="1" hangingPunct="1">
              <a:buFontTx/>
              <a:buNone/>
            </a:pPr>
            <a:endParaRPr lang="ru-RU" sz="3600" b="1" i="1" smtClean="0">
              <a:solidFill>
                <a:srgbClr val="0000CC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ru-RU" b="1" i="1" smtClean="0">
                <a:solidFill>
                  <a:srgbClr val="0000CC"/>
                </a:solidFill>
              </a:rPr>
              <a:t>Младший братишка сломал твою игрушку…</a:t>
            </a:r>
          </a:p>
          <a:p>
            <a:pPr marL="609600" indent="-609600" eaLnBrk="1" hangingPunct="1"/>
            <a:r>
              <a:rPr lang="ru-RU" smtClean="0">
                <a:solidFill>
                  <a:srgbClr val="0000CC"/>
                </a:solidFill>
                <a:latin typeface="Arial Black" pitchFamily="34" charset="0"/>
              </a:rPr>
              <a:t>Ты его прощаешь, он сделал это ненарочно…</a:t>
            </a:r>
            <a:endParaRPr lang="ru-RU" smtClean="0">
              <a:solidFill>
                <a:srgbClr val="0000CC"/>
              </a:solidFill>
            </a:endParaRPr>
          </a:p>
          <a:p>
            <a:pPr marL="609600" indent="-609600" eaLnBrk="1" hangingPunct="1"/>
            <a:r>
              <a:rPr lang="ru-RU" smtClean="0">
                <a:solidFill>
                  <a:srgbClr val="0000CC"/>
                </a:solidFill>
                <a:latin typeface="Arial Black" pitchFamily="34" charset="0"/>
              </a:rPr>
              <a:t>Ты ударишь его…</a:t>
            </a:r>
          </a:p>
          <a:p>
            <a:pPr marL="609600" indent="-609600" eaLnBrk="1" hangingPunct="1"/>
            <a:r>
              <a:rPr lang="ru-RU" smtClean="0">
                <a:solidFill>
                  <a:srgbClr val="0000CC"/>
                </a:solidFill>
                <a:latin typeface="Arial Black" pitchFamily="34" charset="0"/>
              </a:rPr>
              <a:t>Ваш вариант ответа.</a:t>
            </a:r>
          </a:p>
          <a:p>
            <a:pPr marL="609600" indent="-609600" eaLnBrk="1" hangingPunct="1">
              <a:buFontTx/>
              <a:buNone/>
            </a:pPr>
            <a:r>
              <a:rPr lang="ru-RU" smtClean="0">
                <a:solidFill>
                  <a:srgbClr val="0000CC"/>
                </a:solidFill>
              </a:rPr>
              <a:t>               </a:t>
            </a:r>
            <a:r>
              <a:rPr lang="ru-RU" b="1" i="1" smtClean="0">
                <a:solidFill>
                  <a:srgbClr val="0000CC"/>
                </a:solidFill>
              </a:rPr>
              <a:t>Как вы поступите? </a:t>
            </a:r>
          </a:p>
        </p:txBody>
      </p:sp>
      <p:pic>
        <p:nvPicPr>
          <p:cNvPr id="33795" name="Picture 5" descr="51c3f791bd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429000"/>
            <a:ext cx="28575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1052513"/>
            <a:ext cx="8229600" cy="46783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b="1" i="1" smtClean="0">
                <a:solidFill>
                  <a:srgbClr val="0000CC"/>
                </a:solidFill>
              </a:rPr>
              <a:t>Какой ты дом</a:t>
            </a:r>
            <a:r>
              <a:rPr lang="ru-RU" sz="3600" b="1" i="1" smtClean="0">
                <a:solidFill>
                  <a:srgbClr val="0000CC"/>
                </a:solidFill>
                <a:latin typeface="Arial" charset="0"/>
              </a:rPr>
              <a:t>а?</a:t>
            </a:r>
            <a:endParaRPr lang="ru-RU" sz="3600" b="1" i="1" smtClean="0">
              <a:solidFill>
                <a:srgbClr val="0000CC"/>
              </a:solidFill>
            </a:endParaRPr>
          </a:p>
          <a:p>
            <a:pPr>
              <a:buFont typeface="Wingdings 2" pitchFamily="18" charset="2"/>
              <a:buNone/>
            </a:pPr>
            <a:endParaRPr lang="ru-RU" b="1" i="1" smtClean="0">
              <a:solidFill>
                <a:srgbClr val="0000CC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ru-RU" b="1" i="1" smtClean="0">
                <a:solidFill>
                  <a:srgbClr val="0000CC"/>
                </a:solidFill>
              </a:rPr>
              <a:t>Пожилая женщина медленно идет…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539750" y="2420938"/>
            <a:ext cx="82296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rgbClr val="0BD0D9"/>
              </a:buClr>
              <a:buSzPct val="95000"/>
            </a:pPr>
            <a:endParaRPr lang="ru-RU" sz="2600" b="1">
              <a:solidFill>
                <a:srgbClr val="0000CC"/>
              </a:solidFill>
              <a:latin typeface="Constantia" pitchFamily="18" charset="0"/>
            </a:endParaRPr>
          </a:p>
          <a:p>
            <a:pPr marL="609600" indent="-60960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ru-RU" sz="2600" i="0">
                <a:solidFill>
                  <a:srgbClr val="0000CC"/>
                </a:solidFill>
              </a:rPr>
              <a:t>Ты отталкиваешь ее, чтобы обогнать…</a:t>
            </a:r>
            <a:endParaRPr lang="ru-RU" sz="2600" i="0">
              <a:solidFill>
                <a:srgbClr val="0000CC"/>
              </a:solidFill>
              <a:latin typeface="Constantia" pitchFamily="18" charset="0"/>
            </a:endParaRPr>
          </a:p>
          <a:p>
            <a:pPr marL="609600" indent="-60960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ru-RU" sz="2600" i="0">
                <a:solidFill>
                  <a:srgbClr val="0000CC"/>
                </a:solidFill>
              </a:rPr>
              <a:t>Ты помогаешь ей и придерживаешь дверь…</a:t>
            </a:r>
          </a:p>
          <a:p>
            <a:pPr marL="609600" indent="-60960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ru-RU" sz="2600" i="0">
                <a:solidFill>
                  <a:srgbClr val="0000CC"/>
                </a:solidFill>
              </a:rPr>
              <a:t>Ваш вариант ответа.</a:t>
            </a:r>
          </a:p>
          <a:p>
            <a:pPr marL="609600" indent="-60960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 i="0">
                <a:solidFill>
                  <a:srgbClr val="0000CC"/>
                </a:solidFill>
                <a:latin typeface="Constantia" pitchFamily="18" charset="0"/>
              </a:rPr>
              <a:t>               </a:t>
            </a:r>
            <a:r>
              <a:rPr lang="ru-RU" sz="2600" b="1">
                <a:solidFill>
                  <a:srgbClr val="0000CC"/>
                </a:solidFill>
                <a:latin typeface="Constantia" pitchFamily="18" charset="0"/>
              </a:rPr>
              <a:t>Как вы поступите? </a:t>
            </a:r>
          </a:p>
        </p:txBody>
      </p:sp>
      <p:pic>
        <p:nvPicPr>
          <p:cNvPr id="34820" name="Picture 4" descr="d46ec2ea0a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3" y="3929063"/>
            <a:ext cx="3810000" cy="269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214313"/>
            <a:ext cx="8472487" cy="6110287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ru-RU" smtClean="0"/>
              <a:t> </a:t>
            </a:r>
            <a:r>
              <a:rPr lang="ru-RU" sz="3600" b="1" i="1" smtClean="0">
                <a:solidFill>
                  <a:srgbClr val="0000CC"/>
                </a:solidFill>
              </a:rPr>
              <a:t>Какой ты в школе?</a:t>
            </a:r>
          </a:p>
          <a:p>
            <a:pPr marL="609600" indent="-609600" eaLnBrk="1" hangingPunct="1">
              <a:buFontTx/>
              <a:buNone/>
            </a:pPr>
            <a:r>
              <a:rPr lang="ru-RU" smtClean="0"/>
              <a:t> </a:t>
            </a:r>
            <a:r>
              <a:rPr lang="ru-RU" b="1" i="1" smtClean="0">
                <a:solidFill>
                  <a:srgbClr val="0000CC"/>
                </a:solidFill>
              </a:rPr>
              <a:t>В классе учитель уже спросил тебя…</a:t>
            </a:r>
          </a:p>
          <a:p>
            <a:pPr marL="609600" indent="-609600" eaLnBrk="1" hangingPunct="1"/>
            <a:endParaRPr lang="ru-RU" smtClean="0">
              <a:solidFill>
                <a:srgbClr val="0000CC"/>
              </a:solidFill>
            </a:endParaRPr>
          </a:p>
          <a:p>
            <a:pPr marL="609600" indent="-609600" eaLnBrk="1" hangingPunct="1"/>
            <a:r>
              <a:rPr lang="ru-RU" smtClean="0">
                <a:solidFill>
                  <a:srgbClr val="0000CC"/>
                </a:solidFill>
                <a:latin typeface="Arial Black" pitchFamily="34" charset="0"/>
              </a:rPr>
              <a:t>Тебе хочется ответить еще, ты будешь подскакивать на месте, говоря: «Спросите меня…»</a:t>
            </a:r>
          </a:p>
          <a:p>
            <a:pPr marL="609600" indent="-609600" eaLnBrk="1" hangingPunct="1"/>
            <a:r>
              <a:rPr lang="ru-RU" smtClean="0">
                <a:solidFill>
                  <a:srgbClr val="0000CC"/>
                </a:solidFill>
                <a:latin typeface="Arial Black" pitchFamily="34" charset="0"/>
              </a:rPr>
              <a:t>Ты предоставишь другим </a:t>
            </a:r>
          </a:p>
          <a:p>
            <a:pPr marL="609600" indent="-609600" eaLnBrk="1" hangingPunct="1"/>
            <a:r>
              <a:rPr lang="ru-RU" smtClean="0">
                <a:solidFill>
                  <a:srgbClr val="0000CC"/>
                </a:solidFill>
                <a:latin typeface="Arial Black" pitchFamily="34" charset="0"/>
              </a:rPr>
              <a:t>возможность ответить….</a:t>
            </a:r>
          </a:p>
          <a:p>
            <a:pPr marL="609600" indent="-609600" eaLnBrk="1" hangingPunct="1"/>
            <a:r>
              <a:rPr lang="ru-RU" smtClean="0">
                <a:solidFill>
                  <a:srgbClr val="0000CC"/>
                </a:solidFill>
                <a:latin typeface="Arial Black" pitchFamily="34" charset="0"/>
              </a:rPr>
              <a:t>Ваш вариант ответа.</a:t>
            </a:r>
          </a:p>
          <a:p>
            <a:pPr marL="609600" indent="-609600" algn="ctr" eaLnBrk="1" hangingPunct="1">
              <a:buFont typeface="Wingdings 2" pitchFamily="18" charset="2"/>
              <a:buNone/>
            </a:pPr>
            <a:endParaRPr lang="ru-RU" smtClean="0">
              <a:solidFill>
                <a:srgbClr val="0000CC"/>
              </a:solidFill>
              <a:latin typeface="Arial Black" pitchFamily="34" charset="0"/>
            </a:endParaRPr>
          </a:p>
          <a:p>
            <a:pPr marL="609600" indent="-609600" algn="ctr" eaLnBrk="1" hangingPunct="1">
              <a:buFontTx/>
              <a:buNone/>
            </a:pPr>
            <a:r>
              <a:rPr lang="ru-RU" b="1" i="1" smtClean="0">
                <a:solidFill>
                  <a:srgbClr val="0000CC"/>
                </a:solidFill>
              </a:rPr>
              <a:t>Как вы поступите? </a:t>
            </a:r>
          </a:p>
          <a:p>
            <a:pPr marL="609600" indent="-609600" eaLnBrk="1" hangingPunct="1">
              <a:buFontTx/>
              <a:buNone/>
            </a:pPr>
            <a:endParaRPr lang="ru-RU" smtClean="0">
              <a:solidFill>
                <a:srgbClr val="0000CC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ru-RU" b="1" i="1" smtClean="0">
                <a:solidFill>
                  <a:srgbClr val="0000CC"/>
                </a:solidFill>
              </a:rPr>
              <a:t>                  </a:t>
            </a:r>
          </a:p>
        </p:txBody>
      </p:sp>
      <p:pic>
        <p:nvPicPr>
          <p:cNvPr id="35843" name="Picture 4" descr="Без-имени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6800" y="1600200"/>
            <a:ext cx="1727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214313"/>
            <a:ext cx="8229600" cy="637698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b="1" i="1" smtClean="0">
                <a:solidFill>
                  <a:srgbClr val="0000CC"/>
                </a:solidFill>
              </a:rPr>
              <a:t>Какой ты в школе?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i="1" smtClean="0">
                <a:solidFill>
                  <a:srgbClr val="0000CC"/>
                </a:solidFill>
              </a:rPr>
              <a:t>На твоих глазах поссорились два твоих одноклассника, началась драка...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0000CC"/>
              </a:solidFill>
            </a:endParaRPr>
          </a:p>
          <a:p>
            <a:pPr eaLnBrk="1" hangingPunct="1"/>
            <a:r>
              <a:rPr lang="ru-RU" smtClean="0">
                <a:solidFill>
                  <a:srgbClr val="0000CC"/>
                </a:solidFill>
                <a:latin typeface="Arial Black" pitchFamily="34" charset="0"/>
              </a:rPr>
              <a:t>Ты пытаешься разнять и примирить их. </a:t>
            </a:r>
          </a:p>
          <a:p>
            <a:pPr eaLnBrk="1" hangingPunct="1"/>
            <a:r>
              <a:rPr lang="ru-RU" smtClean="0">
                <a:solidFill>
                  <a:srgbClr val="0000CC"/>
                </a:solidFill>
                <a:latin typeface="Arial Black" pitchFamily="34" charset="0"/>
              </a:rPr>
              <a:t>Ты делаешь вид, что ничего не замечаешь.</a:t>
            </a:r>
          </a:p>
          <a:p>
            <a:pPr eaLnBrk="1" hangingPunct="1"/>
            <a:r>
              <a:rPr lang="ru-RU" smtClean="0">
                <a:solidFill>
                  <a:srgbClr val="0000CC"/>
                </a:solidFill>
                <a:latin typeface="Arial Black" pitchFamily="34" charset="0"/>
              </a:rPr>
              <a:t>Ваш вариант ответа</a:t>
            </a:r>
          </a:p>
          <a:p>
            <a:pPr eaLnBrk="1" hangingPunct="1"/>
            <a:endParaRPr lang="ru-RU" smtClean="0">
              <a:solidFill>
                <a:srgbClr val="0000CC"/>
              </a:solidFill>
              <a:latin typeface="Arial Black" pitchFamily="34" charset="0"/>
            </a:endParaRPr>
          </a:p>
          <a:p>
            <a:pPr algn="ctr" eaLnBrk="1" hangingPunct="1">
              <a:buFontTx/>
              <a:buNone/>
            </a:pPr>
            <a:r>
              <a:rPr lang="ru-RU" b="1" i="1" smtClean="0">
                <a:solidFill>
                  <a:srgbClr val="0000CC"/>
                </a:solidFill>
              </a:rPr>
              <a:t>Как вы поступите? </a:t>
            </a:r>
          </a:p>
        </p:txBody>
      </p:sp>
      <p:pic>
        <p:nvPicPr>
          <p:cNvPr id="36868" name="Picture 5" descr="дев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3929063"/>
            <a:ext cx="2071688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4" descr="мальчи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38" y="2786063"/>
            <a:ext cx="3565525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4313"/>
            <a:ext cx="8229600" cy="591185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endParaRPr lang="ru-RU" smtClean="0">
              <a:solidFill>
                <a:srgbClr val="990000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ru-RU" b="1" i="1" smtClean="0">
                <a:solidFill>
                  <a:srgbClr val="0000CC"/>
                </a:solidFill>
              </a:rPr>
              <a:t>Как вы поступите в такой ситуации: Когда ко мне обратятся с просьбой посоветовать в трудную минуту, то я…</a:t>
            </a:r>
          </a:p>
          <a:p>
            <a:pPr marL="609600" indent="-609600" eaLnBrk="1" hangingPunct="1"/>
            <a:endParaRPr lang="ru-RU" smtClean="0">
              <a:solidFill>
                <a:srgbClr val="0000CC"/>
              </a:solidFill>
            </a:endParaRPr>
          </a:p>
          <a:p>
            <a:pPr marL="609600" indent="-609600" eaLnBrk="1" hangingPunct="1"/>
            <a:r>
              <a:rPr lang="ru-RU" smtClean="0">
                <a:solidFill>
                  <a:srgbClr val="0000CC"/>
                </a:solidFill>
                <a:latin typeface="Arial Black" pitchFamily="34" charset="0"/>
              </a:rPr>
              <a:t>Скажу: «Думай сам, не приставай ко мне»…</a:t>
            </a:r>
          </a:p>
          <a:p>
            <a:pPr marL="609600" indent="-609600" eaLnBrk="1" hangingPunct="1"/>
            <a:r>
              <a:rPr lang="ru-RU" smtClean="0">
                <a:solidFill>
                  <a:srgbClr val="0000CC"/>
                </a:solidFill>
                <a:latin typeface="Arial Black" pitchFamily="34" charset="0"/>
              </a:rPr>
              <a:t>Выслушаю человека и попробую вместе с ним решить проблему…</a:t>
            </a:r>
          </a:p>
          <a:p>
            <a:pPr marL="609600" indent="-609600" eaLnBrk="1" hangingPunct="1"/>
            <a:r>
              <a:rPr lang="ru-RU" smtClean="0">
                <a:solidFill>
                  <a:srgbClr val="0000CC"/>
                </a:solidFill>
                <a:latin typeface="Arial Black" pitchFamily="34" charset="0"/>
              </a:rPr>
              <a:t>Ваш вариант ответа.</a:t>
            </a:r>
          </a:p>
          <a:p>
            <a:pPr marL="609600" indent="-609600" eaLnBrk="1" hangingPunct="1">
              <a:buFontTx/>
              <a:buNone/>
            </a:pPr>
            <a:endParaRPr lang="ru-RU" smtClean="0">
              <a:solidFill>
                <a:srgbClr val="0000CC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ru-RU" b="1" i="1" smtClean="0">
                <a:solidFill>
                  <a:srgbClr val="0000CC"/>
                </a:solidFill>
              </a:rPr>
              <a:t>                   Как вы поступите? </a:t>
            </a:r>
          </a:p>
        </p:txBody>
      </p:sp>
      <p:pic>
        <p:nvPicPr>
          <p:cNvPr id="37891" name="Picture 4" descr="1af0d71cb0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3429000"/>
            <a:ext cx="3810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8118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i="1" smtClean="0">
                <a:solidFill>
                  <a:srgbClr val="0000CC"/>
                </a:solidFill>
              </a:rPr>
              <a:t>Если бы я был волшебником, то я бы…</a:t>
            </a:r>
          </a:p>
          <a:p>
            <a:pPr eaLnBrk="1" hangingPunct="1"/>
            <a:endParaRPr lang="ru-RU" smtClean="0">
              <a:solidFill>
                <a:srgbClr val="0000CC"/>
              </a:solidFill>
            </a:endParaRPr>
          </a:p>
          <a:p>
            <a:pPr eaLnBrk="1" hangingPunct="1"/>
            <a:endParaRPr lang="ru-RU" smtClean="0">
              <a:solidFill>
                <a:srgbClr val="0000CC"/>
              </a:solidFill>
            </a:endParaRPr>
          </a:p>
          <a:p>
            <a:pPr eaLnBrk="1" hangingPunct="1"/>
            <a:r>
              <a:rPr lang="ru-RU" smtClean="0">
                <a:solidFill>
                  <a:srgbClr val="0000CC"/>
                </a:solidFill>
                <a:latin typeface="Arial Black" pitchFamily="34" charset="0"/>
              </a:rPr>
              <a:t>Всем людям делал добро</a:t>
            </a:r>
          </a:p>
          <a:p>
            <a:pPr eaLnBrk="1" hangingPunct="1"/>
            <a:r>
              <a:rPr lang="ru-RU" smtClean="0">
                <a:solidFill>
                  <a:srgbClr val="0000CC"/>
                </a:solidFill>
                <a:latin typeface="Arial Black" pitchFamily="34" charset="0"/>
              </a:rPr>
              <a:t>Жил бы только сам для себя</a:t>
            </a:r>
          </a:p>
          <a:p>
            <a:pPr eaLnBrk="1" hangingPunct="1"/>
            <a:r>
              <a:rPr lang="ru-RU" smtClean="0">
                <a:solidFill>
                  <a:srgbClr val="0000CC"/>
                </a:solidFill>
                <a:latin typeface="Arial Black" pitchFamily="34" charset="0"/>
              </a:rPr>
              <a:t>Ваш вариант ответа.</a:t>
            </a:r>
          </a:p>
          <a:p>
            <a:pPr eaLnBrk="1" hangingPunct="1"/>
            <a:endParaRPr lang="ru-RU" smtClean="0">
              <a:solidFill>
                <a:srgbClr val="0000CC"/>
              </a:solidFill>
              <a:latin typeface="Arial Black" pitchFamily="34" charset="0"/>
            </a:endParaRPr>
          </a:p>
          <a:p>
            <a:pPr algn="ctr" eaLnBrk="1" hangingPunct="1">
              <a:buFontTx/>
              <a:buNone/>
            </a:pPr>
            <a:r>
              <a:rPr lang="ru-RU" b="1" i="1" smtClean="0">
                <a:solidFill>
                  <a:srgbClr val="0000CC"/>
                </a:solidFill>
              </a:rPr>
              <a:t>Как вы поступите? 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0000CC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b="1" i="1" smtClean="0">
              <a:solidFill>
                <a:srgbClr val="0000CC"/>
              </a:solidFill>
            </a:endParaRPr>
          </a:p>
        </p:txBody>
      </p:sp>
      <p:pic>
        <p:nvPicPr>
          <p:cNvPr id="38916" name="Picture 5" descr="Без-имени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0" y="3286125"/>
            <a:ext cx="2703513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детская дружб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Прямоугольник 2"/>
          <p:cNvSpPr>
            <a:spLocks noChangeArrowheads="1"/>
          </p:cNvSpPr>
          <p:nvPr/>
        </p:nvSpPr>
        <p:spPr bwMode="auto">
          <a:xfrm>
            <a:off x="2071688" y="642938"/>
            <a:ext cx="47863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zh-CN" sz="4000">
                <a:latin typeface="GungsuhChe" pitchFamily="49" charset="-127"/>
                <a:ea typeface="GungsuhChe" pitchFamily="49" charset="-127"/>
              </a:rPr>
              <a:t>Город Согласия</a:t>
            </a:r>
            <a:endParaRPr lang="ru-RU" sz="400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2143125"/>
            <a:ext cx="3168650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64" name="Picture 4" descr="детская дружб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WordArt 5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752975" cy="401161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Страна Толерантности</a:t>
            </a:r>
          </a:p>
        </p:txBody>
      </p:sp>
      <p:sp>
        <p:nvSpPr>
          <p:cNvPr id="40966" name="Прямоугольник 5"/>
          <p:cNvSpPr>
            <a:spLocks noChangeArrowheads="1"/>
          </p:cNvSpPr>
          <p:nvPr/>
        </p:nvSpPr>
        <p:spPr bwMode="auto">
          <a:xfrm>
            <a:off x="1785938" y="2571750"/>
            <a:ext cx="6000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400"/>
          </a:p>
        </p:txBody>
      </p:sp>
      <p:sp>
        <p:nvSpPr>
          <p:cNvPr id="66568" name="Rectangle 8"/>
          <p:cNvSpPr>
            <a:spLocks noChangeArrowheads="1"/>
          </p:cNvSpPr>
          <p:nvPr/>
        </p:nvSpPr>
        <p:spPr bwMode="auto">
          <a:xfrm>
            <a:off x="0" y="2852738"/>
            <a:ext cx="9144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 </a:t>
            </a:r>
            <a:r>
              <a:rPr lang="ru-RU" sz="3600" b="1" i="0">
                <a:solidFill>
                  <a:srgbClr val="990000"/>
                </a:solidFill>
              </a:rPr>
              <a:t>Друзья, вы поняли, что такое толерантность?</a:t>
            </a:r>
            <a:r>
              <a:rPr lang="ru-RU" sz="3600" b="1"/>
              <a:t> </a:t>
            </a:r>
          </a:p>
        </p:txBody>
      </p:sp>
      <p:sp>
        <p:nvSpPr>
          <p:cNvPr id="40968" name="Прямоугольник 7"/>
          <p:cNvSpPr>
            <a:spLocks noChangeArrowheads="1"/>
          </p:cNvSpPr>
          <p:nvPr/>
        </p:nvSpPr>
        <p:spPr bwMode="auto">
          <a:xfrm>
            <a:off x="1928813" y="1285875"/>
            <a:ext cx="48577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zh-CN" sz="4000">
                <a:latin typeface="GungsuhChe" pitchFamily="49" charset="-127"/>
                <a:ea typeface="GungsuhChe" pitchFamily="49" charset="-127"/>
              </a:rPr>
              <a:t>Город Согласия</a:t>
            </a:r>
            <a:endParaRPr lang="ru-RU" sz="4000"/>
          </a:p>
        </p:txBody>
      </p:sp>
      <p:pic>
        <p:nvPicPr>
          <p:cNvPr id="9" name="дети земл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2438" y="5519738"/>
            <a:ext cx="642937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2245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детская дружб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71604" y="857232"/>
            <a:ext cx="564360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Страна толерантности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28938" y="2884488"/>
            <a:ext cx="3643312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ИГРА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14563" y="3500438"/>
            <a:ext cx="464343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600" b="1" i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«Давайте поздороваемся»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2286000"/>
            <a:ext cx="1800225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25" y="1357313"/>
            <a:ext cx="2797175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188" y="3643313"/>
            <a:ext cx="135731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quotSemicvetikquot-Deti-zemli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15313" y="601980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1814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Прямоугольник 1"/>
          <p:cNvSpPr>
            <a:spLocks noChangeArrowheads="1"/>
          </p:cNvSpPr>
          <p:nvPr/>
        </p:nvSpPr>
        <p:spPr bwMode="auto">
          <a:xfrm>
            <a:off x="428625" y="500063"/>
            <a:ext cx="8072438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FF0000"/>
                </a:solidFill>
                <a:latin typeface="Comic Sans MS" pitchFamily="66" charset="0"/>
              </a:rPr>
              <a:t>Если каждый будет к друг другу терпим,</a:t>
            </a:r>
          </a:p>
          <a:p>
            <a:pPr algn="ctr"/>
            <a:r>
              <a:rPr lang="ru-RU" sz="4000" b="1">
                <a:solidFill>
                  <a:srgbClr val="FF0000"/>
                </a:solidFill>
                <a:latin typeface="Comic Sans MS" pitchFamily="66" charset="0"/>
              </a:rPr>
              <a:t>Мы сделаем вместе толерантным наш мир!</a:t>
            </a:r>
          </a:p>
        </p:txBody>
      </p:sp>
      <p:pic>
        <p:nvPicPr>
          <p:cNvPr id="3" name="Picture 3" descr="D:\WINDOWS\Users\Aida\Рабочий стол\МОЯ лаборатория\ШАБЛОНЫ\Children _irstock\Children _irstock (3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50" y="3357563"/>
            <a:ext cx="2520950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6000750"/>
            <a:ext cx="1847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88" y="6000750"/>
            <a:ext cx="1847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5" y="6000750"/>
            <a:ext cx="1847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63" y="6000750"/>
            <a:ext cx="1847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4036" name="Picture 4" descr="детская дружб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3" name="WordArt 5"/>
          <p:cNvSpPr>
            <a:spLocks noChangeArrowheads="1" noChangeShapeType="1" noTextEdit="1"/>
          </p:cNvSpPr>
          <p:nvPr/>
        </p:nvSpPr>
        <p:spPr bwMode="auto">
          <a:xfrm>
            <a:off x="2195513" y="908050"/>
            <a:ext cx="4752975" cy="401161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Планета толерантности</a:t>
            </a: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1619250" y="1628775"/>
            <a:ext cx="6265863" cy="314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3600" b="1" i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Ребята, я надеюсь, </a:t>
            </a:r>
          </a:p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3600" b="1" i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что вы будете терпимее </a:t>
            </a:r>
          </a:p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3600" b="1" i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относиться друг к другу.</a:t>
            </a: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58375" name="WordArt 7"/>
          <p:cNvSpPr>
            <a:spLocks noChangeArrowheads="1" noChangeShapeType="1" noTextEdit="1"/>
          </p:cNvSpPr>
          <p:nvPr/>
        </p:nvSpPr>
        <p:spPr bwMode="auto">
          <a:xfrm>
            <a:off x="1403350" y="4643438"/>
            <a:ext cx="6624638" cy="928687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Будьте толерантны!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3" grpId="0" animBg="1"/>
      <p:bldP spid="58374" grpId="0"/>
      <p:bldP spid="583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14356"/>
            <a:ext cx="8324880" cy="114300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«Если дружба велика –             </a:t>
            </a:r>
            <a:br>
              <a:rPr lang="ru-RU" dirty="0" smtClean="0"/>
            </a:br>
            <a:r>
              <a:rPr lang="ru-RU" dirty="0" smtClean="0"/>
              <a:t>будет Родина крепка»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071688"/>
            <a:ext cx="7854950" cy="1357312"/>
          </a:xfrm>
        </p:spPr>
        <p:txBody>
          <a:bodyPr/>
          <a:lstStyle/>
          <a:p>
            <a:pPr marR="0" algn="ctr">
              <a:defRPr/>
            </a:pPr>
            <a:r>
              <a:rPr lang="ru-RU" sz="5000" b="1" dirty="0" smtClean="0">
                <a:solidFill>
                  <a:srgbClr val="0BD0D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Adobe Fan Heiti Std B" pitchFamily="34" charset="-128"/>
                <a:cs typeface="Calibri" pitchFamily="34" charset="0"/>
              </a:rPr>
              <a:t>«Народная дружба и братство дороже всякого богатства»</a:t>
            </a:r>
          </a:p>
        </p:txBody>
      </p:sp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4357688"/>
            <a:ext cx="4038600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детская дружб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7188" y="857250"/>
            <a:ext cx="8609012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ТОЛЕРАНТНОСТЬ</a:t>
            </a:r>
            <a:endParaRPr lang="ru-RU" sz="4400" dirty="0"/>
          </a:p>
        </p:txBody>
      </p:sp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785813" y="1928813"/>
            <a:ext cx="771525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>
                <a:latin typeface="Calibri" pitchFamily="34" charset="0"/>
                <a:cs typeface="Times New Roman" pitchFamily="18" charset="0"/>
              </a:rPr>
              <a:t>Толерантность – это милосердие    </a:t>
            </a:r>
            <a:endParaRPr lang="ru-RU" sz="3200"/>
          </a:p>
          <a:p>
            <a:pPr algn="ctr" eaLnBrk="0" hangingPunct="0"/>
            <a:r>
              <a:rPr lang="ru-RU" sz="3200">
                <a:latin typeface="Calibri" pitchFamily="34" charset="0"/>
                <a:cs typeface="Times New Roman" pitchFamily="18" charset="0"/>
              </a:rPr>
              <a:t>Толерантность – это доброта души</a:t>
            </a:r>
            <a:endParaRPr lang="ru-RU" sz="3200"/>
          </a:p>
          <a:p>
            <a:pPr algn="ctr" eaLnBrk="0" hangingPunct="0"/>
            <a:r>
              <a:rPr lang="ru-RU" sz="3200">
                <a:latin typeface="Calibri" pitchFamily="34" charset="0"/>
                <a:cs typeface="Times New Roman" pitchFamily="18" charset="0"/>
              </a:rPr>
              <a:t>Толерантность – это сострадание</a:t>
            </a:r>
            <a:endParaRPr lang="ru-RU" sz="3200"/>
          </a:p>
          <a:p>
            <a:pPr algn="ctr" eaLnBrk="0" hangingPunct="0"/>
            <a:r>
              <a:rPr lang="ru-RU" sz="3200">
                <a:latin typeface="Calibri" pitchFamily="34" charset="0"/>
                <a:cs typeface="Times New Roman" pitchFamily="18" charset="0"/>
              </a:rPr>
              <a:t>Толерантность – это уважение</a:t>
            </a:r>
            <a:endParaRPr lang="ru-RU" sz="3200"/>
          </a:p>
          <a:p>
            <a:pPr algn="ctr" eaLnBrk="0" hangingPunct="0"/>
            <a:r>
              <a:rPr lang="ru-RU" sz="3200">
                <a:latin typeface="Calibri" pitchFamily="34" charset="0"/>
                <a:cs typeface="Times New Roman" pitchFamily="18" charset="0"/>
              </a:rPr>
              <a:t>Толерантность – это дружба</a:t>
            </a:r>
            <a:endParaRPr lang="ru-RU" sz="3200"/>
          </a:p>
          <a:p>
            <a:pPr algn="ctr" eaLnBrk="0" hangingPunct="0"/>
            <a:r>
              <a:rPr lang="ru-RU" sz="3200">
                <a:latin typeface="Calibri" pitchFamily="34" charset="0"/>
                <a:cs typeface="Times New Roman" pitchFamily="18" charset="0"/>
              </a:rPr>
              <a:t>Толерантность – это терпение</a:t>
            </a:r>
            <a:endParaRPr lang="ru-RU" sz="320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3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3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3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3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39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6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детская дружб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28688" y="1285875"/>
            <a:ext cx="7358062" cy="25542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i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ТОЛЕРАНТНОСТЬ –</a:t>
            </a:r>
            <a:r>
              <a:rPr lang="ru-RU" sz="4000" b="1" i="0" dirty="0">
                <a:solidFill>
                  <a:srgbClr val="0000CC"/>
                </a:solidFill>
              </a:rPr>
              <a:t> </a:t>
            </a:r>
            <a:br>
              <a:rPr lang="ru-RU" sz="4000" b="1" i="0" dirty="0">
                <a:solidFill>
                  <a:srgbClr val="0000CC"/>
                </a:solidFill>
              </a:rPr>
            </a:br>
            <a:r>
              <a:rPr lang="ru-RU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это уважение, принятие и понимание многообразия мира.</a:t>
            </a:r>
            <a:endParaRPr lang="ru-RU" sz="40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428625" y="857250"/>
            <a:ext cx="3929063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nstantia" pitchFamily="18" charset="0"/>
              </a:rPr>
              <a:t>Люди на свет</a:t>
            </a:r>
          </a:p>
          <a:p>
            <a:r>
              <a:rPr lang="ru-RU" sz="2400" b="1">
                <a:latin typeface="Constantia" pitchFamily="18" charset="0"/>
              </a:rPr>
              <a:t> Рождаются разными:</a:t>
            </a:r>
          </a:p>
          <a:p>
            <a:r>
              <a:rPr lang="ru-RU" sz="2400" b="1">
                <a:latin typeface="Constantia" pitchFamily="18" charset="0"/>
              </a:rPr>
              <a:t> Непохожими, своеобразными.</a:t>
            </a:r>
          </a:p>
          <a:p>
            <a:r>
              <a:rPr lang="ru-RU" sz="2400" b="1">
                <a:latin typeface="Constantia" pitchFamily="18" charset="0"/>
              </a:rPr>
              <a:t> Чтобы других</a:t>
            </a:r>
          </a:p>
          <a:p>
            <a:r>
              <a:rPr lang="ru-RU" sz="2400" b="1">
                <a:latin typeface="Constantia" pitchFamily="18" charset="0"/>
              </a:rPr>
              <a:t> Ты смог понимать,</a:t>
            </a:r>
          </a:p>
          <a:p>
            <a:r>
              <a:rPr lang="ru-RU" sz="2400" b="1">
                <a:latin typeface="Constantia" pitchFamily="18" charset="0"/>
              </a:rPr>
              <a:t> Нужно терпенье</a:t>
            </a:r>
          </a:p>
          <a:p>
            <a:r>
              <a:rPr lang="ru-RU" sz="2400" b="1">
                <a:latin typeface="Constantia" pitchFamily="18" charset="0"/>
              </a:rPr>
              <a:t> В себе воспитать.</a:t>
            </a:r>
          </a:p>
          <a:p>
            <a:r>
              <a:rPr lang="ru-RU" sz="2400" b="1">
                <a:latin typeface="Constantia" pitchFamily="18" charset="0"/>
              </a:rPr>
              <a:t> Нужно с добром</a:t>
            </a:r>
          </a:p>
          <a:p>
            <a:r>
              <a:rPr lang="ru-RU" sz="2400" b="1">
                <a:latin typeface="Constantia" pitchFamily="18" charset="0"/>
              </a:rPr>
              <a:t> К людям в дом приходить,</a:t>
            </a:r>
          </a:p>
          <a:p>
            <a:r>
              <a:rPr lang="ru-RU" sz="2400" b="1">
                <a:latin typeface="Constantia" pitchFamily="18" charset="0"/>
              </a:rPr>
              <a:t> Дружбу, любовь</a:t>
            </a:r>
          </a:p>
          <a:p>
            <a:r>
              <a:rPr lang="ru-RU" sz="2400" b="1">
                <a:latin typeface="Constantia" pitchFamily="18" charset="0"/>
              </a:rPr>
              <a:t> В своем сердце хранить!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657475"/>
            <a:ext cx="428625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1"/>
          <p:cNvSpPr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>
                <a:latin typeface="Calibri" pitchFamily="34" charset="0"/>
                <a:cs typeface="Times New Roman" pitchFamily="18" charset="0"/>
              </a:rPr>
              <a:t>Акрамова Галия из Башкортостана</a:t>
            </a:r>
            <a:endParaRPr lang="ru-RU" sz="320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4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4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4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4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детская дружба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971550" y="1557338"/>
            <a:ext cx="738505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i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16 ноября – Международный день толерантности.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3" y="2000250"/>
            <a:ext cx="3429000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Заголовок 8"/>
          <p:cNvSpPr>
            <a:spLocks noGrp="1"/>
          </p:cNvSpPr>
          <p:nvPr>
            <p:ph type="title"/>
          </p:nvPr>
        </p:nvSpPr>
        <p:spPr>
          <a:xfrm>
            <a:off x="457200" y="1000125"/>
            <a:ext cx="8229600" cy="71438"/>
          </a:xfrm>
        </p:spPr>
        <p:txBody>
          <a:bodyPr/>
          <a:lstStyle/>
          <a:p>
            <a:pPr algn="ctr"/>
            <a:r>
              <a:rPr lang="ru-RU" smtClean="0"/>
              <a:t>Город «Доброта»</a:t>
            </a:r>
          </a:p>
        </p:txBody>
      </p:sp>
      <p:sp>
        <p:nvSpPr>
          <p:cNvPr id="20484" name="Содержимое 9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1571625"/>
            <a:ext cx="4643437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1365</TotalTime>
  <Words>759</Words>
  <Application>Microsoft Office PowerPoint</Application>
  <PresentationFormat>Экран (4:3)</PresentationFormat>
  <Paragraphs>160</Paragraphs>
  <Slides>32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Поток</vt:lpstr>
      <vt:lpstr>Слайд 1</vt:lpstr>
      <vt:lpstr>Слайд 2</vt:lpstr>
      <vt:lpstr>Слайд 3</vt:lpstr>
      <vt:lpstr>«Если дружба велика –              будет Родина крепка»</vt:lpstr>
      <vt:lpstr>Слайд 5</vt:lpstr>
      <vt:lpstr>Слайд 6</vt:lpstr>
      <vt:lpstr>Слайд 7</vt:lpstr>
      <vt:lpstr>Слайд 8</vt:lpstr>
      <vt:lpstr>Город «Доброта»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Беседа о толерантности  для учащихся 1-2 класса.</dc:title>
  <dc:creator>Lyda</dc:creator>
  <cp:lastModifiedBy>ASUS</cp:lastModifiedBy>
  <cp:revision>81</cp:revision>
  <dcterms:created xsi:type="dcterms:W3CDTF">2007-11-26T06:59:20Z</dcterms:created>
  <dcterms:modified xsi:type="dcterms:W3CDTF">2022-12-09T18:24:43Z</dcterms:modified>
</cp:coreProperties>
</file>