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coportal.info/category/fauna/mlekopitayushchie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coportal.info/polorogie-zhivotnye-semeistvo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coportal.info/category/fauna/mlekopitayushchie/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coportal.info/stepnoj-xorek-svetlyj-belyj-xor/" TargetMode="External"/><Relationship Id="rId4" Type="http://schemas.openxmlformats.org/officeDocument/2006/relationships/hyperlink" Target="https://ecoportal.info/xishhnye-kuni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" y="-4015"/>
            <a:ext cx="9140374" cy="68552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5616" y="4437112"/>
            <a:ext cx="35627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Выполнила</a:t>
            </a:r>
          </a:p>
          <a:p>
            <a:r>
              <a:rPr lang="ru-RU" b="1" dirty="0" smtClean="0"/>
              <a:t>Костюкова Ирина Александровна</a:t>
            </a:r>
          </a:p>
          <a:p>
            <a:r>
              <a:rPr lang="ru-RU" b="1" dirty="0" smtClean="0"/>
              <a:t>МБДОУ «Детский сад №31№</a:t>
            </a:r>
          </a:p>
          <a:p>
            <a:r>
              <a:rPr lang="ru-RU" b="1" dirty="0" smtClean="0"/>
              <a:t>Г. Бийска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09473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31551" cy="6858000"/>
          </a:xfrm>
        </p:spPr>
      </p:pic>
      <p:sp>
        <p:nvSpPr>
          <p:cNvPr id="5" name="TextBox 4"/>
          <p:cNvSpPr txBox="1"/>
          <p:nvPr/>
        </p:nvSpPr>
        <p:spPr>
          <a:xfrm>
            <a:off x="323528" y="260648"/>
            <a:ext cx="84969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GTWalsheimProRegular"/>
              </a:rPr>
              <a:t>Бурозубка представляет собой довольно мелкое животное, относящееся к семейству землеройковых. Это насекомоядное обитает практически на всех континентах (кроме северных), предпочитая местом обитания выбирать лесные зоны и тундры. Именно среди бурозубок можно обнаружить самых маленьких и самых прожорливых млекопитающих – в этом роду насчитывается около 7 десятков видов – из них в Росси обитает практически два десятка.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510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867" y="-60466"/>
            <a:ext cx="9180867" cy="6858000"/>
          </a:xfrm>
        </p:spPr>
      </p:pic>
      <p:sp>
        <p:nvSpPr>
          <p:cNvPr id="5" name="TextBox 4"/>
          <p:cNvSpPr txBox="1"/>
          <p:nvPr/>
        </p:nvSpPr>
        <p:spPr>
          <a:xfrm>
            <a:off x="395536" y="260648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/>
              </a:rPr>
              <a:t>Большой тушканчик - голова </a:t>
            </a:r>
            <a:r>
              <a:rPr lang="ru-RU" b="1" dirty="0">
                <a:solidFill>
                  <a:schemeClr val="bg1"/>
                </a:solidFill>
                <a:latin typeface="Arial"/>
              </a:rPr>
              <a:t>у животного круглая, мордочка слегка вытянутая. Нос пятачком. Ушки немного вытянутые, достигают длины 5-6 сантиметров. Хорошо развиты задние лапы. Размер ступни достигает 45% длины туловища. Это дает возможность быстро бегать, и совершать прыжки.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8904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192"/>
            <a:ext cx="9144000" cy="6862192"/>
          </a:xfrm>
        </p:spPr>
      </p:pic>
      <p:sp>
        <p:nvSpPr>
          <p:cNvPr id="5" name="TextBox 4"/>
          <p:cNvSpPr txBox="1"/>
          <p:nvPr/>
        </p:nvSpPr>
        <p:spPr>
          <a:xfrm>
            <a:off x="395537" y="476672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Lato"/>
              </a:rPr>
              <a:t>Летяга - </a:t>
            </a:r>
            <a:r>
              <a:rPr lang="ru-RU" b="1" dirty="0">
                <a:solidFill>
                  <a:schemeClr val="bg1"/>
                </a:solidFill>
                <a:latin typeface="Lato"/>
              </a:rPr>
              <a:t>нашему времени сохранилось около десятка основных подвидов этого грызуна, отличия которых связаны с основным окрасом шерстяного покрова, а также размерами, но на территории нашей страны водится всего 8 из </a:t>
            </a:r>
            <a:r>
              <a:rPr lang="ru-RU" b="1" dirty="0" smtClean="0">
                <a:solidFill>
                  <a:schemeClr val="bg1"/>
                </a:solidFill>
                <a:latin typeface="Lato"/>
              </a:rPr>
              <a:t>них</a:t>
            </a:r>
            <a:r>
              <a:rPr lang="ru-RU" dirty="0" smtClean="0">
                <a:solidFill>
                  <a:srgbClr val="404040"/>
                </a:solidFill>
                <a:latin typeface="Lato"/>
              </a:rPr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142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0" y="0"/>
            <a:ext cx="9109930" cy="6879710"/>
          </a:xfrm>
        </p:spPr>
      </p:pic>
      <p:sp>
        <p:nvSpPr>
          <p:cNvPr id="5" name="TextBox 4"/>
          <p:cNvSpPr txBox="1"/>
          <p:nvPr/>
        </p:nvSpPr>
        <p:spPr>
          <a:xfrm>
            <a:off x="755576" y="4653136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verdana"/>
              </a:rPr>
              <a:t>Пищухи — самые мелкие животные семейства зайцеобразных. Идеальная среда обитания для этих зверьков – участки с высокой растительностью</a:t>
            </a:r>
            <a:r>
              <a:rPr lang="ru-RU" b="1" dirty="0" smtClean="0">
                <a:solidFill>
                  <a:schemeClr val="bg1"/>
                </a:solidFill>
                <a:latin typeface="verdana"/>
              </a:rPr>
              <a:t>.</a:t>
            </a:r>
            <a:r>
              <a:rPr lang="ru-RU" b="1" dirty="0">
                <a:solidFill>
                  <a:schemeClr val="bg1"/>
                </a:solidFill>
                <a:latin typeface="verdana"/>
              </a:rPr>
              <a:t> В некоторых районах вид является фоновым, однако на отдельных территориях может оказаться в ближайшее время под угрозой исчезновения.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061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0482"/>
          </a:xfrm>
        </p:spPr>
      </p:pic>
    </p:spTree>
    <p:extLst>
      <p:ext uri="{BB962C8B-B14F-4D97-AF65-F5344CB8AC3E}">
        <p14:creationId xmlns:p14="http://schemas.microsoft.com/office/powerpoint/2010/main" val="935522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31551" cy="6858000"/>
          </a:xfrm>
        </p:spPr>
      </p:pic>
      <p:sp>
        <p:nvSpPr>
          <p:cNvPr id="5" name="TextBox 4"/>
          <p:cNvSpPr txBox="1"/>
          <p:nvPr/>
        </p:nvSpPr>
        <p:spPr>
          <a:xfrm>
            <a:off x="323528" y="4725144"/>
            <a:ext cx="77768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GTWalsheimProBold"/>
              </a:rPr>
              <a:t>Серна</a:t>
            </a:r>
            <a:r>
              <a:rPr lang="ru-RU" b="1" dirty="0">
                <a:solidFill>
                  <a:schemeClr val="bg1"/>
                </a:solidFill>
                <a:latin typeface="GTWalsheimProRegular"/>
              </a:rPr>
              <a:t> </a:t>
            </a:r>
            <a:r>
              <a:rPr lang="ru-RU" b="1" dirty="0" smtClean="0">
                <a:solidFill>
                  <a:schemeClr val="bg1"/>
                </a:solidFill>
                <a:latin typeface="GTWalsheimProRegular"/>
              </a:rPr>
              <a:t>– </a:t>
            </a:r>
            <a:r>
              <a:rPr lang="ru-RU" b="1" dirty="0">
                <a:solidFill>
                  <a:schemeClr val="bg1"/>
                </a:solidFill>
                <a:latin typeface="GTWalsheimProRegular"/>
              </a:rPr>
              <a:t>дикая коза, </a:t>
            </a:r>
            <a:r>
              <a:rPr lang="ru-RU" b="1" dirty="0">
                <a:solidFill>
                  <a:schemeClr val="bg1"/>
                </a:solidFill>
                <a:latin typeface="GTWalsheimProRegular"/>
                <a:hlinkClick r:id="rId3" tooltip="Кто такие млекопитающие"/>
              </a:rPr>
              <a:t>млекопитающее</a:t>
            </a:r>
            <a:r>
              <a:rPr lang="ru-RU" b="1" dirty="0">
                <a:solidFill>
                  <a:schemeClr val="bg1"/>
                </a:solidFill>
                <a:latin typeface="GTWalsheimProRegular"/>
              </a:rPr>
              <a:t> парнокопытное животное </a:t>
            </a:r>
            <a:r>
              <a:rPr lang="ru-RU" b="1" dirty="0">
                <a:solidFill>
                  <a:schemeClr val="bg1"/>
                </a:solidFill>
                <a:latin typeface="GTWalsheimProRegular"/>
                <a:hlinkClick r:id="rId4" tooltip="Представители рода полорогих"/>
              </a:rPr>
              <a:t>рода полорогих</a:t>
            </a:r>
            <a:r>
              <a:rPr lang="ru-RU" b="1" dirty="0">
                <a:solidFill>
                  <a:schemeClr val="bg1"/>
                </a:solidFill>
                <a:latin typeface="GTWalsheimProRegular"/>
              </a:rPr>
              <a:t>. Является самым мелким его представителем. Название животного в переводе с латинского языка значит «скальная коза». Так и есть, серны отлично приживаются в скалистых местностях.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027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1" y="0"/>
            <a:ext cx="9135414" cy="6858000"/>
          </a:xfrm>
        </p:spPr>
      </p:pic>
      <p:sp>
        <p:nvSpPr>
          <p:cNvPr id="5" name="TextBox 4"/>
          <p:cNvSpPr txBox="1"/>
          <p:nvPr/>
        </p:nvSpPr>
        <p:spPr>
          <a:xfrm>
            <a:off x="251520" y="5013176"/>
            <a:ext cx="83529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Остроухие ночницы- небольшие летучие мыши пополнили книги края и России. Длина тела достигает 7 см. Предпочитают горные местности, для укрытия используют пещеры. Питаются насекомыми. Опыление полей пестицидами лишает остроухих ночниц кормовой базы. Отрицательный вклад в жизнь мышей внесли браконьеры, беспокойство людьми мест </a:t>
            </a:r>
            <a:r>
              <a:rPr lang="ru-RU" b="1" dirty="0" smtClean="0">
                <a:solidFill>
                  <a:schemeClr val="bg1"/>
                </a:solidFill>
              </a:rPr>
              <a:t>обитания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503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5" y="15846"/>
            <a:ext cx="9117343" cy="6842154"/>
          </a:xfrm>
        </p:spPr>
      </p:pic>
      <p:sp>
        <p:nvSpPr>
          <p:cNvPr id="5" name="TextBox 4"/>
          <p:cNvSpPr txBox="1"/>
          <p:nvPr/>
        </p:nvSpPr>
        <p:spPr>
          <a:xfrm>
            <a:off x="611560" y="548680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Хорек-перевязка</a:t>
            </a:r>
          </a:p>
          <a:p>
            <a:r>
              <a:rPr lang="ru-RU" b="1" dirty="0">
                <a:solidFill>
                  <a:schemeClr val="bg1"/>
                </a:solidFill>
              </a:rPr>
              <a:t>Хищник избегает людей, предпочитая степи. Здесь он охотится на грызунов. Распашка полей привела к тому, что остались единичные </a:t>
            </a:r>
            <a:r>
              <a:rPr lang="ru-RU" b="1" dirty="0" smtClean="0">
                <a:solidFill>
                  <a:schemeClr val="bg1"/>
                </a:solidFill>
              </a:rPr>
              <a:t>особи.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074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06" y="-1"/>
            <a:ext cx="9152206" cy="6858001"/>
          </a:xfrm>
        </p:spPr>
      </p:pic>
      <p:sp>
        <p:nvSpPr>
          <p:cNvPr id="5" name="TextBox 4"/>
          <p:cNvSpPr txBox="1"/>
          <p:nvPr/>
        </p:nvSpPr>
        <p:spPr>
          <a:xfrm>
            <a:off x="755576" y="548680"/>
            <a:ext cx="806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Выдры</a:t>
            </a:r>
          </a:p>
          <a:p>
            <a:r>
              <a:rPr lang="ru-RU" b="1" dirty="0">
                <a:solidFill>
                  <a:schemeClr val="bg1"/>
                </a:solidFill>
              </a:rPr>
              <a:t>Малочисленная популяция выдр резко сокращается. Подвижные хищники вырастают до 1 метра. Облюбовали лесистые районы с наличием быстрых рек. Браконьеры, грязная вода, разрушение мест обитания стали лимитирующими </a:t>
            </a:r>
            <a:r>
              <a:rPr lang="ru-RU" b="1" dirty="0" smtClean="0">
                <a:solidFill>
                  <a:schemeClr val="bg1"/>
                </a:solidFill>
              </a:rPr>
              <a:t>факторами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0245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27"/>
            <a:ext cx="9144000" cy="6819145"/>
          </a:xfrm>
        </p:spPr>
      </p:pic>
      <p:sp>
        <p:nvSpPr>
          <p:cNvPr id="5" name="TextBox 4"/>
          <p:cNvSpPr txBox="1"/>
          <p:nvPr/>
        </p:nvSpPr>
        <p:spPr>
          <a:xfrm>
            <a:off x="395536" y="4797152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Алтайские бараны аргали – самые крупные представители рода. Голову самца украшают массивные рога, которые, к сожалению, стали причиной истребления архаров. Браконьеры готовы нарушать закон, чтобы добыть рога “</a:t>
            </a:r>
            <a:r>
              <a:rPr lang="ru-RU" b="1" dirty="0" err="1">
                <a:solidFill>
                  <a:schemeClr val="bg1"/>
                </a:solidFill>
              </a:rPr>
              <a:t>краснокнижного</a:t>
            </a:r>
            <a:r>
              <a:rPr lang="ru-RU" b="1" dirty="0">
                <a:solidFill>
                  <a:schemeClr val="bg1"/>
                </a:solidFill>
              </a:rPr>
              <a:t>” </a:t>
            </a:r>
            <a:r>
              <a:rPr lang="ru-RU" b="1" dirty="0" err="1">
                <a:solidFill>
                  <a:schemeClr val="bg1"/>
                </a:solidFill>
              </a:rPr>
              <a:t>барана.Численность</a:t>
            </a:r>
            <a:r>
              <a:rPr lang="ru-RU" b="1" dirty="0">
                <a:solidFill>
                  <a:schemeClr val="bg1"/>
                </a:solidFill>
              </a:rPr>
              <a:t> алтайской популяции чуть более 3,5 тыс. особей. Сохранить необычных млекопитающих – важная задача </a:t>
            </a:r>
            <a:r>
              <a:rPr lang="ru-RU" b="1" dirty="0" smtClean="0">
                <a:solidFill>
                  <a:schemeClr val="bg1"/>
                </a:solidFill>
              </a:rPr>
              <a:t>человечества.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181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" y="3836"/>
            <a:ext cx="9138173" cy="6853630"/>
          </a:xfrm>
        </p:spPr>
      </p:pic>
      <p:sp>
        <p:nvSpPr>
          <p:cNvPr id="5" name="TextBox 4"/>
          <p:cNvSpPr txBox="1"/>
          <p:nvPr/>
        </p:nvSpPr>
        <p:spPr>
          <a:xfrm>
            <a:off x="827585" y="548680"/>
            <a:ext cx="7272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Сибирские белозубки ранее встречались в лиственных массивах, разнотравных лугах. Сегодня повсеместно редкий вид. Причины, угрожающие млекопитающим, до сих пор </a:t>
            </a:r>
            <a:r>
              <a:rPr lang="ru-RU" b="1" dirty="0" smtClean="0">
                <a:solidFill>
                  <a:schemeClr val="tx2"/>
                </a:solidFill>
              </a:rPr>
              <a:t>неизвестны.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556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516" cy="6858000"/>
          </a:xfrm>
        </p:spPr>
      </p:pic>
      <p:sp>
        <p:nvSpPr>
          <p:cNvPr id="5" name="TextBox 4"/>
          <p:cNvSpPr txBox="1"/>
          <p:nvPr/>
        </p:nvSpPr>
        <p:spPr>
          <a:xfrm>
            <a:off x="323528" y="450912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>
                <a:solidFill>
                  <a:schemeClr val="bg1"/>
                </a:solidFill>
                <a:latin typeface="GTWalsheimProRegular"/>
              </a:rPr>
              <a:t>Перегузна</a:t>
            </a:r>
            <a:r>
              <a:rPr lang="ru-RU" b="1" dirty="0">
                <a:solidFill>
                  <a:schemeClr val="bg1"/>
                </a:solidFill>
                <a:latin typeface="GTWalsheimProRegular"/>
              </a:rPr>
              <a:t> относится к </a:t>
            </a:r>
            <a:r>
              <a:rPr lang="ru-RU" b="1" dirty="0">
                <a:solidFill>
                  <a:schemeClr val="bg1"/>
                </a:solidFill>
                <a:latin typeface="GTWalsheimProRegular"/>
                <a:hlinkClick r:id="rId3"/>
              </a:rPr>
              <a:t>млекопитающим</a:t>
            </a:r>
            <a:r>
              <a:rPr lang="ru-RU" b="1" dirty="0">
                <a:solidFill>
                  <a:schemeClr val="bg1"/>
                </a:solidFill>
                <a:latin typeface="GTWalsheimProRegular"/>
              </a:rPr>
              <a:t>, является представителем </a:t>
            </a:r>
            <a:r>
              <a:rPr lang="ru-RU" b="1" dirty="0">
                <a:solidFill>
                  <a:schemeClr val="bg1"/>
                </a:solidFill>
                <a:latin typeface="GTWalsheimProRegular"/>
                <a:hlinkClick r:id="rId4"/>
              </a:rPr>
              <a:t>куньих</a:t>
            </a:r>
            <a:r>
              <a:rPr lang="ru-RU" b="1" dirty="0">
                <a:solidFill>
                  <a:schemeClr val="bg1"/>
                </a:solidFill>
                <a:latin typeface="GTWalsheimProRegular"/>
              </a:rPr>
              <a:t>. Ближайшими родственниками данного животного является ласка и </a:t>
            </a:r>
            <a:r>
              <a:rPr lang="ru-RU" b="1" dirty="0">
                <a:solidFill>
                  <a:schemeClr val="bg1"/>
                </a:solidFill>
                <a:latin typeface="GTWalsheimProRegular"/>
                <a:hlinkClick r:id="rId5" tooltip="описание степного хорька"/>
              </a:rPr>
              <a:t>степной хорек</a:t>
            </a:r>
            <a:r>
              <a:rPr lang="ru-RU" b="1" dirty="0" smtClean="0">
                <a:solidFill>
                  <a:schemeClr val="bg1"/>
                </a:solidFill>
                <a:latin typeface="GTWalsheimProRegular"/>
              </a:rPr>
              <a:t>.</a:t>
            </a:r>
            <a:r>
              <a:rPr lang="ru-RU" b="1" dirty="0">
                <a:solidFill>
                  <a:schemeClr val="bg1"/>
                </a:solidFill>
                <a:latin typeface="GTWalsheimProRegular"/>
              </a:rPr>
              <a:t> </a:t>
            </a:r>
            <a:r>
              <a:rPr lang="ru-RU" b="1" dirty="0" err="1">
                <a:solidFill>
                  <a:schemeClr val="bg1"/>
                </a:solidFill>
                <a:latin typeface="GTWalsheimProRegular"/>
              </a:rPr>
              <a:t>Перегузна</a:t>
            </a:r>
            <a:r>
              <a:rPr lang="ru-RU" b="1" dirty="0">
                <a:solidFill>
                  <a:schemeClr val="bg1"/>
                </a:solidFill>
                <a:latin typeface="GTWalsheimProRegular"/>
              </a:rPr>
              <a:t> является маленьким зверьком. Животное имеет внешнее сходство со </a:t>
            </a:r>
            <a:r>
              <a:rPr lang="ru-RU" b="1" dirty="0">
                <a:solidFill>
                  <a:schemeClr val="bg1"/>
                </a:solidFill>
                <a:latin typeface="GTWalsheimProRegular"/>
                <a:hlinkClick r:id="rId5"/>
              </a:rPr>
              <a:t>степным хорьком</a:t>
            </a:r>
            <a:r>
              <a:rPr lang="ru-RU" b="1" dirty="0">
                <a:solidFill>
                  <a:schemeClr val="bg1"/>
                </a:solidFill>
                <a:latin typeface="GTWalsheimProRegular"/>
              </a:rPr>
              <a:t>. Длина туловища животного – 29-38 см, притом длина хвоста – 15-22 см. Вес млекопитающего находится в пределах 350-700 г. Полового диморфизма у этого вида не наблюдается, самки и самцы весят одинаково.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126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" y="0"/>
            <a:ext cx="9143822" cy="6858000"/>
          </a:xfrm>
        </p:spPr>
      </p:pic>
      <p:sp>
        <p:nvSpPr>
          <p:cNvPr id="5" name="TextBox 4"/>
          <p:cNvSpPr txBox="1"/>
          <p:nvPr/>
        </p:nvSpPr>
        <p:spPr>
          <a:xfrm>
            <a:off x="323528" y="4149080"/>
            <a:ext cx="83529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GTWalsheimProRegular"/>
              </a:rPr>
              <a:t>Ушастый еж довольно небольшой представитель ежей с длиной тела от 12 до 27 сантиметров и хвостом до 2 сантиметров. Вес этих ежей колеблется в районе от 200 до 500 граммов. На голове у них расположены большие ушки с длинной до 5 сантиметров. Морда вытянутая серовато-черного цвета. На лбу имеется небольшая полоса без шерсти. Сам шерстяной покров черно-серого или коричнево-светлого оттенка. На спинке располагаются короткие и острые иголки с продольными валиками. Сами иглы могут быть как светлого, так и темного оттенка. Тело округлое с длинными конечностями и коротким хвостиком.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9873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467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2022-03-29T07:31:35Z</dcterms:created>
  <dcterms:modified xsi:type="dcterms:W3CDTF">2022-03-29T13:21:50Z</dcterms:modified>
</cp:coreProperties>
</file>