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305" r:id="rId3"/>
    <p:sldId id="283" r:id="rId4"/>
    <p:sldId id="298" r:id="rId5"/>
    <p:sldId id="287" r:id="rId6"/>
    <p:sldId id="297" r:id="rId7"/>
    <p:sldId id="291" r:id="rId8"/>
    <p:sldId id="295" r:id="rId9"/>
    <p:sldId id="299" r:id="rId10"/>
    <p:sldId id="294" r:id="rId11"/>
    <p:sldId id="296" r:id="rId12"/>
    <p:sldId id="289" r:id="rId13"/>
    <p:sldId id="300" r:id="rId14"/>
    <p:sldId id="308" r:id="rId15"/>
    <p:sldId id="280" r:id="rId16"/>
    <p:sldId id="303" r:id="rId17"/>
    <p:sldId id="306" r:id="rId18"/>
  </p:sldIdLst>
  <p:sldSz cx="9144000" cy="6858000" type="screen4x3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FFFF00"/>
    <a:srgbClr val="096713"/>
    <a:srgbClr val="B3D3EA"/>
    <a:srgbClr val="78ADC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610" autoAdjust="0"/>
    <p:restoredTop sz="95596" autoAdjust="0"/>
  </p:normalViewPr>
  <p:slideViewPr>
    <p:cSldViewPr>
      <p:cViewPr>
        <p:scale>
          <a:sx n="70" d="100"/>
          <a:sy n="70" d="100"/>
        </p:scale>
        <p:origin x="-2958" y="-10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819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819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819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819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FEAD5E1-5C06-44FB-8248-3FC2709950E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335483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C609951-6B2F-457B-86E8-E9CF1F9F5167}" type="slidenum">
              <a:rPr lang="en-US"/>
              <a:pPr/>
              <a:t>1</a:t>
            </a:fld>
            <a:endParaRPr lang="en-US"/>
          </a:p>
        </p:txBody>
      </p:sp>
      <p:sp>
        <p:nvSpPr>
          <p:cNvPr id="1075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66800" y="3352800"/>
            <a:ext cx="7086600" cy="704850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66800" y="3978275"/>
            <a:ext cx="7086600" cy="441325"/>
          </a:xfrm>
        </p:spPr>
        <p:txBody>
          <a:bodyPr/>
          <a:lstStyle>
            <a:lvl1pPr marL="0" indent="0" algn="ctr">
              <a:buFontTx/>
              <a:buNone/>
              <a:defRPr sz="2800">
                <a:solidFill>
                  <a:schemeClr val="bg2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  <p:transition spd="med"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24650" y="274638"/>
            <a:ext cx="2114550" cy="63547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274638"/>
            <a:ext cx="6191250" cy="63547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med"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90600" y="1143000"/>
            <a:ext cx="3848100" cy="5486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91100" y="1143000"/>
            <a:ext cx="3848100" cy="5486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med"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med"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274638"/>
            <a:ext cx="8458200" cy="71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90600" y="1143000"/>
            <a:ext cx="78486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wedge/>
  </p:transition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bg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bg2"/>
          </a:solidFill>
          <a:latin typeface="Microsoft Sans Serif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bg2"/>
          </a:solidFill>
          <a:latin typeface="Microsoft Sans Serif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bg2"/>
          </a:solidFill>
          <a:latin typeface="Microsoft Sans Serif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bg2"/>
          </a:solidFill>
          <a:latin typeface="Microsoft Sans Serif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bg2"/>
          </a:solidFill>
          <a:latin typeface="Microsoft Sans Serif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bg2"/>
          </a:solidFill>
          <a:latin typeface="Microsoft Sans Serif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bg2"/>
          </a:solidFill>
          <a:latin typeface="Microsoft Sans Serif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bg2"/>
          </a:solidFill>
          <a:latin typeface="Microsoft Sans Serif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ctrTitle"/>
          </p:nvPr>
        </p:nvSpPr>
        <p:spPr>
          <a:xfrm>
            <a:off x="1219200" y="1371600"/>
            <a:ext cx="7162800" cy="1602105"/>
          </a:xfrm>
        </p:spPr>
        <p:txBody>
          <a:bodyPr/>
          <a:lstStyle/>
          <a:p>
            <a:r>
              <a:rPr lang="ru-RU" sz="5400" b="1" dirty="0" smtClean="0">
                <a:solidFill>
                  <a:srgbClr val="FF0000"/>
                </a:solidFill>
                <a:latin typeface="Monotype Corsiva" pitchFamily="66" charset="0"/>
              </a:rPr>
              <a:t>«Зимующие птицы» </a:t>
            </a:r>
            <a:br>
              <a:rPr lang="ru-RU" sz="5400" b="1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2800" b="1" dirty="0" smtClean="0">
                <a:solidFill>
                  <a:srgbClr val="FF0000"/>
                </a:solidFill>
                <a:latin typeface="Monotype Corsiva" pitchFamily="66" charset="0"/>
              </a:rPr>
              <a:t>для детей младшей группы</a:t>
            </a:r>
            <a:endParaRPr lang="ru-RU" sz="28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pic>
        <p:nvPicPr>
          <p:cNvPr id="1028" name="Picture 4" descr="C:\Users\111\Desktop\02a9df736cfb3d6bac0ceee578e2fecf.jpe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5" t="531" r="60174" b="62454"/>
          <a:stretch/>
        </p:blipFill>
        <p:spPr bwMode="auto">
          <a:xfrm>
            <a:off x="152400" y="2997957"/>
            <a:ext cx="3643952" cy="36052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111\Desktop\slide-0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8" t="25762" r="2642" b="2767"/>
          <a:stretch/>
        </p:blipFill>
        <p:spPr bwMode="auto">
          <a:xfrm>
            <a:off x="3796351" y="2997957"/>
            <a:ext cx="5183875" cy="36052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458200" cy="762000"/>
          </a:xfrm>
        </p:spPr>
        <p:txBody>
          <a:bodyPr/>
          <a:lstStyle/>
          <a:p>
            <a:r>
              <a:rPr lang="ru-RU" sz="5000" b="1" dirty="0" smtClean="0">
                <a:solidFill>
                  <a:srgbClr val="FF0000"/>
                </a:solidFill>
                <a:latin typeface="Monotype Corsiva" pitchFamily="66" charset="0"/>
              </a:rPr>
              <a:t>Ворона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524000" y="4359088"/>
            <a:ext cx="64770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800" b="1" i="1" dirty="0">
                <a:latin typeface="Comic Sans MS" pitchFamily="66" charset="0"/>
              </a:rPr>
              <a:t>Кар-кар-кар! — кричит плутовка </a:t>
            </a:r>
            <a:endParaRPr lang="ru-RU" sz="1800" b="1" i="1" dirty="0" smtClean="0">
              <a:latin typeface="Comic Sans MS" pitchFamily="66" charset="0"/>
            </a:endParaRPr>
          </a:p>
          <a:p>
            <a:r>
              <a:rPr lang="ru-RU" sz="1800" b="1" i="1" dirty="0" smtClean="0">
                <a:latin typeface="Comic Sans MS" pitchFamily="66" charset="0"/>
              </a:rPr>
              <a:t>Очень </a:t>
            </a:r>
            <a:r>
              <a:rPr lang="ru-RU" sz="1800" b="1" i="1" dirty="0">
                <a:latin typeface="Comic Sans MS" pitchFamily="66" charset="0"/>
              </a:rPr>
              <a:t>ловкая воровка! </a:t>
            </a:r>
            <a:endParaRPr lang="ru-RU" sz="1800" b="1" i="1" dirty="0" smtClean="0">
              <a:latin typeface="Comic Sans MS" pitchFamily="66" charset="0"/>
            </a:endParaRPr>
          </a:p>
          <a:p>
            <a:r>
              <a:rPr lang="ru-RU" sz="1800" b="1" i="1" dirty="0" smtClean="0">
                <a:latin typeface="Comic Sans MS" pitchFamily="66" charset="0"/>
              </a:rPr>
              <a:t>Все </a:t>
            </a:r>
            <a:r>
              <a:rPr lang="ru-RU" sz="1800" b="1" i="1" dirty="0">
                <a:latin typeface="Comic Sans MS" pitchFamily="66" charset="0"/>
              </a:rPr>
              <a:t>блестящие вещицы </a:t>
            </a:r>
            <a:endParaRPr lang="ru-RU" sz="1800" b="1" i="1" dirty="0" smtClean="0">
              <a:latin typeface="Comic Sans MS" pitchFamily="66" charset="0"/>
            </a:endParaRPr>
          </a:p>
          <a:p>
            <a:r>
              <a:rPr lang="ru-RU" sz="1800" b="1" i="1" dirty="0" smtClean="0">
                <a:latin typeface="Comic Sans MS" pitchFamily="66" charset="0"/>
              </a:rPr>
              <a:t>Подбирает </a:t>
            </a:r>
            <a:r>
              <a:rPr lang="ru-RU" sz="1800" b="1" i="1" dirty="0">
                <a:latin typeface="Comic Sans MS" pitchFamily="66" charset="0"/>
              </a:rPr>
              <a:t>эта птица! </a:t>
            </a:r>
            <a:endParaRPr lang="ru-RU" sz="1800" b="1" i="1" dirty="0" smtClean="0">
              <a:latin typeface="Comic Sans MS" pitchFamily="66" charset="0"/>
            </a:endParaRPr>
          </a:p>
          <a:p>
            <a:r>
              <a:rPr lang="ru-RU" sz="1800" b="1" i="1" dirty="0" smtClean="0">
                <a:latin typeface="Comic Sans MS" pitchFamily="66" charset="0"/>
              </a:rPr>
              <a:t>Вам </a:t>
            </a:r>
            <a:r>
              <a:rPr lang="ru-RU" sz="1800" b="1" i="1" dirty="0">
                <a:latin typeface="Comic Sans MS" pitchFamily="66" charset="0"/>
              </a:rPr>
              <a:t>она, друзья, знакома, </a:t>
            </a:r>
            <a:endParaRPr lang="ru-RU" sz="1800" b="1" i="1" dirty="0" smtClean="0">
              <a:latin typeface="Comic Sans MS" pitchFamily="66" charset="0"/>
            </a:endParaRPr>
          </a:p>
          <a:p>
            <a:r>
              <a:rPr lang="ru-RU" sz="1800" b="1" i="1" dirty="0" smtClean="0">
                <a:latin typeface="Comic Sans MS" pitchFamily="66" charset="0"/>
              </a:rPr>
              <a:t>Как </a:t>
            </a:r>
            <a:r>
              <a:rPr lang="ru-RU" sz="1800" b="1" i="1" dirty="0">
                <a:latin typeface="Comic Sans MS" pitchFamily="66" charset="0"/>
              </a:rPr>
              <a:t>ее зовут? (Ворона)</a:t>
            </a: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/>
              <a:t/>
            </a:r>
            <a:br>
              <a:rPr lang="ru-RU" sz="1800" dirty="0"/>
            </a:br>
            <a:endParaRPr lang="ru-RU" sz="1800" dirty="0"/>
          </a:p>
        </p:txBody>
      </p:sp>
      <p:pic>
        <p:nvPicPr>
          <p:cNvPr id="7170" name="Picture 2" descr="C:\Users\111\Desktop\0170004340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990600"/>
            <a:ext cx="4724400" cy="314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pull dir="r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733800"/>
            <a:ext cx="8686800" cy="2895600"/>
          </a:xfrm>
        </p:spPr>
        <p:txBody>
          <a:bodyPr/>
          <a:lstStyle/>
          <a:p>
            <a:pPr>
              <a:buNone/>
            </a:pPr>
            <a:r>
              <a:rPr lang="ru-RU" sz="1800" b="1" i="1" dirty="0" smtClean="0">
                <a:latin typeface="Comic Sans MS" pitchFamily="66" charset="0"/>
              </a:rPr>
              <a:t>Встретить ворону можно круглый год. Зимой чаще всего в близи жилья человека, на свалках. Осторожная птица. Хорошо ходит.  Перед тем как подняться на крылья, ворона делает несколько прыжков. Голос – это характерное карканье. </a:t>
            </a:r>
          </a:p>
          <a:p>
            <a:pPr>
              <a:buNone/>
            </a:pPr>
            <a:r>
              <a:rPr lang="ru-RU" sz="1800" b="1" i="1" dirty="0" smtClean="0">
                <a:latin typeface="Comic Sans MS" pitchFamily="66" charset="0"/>
              </a:rPr>
              <a:t>Ворона – всеядная птица. Главное место в питании занимает падаль, которой ворон кормится на свалках. В этом отношении ворона выступает как санитарная птица.</a:t>
            </a:r>
          </a:p>
          <a:p>
            <a:pPr>
              <a:buNone/>
            </a:pPr>
            <a:r>
              <a:rPr lang="ru-RU" sz="1800" b="1" i="1" dirty="0" smtClean="0">
                <a:latin typeface="Comic Sans MS" pitchFamily="66" charset="0"/>
              </a:rPr>
              <a:t>Современная городская ворона может распечатать пакет молока, разбить грецкий орех, размочить в луже сухарь, вскрыть консервную банку.</a:t>
            </a:r>
          </a:p>
          <a:p>
            <a:pPr>
              <a:buNone/>
            </a:pPr>
            <a:endParaRPr lang="ru-RU" sz="1800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8194" name="Picture 2" descr="C:\Users\111\Desktop\c72f82a00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228600"/>
            <a:ext cx="5300839" cy="35230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5000" b="1" dirty="0" smtClean="0">
                <a:solidFill>
                  <a:srgbClr val="FF0000"/>
                </a:solidFill>
                <a:latin typeface="Monotype Corsiva" pitchFamily="66" charset="0"/>
              </a:rPr>
              <a:t>Голубь</a:t>
            </a:r>
            <a:endParaRPr lang="ru-RU" sz="50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048000" y="4648200"/>
            <a:ext cx="3352800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800" b="1" i="1" dirty="0">
                <a:latin typeface="Comic Sans MS" pitchFamily="66" charset="0"/>
              </a:rPr>
              <a:t>Птица Мира и добра! </a:t>
            </a:r>
            <a:endParaRPr lang="ru-RU" sz="1800" b="1" i="1" dirty="0" smtClean="0">
              <a:latin typeface="Comic Sans MS" pitchFamily="66" charset="0"/>
            </a:endParaRPr>
          </a:p>
          <a:p>
            <a:r>
              <a:rPr lang="ru-RU" sz="1800" b="1" i="1" dirty="0" smtClean="0">
                <a:latin typeface="Comic Sans MS" pitchFamily="66" charset="0"/>
              </a:rPr>
              <a:t>Птица </a:t>
            </a:r>
            <a:r>
              <a:rPr lang="ru-RU" sz="1800" b="1" i="1" dirty="0">
                <a:latin typeface="Comic Sans MS" pitchFamily="66" charset="0"/>
              </a:rPr>
              <a:t>счастья и тепла! </a:t>
            </a:r>
            <a:endParaRPr lang="ru-RU" sz="1800" b="1" i="1" dirty="0" smtClean="0">
              <a:latin typeface="Comic Sans MS" pitchFamily="66" charset="0"/>
            </a:endParaRPr>
          </a:p>
          <a:p>
            <a:r>
              <a:rPr lang="ru-RU" sz="1800" b="1" i="1" dirty="0" smtClean="0">
                <a:latin typeface="Comic Sans MS" pitchFamily="66" charset="0"/>
              </a:rPr>
              <a:t>Эта </a:t>
            </a:r>
            <a:r>
              <a:rPr lang="ru-RU" sz="1800" b="1" i="1" dirty="0">
                <a:latin typeface="Comic Sans MS" pitchFamily="66" charset="0"/>
              </a:rPr>
              <a:t>птица – почтальон</a:t>
            </a:r>
            <a:r>
              <a:rPr lang="ru-RU" sz="1800" b="1" i="1" dirty="0" smtClean="0">
                <a:latin typeface="Comic Sans MS" pitchFamily="66" charset="0"/>
              </a:rPr>
              <a:t>,</a:t>
            </a:r>
          </a:p>
          <a:p>
            <a:r>
              <a:rPr lang="ru-RU" sz="1800" b="1" i="1" dirty="0" smtClean="0">
                <a:latin typeface="Comic Sans MS" pitchFamily="66" charset="0"/>
              </a:rPr>
              <a:t> </a:t>
            </a:r>
            <a:r>
              <a:rPr lang="ru-RU" sz="1800" b="1" i="1" dirty="0">
                <a:latin typeface="Comic Sans MS" pitchFamily="66" charset="0"/>
              </a:rPr>
              <a:t>Не собьется с курса </a:t>
            </a:r>
            <a:r>
              <a:rPr lang="ru-RU" sz="1800" b="1" i="1" dirty="0" smtClean="0">
                <a:latin typeface="Comic Sans MS" pitchFamily="66" charset="0"/>
              </a:rPr>
              <a:t>он. </a:t>
            </a:r>
            <a:r>
              <a:rPr lang="ru-RU" sz="1800" b="1" i="1" dirty="0">
                <a:latin typeface="Comic Sans MS" pitchFamily="66" charset="0"/>
              </a:rPr>
              <a:t>(Голубь)</a:t>
            </a:r>
            <a:r>
              <a:rPr lang="ru-RU" sz="1800" dirty="0"/>
              <a:t/>
            </a:r>
            <a:br>
              <a:rPr lang="ru-RU" sz="1800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9218" name="Picture 2" descr="C:\Users\111\Desktop\19e2c1c66a57b10d3670ec313c1c54fd.jpe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709" t="40895" r="15261" b="3980"/>
          <a:stretch/>
        </p:blipFill>
        <p:spPr bwMode="auto">
          <a:xfrm>
            <a:off x="1981200" y="1143000"/>
            <a:ext cx="5854890" cy="3352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split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5800" y="4876800"/>
            <a:ext cx="8229600" cy="914400"/>
          </a:xfrm>
        </p:spPr>
        <p:txBody>
          <a:bodyPr/>
          <a:lstStyle/>
          <a:p>
            <a:pPr algn="ctr">
              <a:spcBef>
                <a:spcPts val="100"/>
              </a:spcBef>
              <a:buNone/>
            </a:pPr>
            <a:r>
              <a:rPr lang="ru-RU" sz="2200" b="1" i="1" dirty="0">
                <a:latin typeface="Comic Sans MS" pitchFamily="66" charset="0"/>
              </a:rPr>
              <a:t>Птицы привыкли к жизни </a:t>
            </a:r>
            <a:r>
              <a:rPr lang="ru-RU" sz="2200" b="1" i="1" dirty="0" smtClean="0">
                <a:latin typeface="Comic Sans MS" pitchFamily="66" charset="0"/>
              </a:rPr>
              <a:t>среди людей</a:t>
            </a:r>
            <a:r>
              <a:rPr lang="ru-RU" sz="2200" b="1" i="1" dirty="0">
                <a:latin typeface="Comic Sans MS" pitchFamily="66" charset="0"/>
              </a:rPr>
              <a:t>. </a:t>
            </a:r>
          </a:p>
          <a:p>
            <a:pPr algn="ctr">
              <a:spcBef>
                <a:spcPts val="100"/>
              </a:spcBef>
              <a:buNone/>
            </a:pPr>
            <a:r>
              <a:rPr lang="ru-RU" sz="2200" b="1" i="1" dirty="0" smtClean="0">
                <a:latin typeface="Comic Sans MS" pitchFamily="66" charset="0"/>
              </a:rPr>
              <a:t>Голуби </a:t>
            </a:r>
            <a:r>
              <a:rPr lang="ru-RU" sz="2200" b="1" i="1" dirty="0">
                <a:latin typeface="Comic Sans MS" pitchFamily="66" charset="0"/>
              </a:rPr>
              <a:t>– хорошие семьянины. Создав семью, они уже никогда не расстаются друг с другом. </a:t>
            </a:r>
            <a:r>
              <a:rPr lang="ru-RU" sz="2200" b="1" i="1" dirty="0" smtClean="0">
                <a:latin typeface="Comic Sans MS" pitchFamily="66" charset="0"/>
              </a:rPr>
              <a:t>Питаются растительными кормами: семенами, ягодами, плодами фруктовых деревьев.</a:t>
            </a:r>
            <a:r>
              <a:rPr lang="ru-RU" sz="1800" dirty="0">
                <a:solidFill>
                  <a:srgbClr val="000000"/>
                </a:solidFill>
              </a:rPr>
              <a:t/>
            </a:r>
            <a:br>
              <a:rPr lang="ru-RU" sz="1800" dirty="0">
                <a:solidFill>
                  <a:srgbClr val="000000"/>
                </a:solidFill>
              </a:rPr>
            </a:br>
            <a:endParaRPr lang="ru-RU" sz="1800" dirty="0"/>
          </a:p>
          <a:p>
            <a:pPr>
              <a:buNone/>
            </a:pPr>
            <a:r>
              <a:rPr lang="ru-RU" sz="1800" dirty="0"/>
              <a:t/>
            </a:r>
            <a:br>
              <a:rPr lang="ru-RU" sz="1800" dirty="0"/>
            </a:br>
            <a:endParaRPr lang="ru-RU" sz="1800" dirty="0"/>
          </a:p>
          <a:p>
            <a:endParaRPr lang="ru-RU" sz="1800" dirty="0"/>
          </a:p>
        </p:txBody>
      </p:sp>
      <p:pic>
        <p:nvPicPr>
          <p:cNvPr id="4" name="Picture 2" descr="C:\Users\User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2892" y="228600"/>
            <a:ext cx="6551908" cy="4343400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split orient="vert" dir="in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5000" b="1" dirty="0" smtClean="0">
                <a:solidFill>
                  <a:srgbClr val="FF0000"/>
                </a:solidFill>
                <a:latin typeface="Monotype Corsiva" pitchFamily="66" charset="0"/>
              </a:rPr>
              <a:t>Угадай птиц</a:t>
            </a:r>
            <a:endParaRPr lang="ru-RU" sz="50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295400"/>
            <a:ext cx="6924975" cy="44958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0800" y="1562100"/>
            <a:ext cx="2743200" cy="41889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8207539"/>
      </p:ext>
    </p:extLst>
  </p:cSld>
  <p:clrMapOvr>
    <a:masterClrMapping/>
  </p:clrMapOvr>
  <p:transition spd="med">
    <p:pull dir="l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8yYkNvHiYR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checker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4638"/>
            <a:ext cx="8458200" cy="563562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Monotype Corsiva" pitchFamily="66" charset="0"/>
              </a:rPr>
              <a:t>Кормушки для птиц</a:t>
            </a:r>
            <a:endParaRPr lang="ru-RU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pic>
        <p:nvPicPr>
          <p:cNvPr id="37890" name="Picture 2" descr="i_1a6cc5f1117f270c_html_62688df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914400"/>
            <a:ext cx="3483232" cy="2694347"/>
          </a:xfrm>
          <a:prstGeom prst="rect">
            <a:avLst/>
          </a:prstGeom>
          <a:noFill/>
          <a:ln w="9525">
            <a:solidFill>
              <a:srgbClr val="C00000"/>
            </a:solidFill>
            <a:miter lim="800000"/>
            <a:headEnd/>
            <a:tailEnd/>
          </a:ln>
        </p:spPr>
      </p:pic>
      <p:pic>
        <p:nvPicPr>
          <p:cNvPr id="37893" name="Picture 5" descr="i_1a6cc5f1117f270c_html_m64f496c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29400" y="1524000"/>
            <a:ext cx="2273300" cy="5168900"/>
          </a:xfrm>
          <a:prstGeom prst="rect">
            <a:avLst/>
          </a:prstGeom>
          <a:noFill/>
          <a:ln w="9525">
            <a:solidFill>
              <a:srgbClr val="C00000"/>
            </a:solidFill>
            <a:miter lim="800000"/>
            <a:headEnd/>
            <a:tailEnd/>
          </a:ln>
        </p:spPr>
      </p:pic>
      <p:pic>
        <p:nvPicPr>
          <p:cNvPr id="37892" name="Picture 4" descr="i_1a6cc5f1117f270c_html_8f4f63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78170" y="943312"/>
            <a:ext cx="2663613" cy="2485687"/>
          </a:xfrm>
          <a:prstGeom prst="rect">
            <a:avLst/>
          </a:prstGeom>
          <a:noFill/>
          <a:ln w="9525">
            <a:solidFill>
              <a:srgbClr val="C00000"/>
            </a:solidFill>
            <a:miter lim="800000"/>
            <a:headEnd/>
            <a:tailEnd/>
          </a:ln>
        </p:spPr>
      </p:pic>
      <p:pic>
        <p:nvPicPr>
          <p:cNvPr id="37891" name="Picture 3" descr="i_1a6cc5f1117f270c_html_1c08a2e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7640" y="3708908"/>
            <a:ext cx="2514600" cy="2983992"/>
          </a:xfrm>
          <a:prstGeom prst="rect">
            <a:avLst/>
          </a:prstGeom>
          <a:noFill/>
          <a:ln w="9525">
            <a:solidFill>
              <a:srgbClr val="C00000"/>
            </a:solidFill>
            <a:miter lim="800000"/>
            <a:headEnd/>
            <a:tailEnd/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9400" y="4114800"/>
            <a:ext cx="3622383" cy="2414318"/>
          </a:xfrm>
          <a:prstGeom prst="rect">
            <a:avLst/>
          </a:prstGeom>
          <a:ln>
            <a:solidFill>
              <a:srgbClr val="FFC000"/>
            </a:solidFill>
          </a:ln>
        </p:spPr>
      </p:pic>
    </p:spTree>
  </p:cSld>
  <p:clrMapOvr>
    <a:masterClrMapping/>
  </p:clrMapOvr>
  <p:transition spd="med">
    <p:split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1541660343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4638"/>
            <a:ext cx="8458200" cy="487362"/>
          </a:xfrm>
        </p:spPr>
        <p:txBody>
          <a:bodyPr>
            <a:normAutofit fontScale="90000"/>
          </a:bodyPr>
          <a:lstStyle/>
          <a:p>
            <a:pPr marL="342900" indent="-342900" algn="l"/>
            <a:r>
              <a:rPr lang="ru-RU" sz="1800" dirty="0" smtClean="0">
                <a:solidFill>
                  <a:schemeClr val="tx1"/>
                </a:solidFill>
              </a:rPr>
              <a:t/>
            </a:r>
            <a:br>
              <a:rPr lang="ru-RU" sz="1800" dirty="0" smtClean="0">
                <a:solidFill>
                  <a:schemeClr val="tx1"/>
                </a:solidFill>
              </a:rPr>
            </a:br>
            <a:r>
              <a:rPr lang="ru-RU" sz="1800" dirty="0">
                <a:solidFill>
                  <a:schemeClr val="tx1"/>
                </a:solidFill>
              </a:rPr>
              <a:t/>
            </a:r>
            <a:br>
              <a:rPr lang="ru-RU" sz="1800" dirty="0">
                <a:solidFill>
                  <a:schemeClr val="tx1"/>
                </a:solidFill>
              </a:rPr>
            </a:br>
            <a:r>
              <a:rPr lang="ru-RU" sz="1800" dirty="0" smtClean="0">
                <a:solidFill>
                  <a:schemeClr val="tx1"/>
                </a:solidFill>
              </a:rPr>
              <a:t/>
            </a:r>
            <a:br>
              <a:rPr lang="ru-RU" sz="1800" dirty="0" smtClean="0">
                <a:solidFill>
                  <a:schemeClr val="tx1"/>
                </a:solidFill>
              </a:rPr>
            </a:br>
            <a:r>
              <a:rPr lang="ru-RU" sz="1800" dirty="0">
                <a:solidFill>
                  <a:schemeClr val="tx1"/>
                </a:solidFill>
              </a:rPr>
              <a:t/>
            </a:r>
            <a:br>
              <a:rPr lang="ru-RU" sz="1800" dirty="0">
                <a:solidFill>
                  <a:schemeClr val="tx1"/>
                </a:solidFill>
              </a:rPr>
            </a:br>
            <a:r>
              <a:rPr lang="ru-RU" sz="1800" dirty="0" smtClean="0">
                <a:solidFill>
                  <a:schemeClr val="tx1"/>
                </a:solidFill>
              </a:rPr>
              <a:t/>
            </a:r>
            <a:br>
              <a:rPr lang="ru-RU" sz="1800" dirty="0" smtClean="0">
                <a:solidFill>
                  <a:schemeClr val="tx1"/>
                </a:solidFill>
              </a:rPr>
            </a:br>
            <a:r>
              <a:rPr lang="ru-RU" sz="1800" dirty="0">
                <a:solidFill>
                  <a:schemeClr val="tx1"/>
                </a:solidFill>
              </a:rPr>
              <a:t/>
            </a:r>
            <a:br>
              <a:rPr lang="ru-RU" sz="1800" dirty="0">
                <a:solidFill>
                  <a:schemeClr val="tx1"/>
                </a:solidFill>
              </a:rPr>
            </a:br>
            <a:r>
              <a:rPr lang="ru-RU" sz="1800" dirty="0" smtClean="0">
                <a:solidFill>
                  <a:schemeClr val="tx1"/>
                </a:solidFill>
              </a:rPr>
              <a:t/>
            </a:r>
            <a:br>
              <a:rPr lang="ru-RU" sz="1800" dirty="0" smtClean="0">
                <a:solidFill>
                  <a:schemeClr val="tx1"/>
                </a:solidFill>
              </a:rPr>
            </a:br>
            <a:r>
              <a:rPr lang="ru-RU" sz="1800" dirty="0">
                <a:solidFill>
                  <a:schemeClr val="tx1"/>
                </a:solidFill>
              </a:rPr>
              <a:t/>
            </a:r>
            <a:br>
              <a:rPr lang="ru-RU" sz="1800" dirty="0">
                <a:solidFill>
                  <a:schemeClr val="tx1"/>
                </a:solidFill>
              </a:rPr>
            </a:br>
            <a:r>
              <a:rPr lang="ru-RU" sz="1800" dirty="0" smtClean="0">
                <a:solidFill>
                  <a:schemeClr val="tx1"/>
                </a:solidFill>
              </a:rPr>
              <a:t/>
            </a:r>
            <a:br>
              <a:rPr lang="ru-RU" sz="1800" dirty="0" smtClean="0">
                <a:solidFill>
                  <a:schemeClr val="tx1"/>
                </a:solidFill>
              </a:rPr>
            </a:br>
            <a:r>
              <a:rPr lang="ru-RU" sz="1800" dirty="0">
                <a:solidFill>
                  <a:schemeClr val="tx1"/>
                </a:solidFill>
              </a:rPr>
              <a:t/>
            </a:r>
            <a:br>
              <a:rPr lang="ru-RU" sz="1800" dirty="0">
                <a:solidFill>
                  <a:schemeClr val="tx1"/>
                </a:solidFill>
              </a:rPr>
            </a:br>
            <a:r>
              <a:rPr lang="ru-RU" sz="1800" dirty="0" smtClean="0">
                <a:solidFill>
                  <a:schemeClr val="tx1"/>
                </a:solidFill>
              </a:rPr>
              <a:t/>
            </a:r>
            <a:br>
              <a:rPr lang="ru-RU" sz="1800" dirty="0" smtClean="0">
                <a:solidFill>
                  <a:schemeClr val="tx1"/>
                </a:solidFill>
              </a:rPr>
            </a:br>
            <a:r>
              <a:rPr lang="ru-RU" sz="1800" dirty="0">
                <a:solidFill>
                  <a:schemeClr val="tx1"/>
                </a:solidFill>
              </a:rPr>
              <a:t/>
            </a:r>
            <a:br>
              <a:rPr lang="ru-RU" sz="1800" dirty="0">
                <a:solidFill>
                  <a:schemeClr val="tx1"/>
                </a:solidFill>
              </a:rPr>
            </a:br>
            <a:r>
              <a:rPr lang="ru-RU" sz="1800" dirty="0" smtClean="0">
                <a:solidFill>
                  <a:schemeClr val="tx1"/>
                </a:solidFill>
              </a:rPr>
              <a:t/>
            </a:r>
            <a:br>
              <a:rPr lang="ru-RU" sz="1800" dirty="0" smtClean="0">
                <a:solidFill>
                  <a:schemeClr val="tx1"/>
                </a:solidFill>
              </a:rPr>
            </a:br>
            <a:r>
              <a:rPr lang="ru-RU" sz="1800" dirty="0">
                <a:solidFill>
                  <a:schemeClr val="tx1"/>
                </a:solidFill>
              </a:rPr>
              <a:t/>
            </a:r>
            <a:br>
              <a:rPr lang="ru-RU" sz="1800" dirty="0">
                <a:solidFill>
                  <a:schemeClr val="tx1"/>
                </a:solidFill>
              </a:rPr>
            </a:br>
            <a:r>
              <a:rPr lang="ru-RU" sz="1800" dirty="0" smtClean="0">
                <a:solidFill>
                  <a:schemeClr val="tx1"/>
                </a:solidFill>
              </a:rPr>
              <a:t/>
            </a:r>
            <a:br>
              <a:rPr lang="ru-RU" sz="1800" dirty="0" smtClean="0">
                <a:solidFill>
                  <a:schemeClr val="tx1"/>
                </a:solidFill>
              </a:rPr>
            </a:br>
            <a:r>
              <a:rPr lang="ru-RU" sz="1800" dirty="0">
                <a:solidFill>
                  <a:schemeClr val="tx1"/>
                </a:solidFill>
              </a:rPr>
              <a:t/>
            </a:r>
            <a:br>
              <a:rPr lang="ru-RU" sz="1800" dirty="0">
                <a:solidFill>
                  <a:schemeClr val="tx1"/>
                </a:solidFill>
              </a:rPr>
            </a:br>
            <a:r>
              <a:rPr lang="ru-RU" sz="1800" dirty="0" smtClean="0">
                <a:solidFill>
                  <a:schemeClr val="tx1"/>
                </a:solidFill>
              </a:rPr>
              <a:t/>
            </a:r>
            <a:br>
              <a:rPr lang="ru-RU" sz="1800" dirty="0" smtClean="0">
                <a:solidFill>
                  <a:schemeClr val="tx1"/>
                </a:solidFill>
              </a:rPr>
            </a:br>
            <a:r>
              <a:rPr lang="ru-RU" sz="1800" dirty="0">
                <a:solidFill>
                  <a:schemeClr val="tx1"/>
                </a:solidFill>
              </a:rPr>
              <a:t/>
            </a:r>
            <a:br>
              <a:rPr lang="ru-RU" sz="1800" dirty="0">
                <a:solidFill>
                  <a:schemeClr val="tx1"/>
                </a:solidFill>
              </a:rPr>
            </a:br>
            <a:r>
              <a:rPr lang="ru-RU" sz="1800" dirty="0" smtClean="0">
                <a:solidFill>
                  <a:schemeClr val="tx1"/>
                </a:solidFill>
              </a:rPr>
              <a:t/>
            </a:r>
            <a:br>
              <a:rPr lang="ru-RU" sz="1800" dirty="0" smtClean="0">
                <a:solidFill>
                  <a:schemeClr val="tx1"/>
                </a:solidFill>
              </a:rPr>
            </a:br>
            <a:r>
              <a:rPr lang="ru-RU" sz="1800" dirty="0">
                <a:solidFill>
                  <a:schemeClr val="tx1"/>
                </a:solidFill>
              </a:rPr>
              <a:t/>
            </a:r>
            <a:br>
              <a:rPr lang="ru-RU" sz="1800" dirty="0">
                <a:solidFill>
                  <a:schemeClr val="tx1"/>
                </a:solidFill>
              </a:rPr>
            </a:br>
            <a:r>
              <a:rPr lang="ru-RU" sz="1800" dirty="0" smtClean="0">
                <a:solidFill>
                  <a:schemeClr val="tx1"/>
                </a:solidFill>
              </a:rPr>
              <a:t/>
            </a:r>
            <a:br>
              <a:rPr lang="ru-RU" sz="1800" dirty="0" smtClean="0">
                <a:solidFill>
                  <a:schemeClr val="tx1"/>
                </a:solidFill>
              </a:rPr>
            </a:br>
            <a:r>
              <a:rPr lang="ru-RU" sz="1800" dirty="0">
                <a:solidFill>
                  <a:schemeClr val="tx1"/>
                </a:solidFill>
              </a:rPr>
              <a:t/>
            </a:r>
            <a:br>
              <a:rPr lang="ru-RU" sz="1800" dirty="0">
                <a:solidFill>
                  <a:schemeClr val="tx1"/>
                </a:solidFill>
              </a:rPr>
            </a:br>
            <a:r>
              <a:rPr lang="ru-RU" sz="1800" dirty="0" smtClean="0">
                <a:solidFill>
                  <a:schemeClr val="tx1"/>
                </a:solidFill>
              </a:rPr>
              <a:t/>
            </a:r>
            <a:br>
              <a:rPr lang="ru-RU" sz="1800" dirty="0" smtClean="0">
                <a:solidFill>
                  <a:schemeClr val="tx1"/>
                </a:solidFill>
              </a:rPr>
            </a:br>
            <a:r>
              <a:rPr lang="ru-RU" sz="1800" dirty="0" smtClean="0">
                <a:solidFill>
                  <a:schemeClr val="tx1"/>
                </a:solidFill>
              </a:rPr>
              <a:t/>
            </a:r>
            <a:br>
              <a:rPr lang="ru-RU" sz="1800" dirty="0" smtClean="0">
                <a:solidFill>
                  <a:schemeClr val="tx1"/>
                </a:solidFill>
              </a:rPr>
            </a:br>
            <a:r>
              <a:rPr lang="ru-RU" sz="1800" dirty="0">
                <a:solidFill>
                  <a:schemeClr val="tx1"/>
                </a:solidFill>
              </a:rPr>
              <a:t/>
            </a:r>
            <a:br>
              <a:rPr lang="ru-RU" sz="1800" dirty="0">
                <a:solidFill>
                  <a:schemeClr val="tx1"/>
                </a:solidFill>
              </a:rPr>
            </a:br>
            <a:r>
              <a:rPr lang="ru-RU" sz="1800" dirty="0" smtClean="0">
                <a:solidFill>
                  <a:schemeClr val="tx1"/>
                </a:solidFill>
              </a:rPr>
              <a:t/>
            </a:r>
            <a:br>
              <a:rPr lang="ru-RU" sz="1800" dirty="0" smtClean="0">
                <a:solidFill>
                  <a:schemeClr val="tx1"/>
                </a:solidFill>
              </a:rPr>
            </a:br>
            <a:r>
              <a:rPr lang="ru-RU" sz="1800" dirty="0">
                <a:solidFill>
                  <a:schemeClr val="tx1"/>
                </a:solidFill>
              </a:rPr>
              <a:t/>
            </a:r>
            <a:br>
              <a:rPr lang="ru-RU" sz="1800" dirty="0">
                <a:solidFill>
                  <a:schemeClr val="tx1"/>
                </a:solidFill>
              </a:rPr>
            </a:br>
            <a:r>
              <a:rPr lang="ru-RU" sz="1800" dirty="0" smtClean="0">
                <a:solidFill>
                  <a:schemeClr val="tx1"/>
                </a:solidFill>
              </a:rPr>
              <a:t/>
            </a:r>
            <a:br>
              <a:rPr lang="ru-RU" sz="1800" dirty="0" smtClean="0">
                <a:solidFill>
                  <a:schemeClr val="tx1"/>
                </a:solidFill>
              </a:rPr>
            </a:br>
            <a:r>
              <a:rPr lang="ru-RU" sz="1800" dirty="0">
                <a:solidFill>
                  <a:schemeClr val="tx1"/>
                </a:solidFill>
              </a:rPr>
              <a:t/>
            </a:r>
            <a:br>
              <a:rPr lang="ru-RU" sz="1800" dirty="0">
                <a:solidFill>
                  <a:schemeClr val="tx1"/>
                </a:solidFill>
              </a:rPr>
            </a:br>
            <a:r>
              <a:rPr lang="ru-RU" sz="1800" dirty="0" smtClean="0">
                <a:solidFill>
                  <a:schemeClr val="tx1"/>
                </a:solidFill>
              </a:rPr>
              <a:t/>
            </a:r>
            <a:br>
              <a:rPr lang="ru-RU" sz="1800" dirty="0" smtClean="0">
                <a:solidFill>
                  <a:schemeClr val="tx1"/>
                </a:solidFill>
              </a:rPr>
            </a:br>
            <a:r>
              <a:rPr lang="ru-RU" sz="1800" dirty="0">
                <a:solidFill>
                  <a:schemeClr val="tx1"/>
                </a:solidFill>
              </a:rPr>
              <a:t/>
            </a:r>
            <a:br>
              <a:rPr lang="ru-RU" sz="1800" dirty="0">
                <a:solidFill>
                  <a:schemeClr val="tx1"/>
                </a:solidFill>
              </a:rPr>
            </a:br>
            <a:r>
              <a:rPr lang="ru-RU" sz="1800" dirty="0" smtClean="0">
                <a:solidFill>
                  <a:schemeClr val="tx1"/>
                </a:solidFill>
              </a:rPr>
              <a:t/>
            </a:r>
            <a:br>
              <a:rPr lang="ru-RU" sz="1800" dirty="0" smtClean="0">
                <a:solidFill>
                  <a:schemeClr val="tx1"/>
                </a:solidFill>
              </a:rPr>
            </a:br>
            <a:r>
              <a:rPr lang="ru-RU" sz="1800" dirty="0">
                <a:solidFill>
                  <a:schemeClr val="tx1"/>
                </a:solidFill>
              </a:rPr>
              <a:t/>
            </a:r>
            <a:br>
              <a:rPr lang="ru-RU" sz="1800" dirty="0">
                <a:solidFill>
                  <a:schemeClr val="tx1"/>
                </a:solidFill>
              </a:rPr>
            </a:br>
            <a:r>
              <a:rPr lang="ru-RU" sz="1800" dirty="0" smtClean="0">
                <a:solidFill>
                  <a:schemeClr val="tx1"/>
                </a:solidFill>
              </a:rPr>
              <a:t/>
            </a:r>
            <a:br>
              <a:rPr lang="ru-RU" sz="1800" dirty="0" smtClean="0">
                <a:solidFill>
                  <a:schemeClr val="tx1"/>
                </a:solidFill>
              </a:rPr>
            </a:br>
            <a:r>
              <a:rPr lang="ru-RU" sz="1800" dirty="0" smtClean="0">
                <a:solidFill>
                  <a:schemeClr val="tx1"/>
                </a:solidFill>
              </a:rPr>
              <a:t/>
            </a:r>
            <a:br>
              <a:rPr lang="ru-RU" sz="1800" dirty="0" smtClean="0">
                <a:solidFill>
                  <a:schemeClr val="tx1"/>
                </a:solidFill>
              </a:rPr>
            </a:br>
            <a:r>
              <a:rPr lang="ru-RU" sz="1800" dirty="0" smtClean="0">
                <a:solidFill>
                  <a:schemeClr val="tx1"/>
                </a:solidFill>
              </a:rPr>
              <a:t/>
            </a:r>
            <a:br>
              <a:rPr lang="ru-RU" sz="1800" dirty="0" smtClean="0">
                <a:solidFill>
                  <a:schemeClr val="tx1"/>
                </a:solidFill>
              </a:rPr>
            </a:br>
            <a:r>
              <a:rPr lang="ru-RU" sz="1800" dirty="0" smtClean="0">
                <a:solidFill>
                  <a:schemeClr val="tx1"/>
                </a:solidFill>
              </a:rPr>
              <a:t/>
            </a:r>
            <a:br>
              <a:rPr lang="ru-RU" sz="1800" dirty="0" smtClean="0">
                <a:solidFill>
                  <a:schemeClr val="tx1"/>
                </a:solidFill>
              </a:rPr>
            </a:br>
            <a:r>
              <a:rPr lang="ru-RU" sz="2400" b="1" dirty="0" smtClean="0">
                <a:solidFill>
                  <a:schemeClr val="tx1"/>
                </a:solidFill>
                <a:latin typeface="Comic Sans MS" pitchFamily="66" charset="0"/>
              </a:rPr>
              <a:t>Цель</a:t>
            </a:r>
            <a:r>
              <a:rPr lang="ru-RU" sz="2400" dirty="0" smtClean="0">
                <a:solidFill>
                  <a:schemeClr val="tx1"/>
                </a:solidFill>
                <a:latin typeface="Comic Sans MS" pitchFamily="66" charset="0"/>
              </a:rPr>
              <a:t> – воспитание заботливого и доброжелательного отношения к птицам. </a:t>
            </a:r>
            <a:br>
              <a:rPr lang="ru-RU" sz="2400" dirty="0" smtClean="0">
                <a:solidFill>
                  <a:schemeClr val="tx1"/>
                </a:solidFill>
                <a:latin typeface="Comic Sans MS" pitchFamily="66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Comic Sans MS" pitchFamily="66" charset="0"/>
              </a:rPr>
              <a:t/>
            </a:r>
            <a:br>
              <a:rPr lang="ru-RU" sz="2400" dirty="0" smtClean="0">
                <a:solidFill>
                  <a:schemeClr val="tx1"/>
                </a:solidFill>
                <a:latin typeface="Comic Sans MS" pitchFamily="66" charset="0"/>
              </a:rPr>
            </a:br>
            <a:r>
              <a:rPr lang="ru-RU" sz="2400" b="1" dirty="0" smtClean="0">
                <a:solidFill>
                  <a:srgbClr val="000000"/>
                </a:solidFill>
                <a:latin typeface="Comic Sans MS" pitchFamily="66" charset="0"/>
              </a:rPr>
              <a:t>Задачи</a:t>
            </a:r>
            <a:r>
              <a:rPr lang="ru-RU" sz="2400" dirty="0" smtClean="0">
                <a:solidFill>
                  <a:srgbClr val="000000"/>
                </a:solidFill>
                <a:latin typeface="Comic Sans MS" pitchFamily="66" charset="0"/>
              </a:rPr>
              <a:t>: Дать детям представления о зимующих птицах. Обогащать словарный запас по теме «Зимующие птицы» (снегирь, синица, воробей, сорока, ворона, голубь, голодный, помогать, кормушка).</a:t>
            </a:r>
            <a:r>
              <a:rPr lang="ru-RU" sz="2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ru-RU" sz="2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1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ru-RU" sz="1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endParaRPr lang="ru-RU" sz="1800" dirty="0">
              <a:solidFill>
                <a:srgbClr val="000000"/>
              </a:solidFill>
            </a:endParaRPr>
          </a:p>
        </p:txBody>
      </p:sp>
      <p:pic>
        <p:nvPicPr>
          <p:cNvPr id="2050" name="Picture 2" descr="C:\Users\111\Desktop\slide-5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122" t="59577" r="6490" b="4516"/>
          <a:stretch/>
        </p:blipFill>
        <p:spPr bwMode="auto">
          <a:xfrm>
            <a:off x="2362200" y="304800"/>
            <a:ext cx="4572000" cy="32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65114744"/>
      </p:ext>
    </p:extLst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5000" y="533400"/>
            <a:ext cx="6096000" cy="838200"/>
          </a:xfrm>
        </p:spPr>
        <p:txBody>
          <a:bodyPr/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 наступлением зимы многие птицы покидают родные края. Однако немало из них остаётся зимовать вместе с нами. Называются такие птицы – зимующими.</a:t>
            </a:r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/>
          </a:p>
        </p:txBody>
      </p:sp>
      <p:pic>
        <p:nvPicPr>
          <p:cNvPr id="4" name="Picture 3" descr="C:\Users\User\Desktop\0508005040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752600"/>
            <a:ext cx="2178424" cy="185166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</p:pic>
      <p:pic>
        <p:nvPicPr>
          <p:cNvPr id="5122" name="Picture 2" descr="C:\Users\User\Desktop\img_1452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4191000"/>
            <a:ext cx="2441173" cy="2439587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  <p:pic>
        <p:nvPicPr>
          <p:cNvPr id="5123" name="Picture 3" descr="C:\Users\User\Desktop\DSC0672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19400" y="2362200"/>
            <a:ext cx="1880235" cy="17145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</p:pic>
      <p:pic>
        <p:nvPicPr>
          <p:cNvPr id="5124" name="Picture 4" descr="C:\Users\User\Desktop\133276773_174531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162800" y="1789315"/>
            <a:ext cx="1905000" cy="242454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  <p:pic>
        <p:nvPicPr>
          <p:cNvPr id="5126" name="Picture 6" descr="C:\Users\User\Desktop\IMG_1506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953000" y="1774075"/>
            <a:ext cx="2025188" cy="135012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  <p:pic>
        <p:nvPicPr>
          <p:cNvPr id="5127" name="Picture 7" descr="C:\Users\User\Desktop\DSC09490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334048" y="4213860"/>
            <a:ext cx="2667000" cy="2518263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</p:spTree>
  </p:cSld>
  <p:clrMapOvr>
    <a:masterClrMapping/>
  </p:clrMapOvr>
  <p:transition spd="med">
    <p:wipe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8600" y="3886200"/>
            <a:ext cx="8763000" cy="2971800"/>
          </a:xfrm>
        </p:spPr>
        <p:txBody>
          <a:bodyPr/>
          <a:lstStyle/>
          <a:p>
            <a:pPr marL="0" indent="457200">
              <a:buNone/>
            </a:pPr>
            <a:r>
              <a:rPr lang="ru-RU" sz="1800" b="1" i="1" dirty="0" smtClean="0">
                <a:latin typeface="Comic Sans MS" pitchFamily="66" charset="0"/>
              </a:rPr>
              <a:t>Снегирь –похож на воробья. У самцов грудка, шея и щеки ярко-красного цвета, спинка серо-голубая. Голова и клюв черные, будто надета черная шапочка. Хвост и крылья тоже черного цвета, на крыльях есть светлые полосы. Толстый, широкий клюв нужен снегирям, чтобы доставать зернышки и семена ягод. У самок нет красной грудки, она серовато-бурая. </a:t>
            </a:r>
          </a:p>
          <a:p>
            <a:pPr marL="0" indent="0">
              <a:buNone/>
            </a:pPr>
            <a:r>
              <a:rPr lang="ru-RU" sz="1800" b="1" i="1" dirty="0" smtClean="0">
                <a:latin typeface="Comic Sans MS" pitchFamily="66" charset="0"/>
              </a:rPr>
              <a:t>Живут птицы в густых лесах. Чаще всего они устраивают гнезда высоко на хвойных деревьях. Питаются снегири растительной пищей: почки, семена растений. Ягоды не едят, только достают семена.</a:t>
            </a:r>
          </a:p>
          <a:p>
            <a:endParaRPr lang="ru-RU" dirty="0"/>
          </a:p>
        </p:txBody>
      </p:sp>
      <p:pic>
        <p:nvPicPr>
          <p:cNvPr id="5" name="Picture 4" descr="C:\Users\User\Desktop\снегири-688x64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9047" y="0"/>
            <a:ext cx="5403620" cy="3886200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</p:pic>
    </p:spTree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0"/>
            <a:ext cx="8458200" cy="990600"/>
          </a:xfrm>
        </p:spPr>
        <p:txBody>
          <a:bodyPr/>
          <a:lstStyle/>
          <a:p>
            <a:r>
              <a:rPr lang="ru-RU" sz="5000" b="1" dirty="0" smtClean="0">
                <a:solidFill>
                  <a:srgbClr val="FF0000"/>
                </a:solidFill>
                <a:latin typeface="Monotype Corsiva" pitchFamily="66" charset="0"/>
              </a:rPr>
              <a:t>Синица</a:t>
            </a:r>
            <a:endParaRPr lang="ru-RU" sz="50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25602" name="AutoShape 2" descr="C:\Users\User\Desktop\s1200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5603" name="Picture 3" descr="C:\Users\User\Desktop\b7574df4a2bd7ee133e3eba0d7a36b2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1200" y="914400"/>
            <a:ext cx="5714999" cy="3525140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</p:pic>
      <p:sp>
        <p:nvSpPr>
          <p:cNvPr id="3" name="Прямоугольник 2"/>
          <p:cNvSpPr/>
          <p:nvPr/>
        </p:nvSpPr>
        <p:spPr>
          <a:xfrm>
            <a:off x="2971800" y="4495800"/>
            <a:ext cx="38100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l">
              <a:spcBef>
                <a:spcPct val="20000"/>
              </a:spcBef>
            </a:pPr>
            <a:r>
              <a:rPr lang="ru-RU" sz="1800" b="1" i="1" kern="0" dirty="0">
                <a:solidFill>
                  <a:prstClr val="black"/>
                </a:solidFill>
                <a:latin typeface="Comic Sans MS" pitchFamily="66" charset="0"/>
              </a:rPr>
              <a:t>Я зимой люблю кормушки, </a:t>
            </a:r>
          </a:p>
          <a:p>
            <a:pPr marL="342900" lvl="0" indent="-342900" algn="l">
              <a:spcBef>
                <a:spcPct val="20000"/>
              </a:spcBef>
            </a:pPr>
            <a:r>
              <a:rPr lang="ru-RU" sz="1800" b="1" i="1" kern="0" dirty="0">
                <a:solidFill>
                  <a:prstClr val="black"/>
                </a:solidFill>
                <a:latin typeface="Comic Sans MS" pitchFamily="66" charset="0"/>
              </a:rPr>
              <a:t>Как на ёлочках игрушки, </a:t>
            </a:r>
          </a:p>
          <a:p>
            <a:pPr marL="342900" lvl="0" indent="-342900" algn="l">
              <a:spcBef>
                <a:spcPct val="20000"/>
              </a:spcBef>
            </a:pPr>
            <a:r>
              <a:rPr lang="ru-RU" sz="1800" b="1" i="1" kern="0" dirty="0">
                <a:solidFill>
                  <a:prstClr val="black"/>
                </a:solidFill>
                <a:latin typeface="Comic Sans MS" pitchFamily="66" charset="0"/>
              </a:rPr>
              <a:t>Если поклевать хочу, </a:t>
            </a:r>
          </a:p>
          <a:p>
            <a:pPr marL="342900" lvl="0" indent="-342900" algn="l">
              <a:spcBef>
                <a:spcPct val="20000"/>
              </a:spcBef>
            </a:pPr>
            <a:r>
              <a:rPr lang="ru-RU" sz="1800" b="1" i="1" kern="0" dirty="0">
                <a:solidFill>
                  <a:prstClr val="black"/>
                </a:solidFill>
                <a:latin typeface="Comic Sans MS" pitchFamily="66" charset="0"/>
              </a:rPr>
              <a:t>От одной к другой лечу. </a:t>
            </a:r>
          </a:p>
          <a:p>
            <a:pPr marL="342900" lvl="0" indent="-342900" algn="l">
              <a:spcBef>
                <a:spcPct val="20000"/>
              </a:spcBef>
            </a:pPr>
            <a:r>
              <a:rPr lang="ru-RU" sz="1800" b="1" i="1" kern="0" dirty="0">
                <a:solidFill>
                  <a:prstClr val="black"/>
                </a:solidFill>
                <a:latin typeface="Comic Sans MS" pitchFamily="66" charset="0"/>
              </a:rPr>
              <a:t>Желтогрудая я птичка, </a:t>
            </a:r>
          </a:p>
          <a:p>
            <a:pPr marL="342900" lvl="0" indent="-342900" algn="l">
              <a:spcBef>
                <a:spcPct val="20000"/>
              </a:spcBef>
            </a:pPr>
            <a:r>
              <a:rPr lang="ru-RU" sz="1800" b="1" i="1" kern="0" dirty="0">
                <a:solidFill>
                  <a:prstClr val="black"/>
                </a:solidFill>
                <a:latin typeface="Comic Sans MS" pitchFamily="66" charset="0"/>
              </a:rPr>
              <a:t>И зовут меня… (Синичка)</a:t>
            </a:r>
            <a:br>
              <a:rPr lang="ru-RU" sz="1800" b="1" i="1" kern="0" dirty="0">
                <a:solidFill>
                  <a:prstClr val="black"/>
                </a:solidFill>
                <a:latin typeface="Comic Sans MS" pitchFamily="66" charset="0"/>
              </a:rPr>
            </a:br>
            <a:endParaRPr lang="ru-RU" sz="1800" b="1" i="1" dirty="0">
              <a:latin typeface="Comic Sans MS" pitchFamily="66" charset="0"/>
            </a:endParaRPr>
          </a:p>
        </p:txBody>
      </p:sp>
    </p:spTree>
  </p:cSld>
  <p:clrMapOvr>
    <a:masterClrMapping/>
  </p:clrMapOvr>
  <p:transition spd="med">
    <p:split dir="in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4038600"/>
            <a:ext cx="8534400" cy="2590800"/>
          </a:xfrm>
        </p:spPr>
        <p:txBody>
          <a:bodyPr/>
          <a:lstStyle/>
          <a:p>
            <a:pPr>
              <a:buNone/>
            </a:pPr>
            <a:r>
              <a:rPr lang="ru-RU" sz="1800" dirty="0" smtClean="0"/>
              <a:t>	</a:t>
            </a:r>
            <a:r>
              <a:rPr lang="ru-RU" sz="1800" i="1" dirty="0" smtClean="0">
                <a:latin typeface="Comic Sans MS" pitchFamily="66" charset="0"/>
              </a:rPr>
              <a:t>	</a:t>
            </a:r>
            <a:r>
              <a:rPr lang="ru-RU" sz="1800" b="1" i="1" dirty="0" smtClean="0">
                <a:latin typeface="Comic Sans MS" pitchFamily="66" charset="0"/>
              </a:rPr>
              <a:t>Это красивая птица. У нее на голове черная шапочка, щечки белые, на горле черная полоса – </a:t>
            </a:r>
            <a:r>
              <a:rPr lang="ru-RU" sz="1800" b="1" i="1" dirty="0" err="1" smtClean="0">
                <a:latin typeface="Comic Sans MS" pitchFamily="66" charset="0"/>
              </a:rPr>
              <a:t>галстучек</a:t>
            </a:r>
            <a:r>
              <a:rPr lang="ru-RU" sz="1800" b="1" i="1" dirty="0" smtClean="0">
                <a:latin typeface="Comic Sans MS" pitchFamily="66" charset="0"/>
              </a:rPr>
              <a:t>. Крылья и хвост – серый, спина – желто-синее, а брюшко – желтое. Синица очень прожорлива, она поедает за сутки столько, сколько весит сама. Тем самым она приносит большую пользу, поедая вредных насекомых, а в зимний денек радует нас веселой песенкой. Очень подвижная птица. Зимой сбивается в смешанные стайки и кочует с другими птицами в поисках корма. Охотно посещает кормушки, где кормится семечками подсолнуха, кусочками сала. </a:t>
            </a:r>
            <a:endParaRPr lang="ru-RU" sz="1800" b="1" i="1" dirty="0">
              <a:latin typeface="Comic Sans MS" pitchFamily="66" charset="0"/>
            </a:endParaRPr>
          </a:p>
        </p:txBody>
      </p:sp>
      <p:pic>
        <p:nvPicPr>
          <p:cNvPr id="3074" name="Picture 2" descr="C:\Users\111\Desktop\1648921885_60-vsegda-pomnim-com-p-ptitsi-v-zimnem-lesu-foto-6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609600"/>
            <a:ext cx="5257800" cy="3275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pull dir="l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458200" cy="715962"/>
          </a:xfrm>
        </p:spPr>
        <p:txBody>
          <a:bodyPr/>
          <a:lstStyle/>
          <a:p>
            <a:r>
              <a:rPr lang="ru-RU" sz="5000" b="1" dirty="0" smtClean="0">
                <a:solidFill>
                  <a:srgbClr val="FF0000"/>
                </a:solidFill>
                <a:latin typeface="Monotype Corsiva" pitchFamily="66" charset="0"/>
              </a:rPr>
              <a:t>Воробей</a:t>
            </a:r>
            <a:endParaRPr lang="ru-RU" sz="50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pic>
        <p:nvPicPr>
          <p:cNvPr id="30722" name="Picture 2" descr="C:\Users\User\Desktop\1099477_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190" y="914400"/>
            <a:ext cx="6225210" cy="3879850"/>
          </a:xfrm>
          <a:prstGeom prst="rect">
            <a:avLst/>
          </a:prstGeom>
          <a:noFill/>
          <a:ln>
            <a:solidFill>
              <a:schemeClr val="accent4"/>
            </a:solidFill>
          </a:ln>
        </p:spPr>
      </p:pic>
      <p:sp>
        <p:nvSpPr>
          <p:cNvPr id="3" name="Прямоугольник 2"/>
          <p:cNvSpPr/>
          <p:nvPr/>
        </p:nvSpPr>
        <p:spPr>
          <a:xfrm>
            <a:off x="2308860" y="4953000"/>
            <a:ext cx="4572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1800" b="1" i="1" dirty="0">
                <a:latin typeface="Comic Sans MS" pitchFamily="66" charset="0"/>
              </a:rPr>
              <a:t>В серой шубке перьевой,</a:t>
            </a:r>
          </a:p>
          <a:p>
            <a:pPr>
              <a:buNone/>
            </a:pPr>
            <a:r>
              <a:rPr lang="ru-RU" sz="1800" b="1" i="1" dirty="0">
                <a:latin typeface="Comic Sans MS" pitchFamily="66" charset="0"/>
              </a:rPr>
              <a:t>И в морозы он герой,</a:t>
            </a:r>
          </a:p>
          <a:p>
            <a:pPr>
              <a:buNone/>
            </a:pPr>
            <a:r>
              <a:rPr lang="ru-RU" sz="1800" b="1" i="1" dirty="0">
                <a:latin typeface="Comic Sans MS" pitchFamily="66" charset="0"/>
              </a:rPr>
              <a:t>Назови его скорей,</a:t>
            </a:r>
          </a:p>
          <a:p>
            <a:pPr>
              <a:buNone/>
            </a:pPr>
            <a:r>
              <a:rPr lang="ru-RU" sz="1800" b="1" i="1" dirty="0">
                <a:latin typeface="Comic Sans MS" pitchFamily="66" charset="0"/>
              </a:rPr>
              <a:t>Кто там скачет? </a:t>
            </a:r>
            <a:r>
              <a:rPr lang="ru-RU" sz="1800" b="1" i="1" dirty="0" smtClean="0">
                <a:latin typeface="Comic Sans MS" pitchFamily="66" charset="0"/>
              </a:rPr>
              <a:t>(Воробей)</a:t>
            </a:r>
            <a:endParaRPr lang="ru-RU" sz="1800" b="1" i="1" dirty="0">
              <a:latin typeface="Comic Sans MS" pitchFamily="66" charset="0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8600" y="1981200"/>
            <a:ext cx="3657600" cy="4648200"/>
          </a:xfrm>
        </p:spPr>
        <p:txBody>
          <a:bodyPr/>
          <a:lstStyle/>
          <a:p>
            <a:r>
              <a:rPr lang="ru-RU" sz="1800" b="1" i="1" dirty="0" smtClean="0">
                <a:latin typeface="Comic Sans MS" pitchFamily="66" charset="0"/>
              </a:rPr>
              <a:t>Эта одна из самых известных птиц, обитающих по соседству с жилищем и хорошо узнаваемых как по внешнему виду, так и по характерному чириканью.  Питаются </a:t>
            </a:r>
            <a:r>
              <a:rPr lang="ru-RU" sz="1800" b="1" i="1" dirty="0">
                <a:latin typeface="Comic Sans MS" pitchFamily="66" charset="0"/>
              </a:rPr>
              <a:t>в основном растительной пищей, лишь весной частично насекомыми, которыми также </a:t>
            </a:r>
            <a:r>
              <a:rPr lang="ru-RU" sz="1800" b="1" i="1" dirty="0" smtClean="0">
                <a:latin typeface="Comic Sans MS" pitchFamily="66" charset="0"/>
              </a:rPr>
              <a:t>вскармливают </a:t>
            </a:r>
            <a:r>
              <a:rPr lang="ru-RU" sz="1800" b="1" i="1" dirty="0">
                <a:latin typeface="Comic Sans MS" pitchFamily="66" charset="0"/>
              </a:rPr>
              <a:t>птенцов.</a:t>
            </a:r>
          </a:p>
          <a:p>
            <a:pPr marL="0" indent="0">
              <a:buNone/>
            </a:pPr>
            <a:r>
              <a:rPr lang="ru-RU" sz="1800" dirty="0" smtClean="0"/>
              <a:t>     </a:t>
            </a:r>
          </a:p>
        </p:txBody>
      </p:sp>
      <p:pic>
        <p:nvPicPr>
          <p:cNvPr id="4099" name="Picture 3" descr="C:\Users\111\Desktop\slide-12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16" t="3821" r="36226" b="42466"/>
          <a:stretch/>
        </p:blipFill>
        <p:spPr bwMode="auto">
          <a:xfrm>
            <a:off x="4191000" y="1600200"/>
            <a:ext cx="3630306" cy="4191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2400" y="3733800"/>
            <a:ext cx="8686800" cy="3124200"/>
          </a:xfrm>
        </p:spPr>
        <p:txBody>
          <a:bodyPr/>
          <a:lstStyle/>
          <a:p>
            <a:pPr>
              <a:buNone/>
            </a:pPr>
            <a:r>
              <a:rPr lang="ru-RU" sz="1800" b="1" i="1" dirty="0">
                <a:latin typeface="Comic Sans MS" pitchFamily="66" charset="0"/>
              </a:rPr>
              <a:t>Сорока выделяется ярко-белыми боками и очень длинным хвостом. За белые бока ее так и называют – сорока - белобока. </a:t>
            </a:r>
          </a:p>
          <a:p>
            <a:pPr>
              <a:buNone/>
            </a:pPr>
            <a:r>
              <a:rPr lang="ru-RU" sz="1800" b="1" i="1" dirty="0">
                <a:latin typeface="Comic Sans MS" pitchFamily="66" charset="0"/>
              </a:rPr>
              <a:t>Сороки – крупные птицы. В выборе места жительства сороки не привередливы: могут поселиться в лесу, а могут в городе. Характер скандальный и ведут они себя очень шумно.</a:t>
            </a:r>
          </a:p>
          <a:p>
            <a:pPr>
              <a:buNone/>
            </a:pPr>
            <a:r>
              <a:rPr lang="ru-RU" sz="1800" b="1" i="1" dirty="0">
                <a:latin typeface="Comic Sans MS" pitchFamily="66" charset="0"/>
              </a:rPr>
              <a:t>Свои гнезда сороки устраивают на высоких деревьях. Во время высиживания птенцов характер у сорок становится тихим, птицы стараются не привлекать к себе внимания. С появлением птенцов сороки снова становятся шумными и агрессивными.</a:t>
            </a:r>
          </a:p>
        </p:txBody>
      </p:sp>
      <p:pic>
        <p:nvPicPr>
          <p:cNvPr id="6148" name="Picture 4" descr="C:\Users\111\Desktop\6034914_6414753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685800"/>
            <a:ext cx="4724400" cy="3009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pull dir="r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owerpoint-template-24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powerpoint-template-24">
      <a:majorFont>
        <a:latin typeface="Microsoft Sans Serif"/>
        <a:ea typeface=""/>
        <a:cs typeface=""/>
      </a:majorFont>
      <a:minorFont>
        <a:latin typeface="Microsoft Sans Serif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chemeClr val="bg2">
                <a:gamma/>
                <a:tint val="26667"/>
                <a:invGamma/>
              </a:schemeClr>
            </a:gs>
            <a:gs pos="100000">
              <a:schemeClr val="bg2">
                <a:alpha val="14999"/>
              </a:schemeClr>
            </a:gs>
          </a:gsLst>
          <a:lin ang="5400000" scaled="1"/>
        </a:gra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chemeClr val="bg2">
                <a:gamma/>
                <a:tint val="26667"/>
                <a:invGamma/>
              </a:schemeClr>
            </a:gs>
            <a:gs pos="100000">
              <a:schemeClr val="bg2">
                <a:alpha val="14999"/>
              </a:schemeClr>
            </a:gs>
          </a:gsLst>
          <a:lin ang="5400000" scaled="1"/>
        </a:gra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owerpoint-template-24 1">
        <a:dk1>
          <a:srgbClr val="4D4D4D"/>
        </a:dk1>
        <a:lt1>
          <a:srgbClr val="FFFFFF"/>
        </a:lt1>
        <a:dk2>
          <a:srgbClr val="4D4D4D"/>
        </a:dk2>
        <a:lt2>
          <a:srgbClr val="0C209B"/>
        </a:lt2>
        <a:accent1>
          <a:srgbClr val="2167BF"/>
        </a:accent1>
        <a:accent2>
          <a:srgbClr val="C60C0D"/>
        </a:accent2>
        <a:accent3>
          <a:srgbClr val="FFFFFF"/>
        </a:accent3>
        <a:accent4>
          <a:srgbClr val="404040"/>
        </a:accent4>
        <a:accent5>
          <a:srgbClr val="ABB8DC"/>
        </a:accent5>
        <a:accent6>
          <a:srgbClr val="B30A0B"/>
        </a:accent6>
        <a:hlink>
          <a:srgbClr val="4793C7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2">
        <a:dk1>
          <a:srgbClr val="4D4D4D"/>
        </a:dk1>
        <a:lt1>
          <a:srgbClr val="FFFFFF"/>
        </a:lt1>
        <a:dk2>
          <a:srgbClr val="4D4D4D"/>
        </a:dk2>
        <a:lt2>
          <a:srgbClr val="CC0000"/>
        </a:lt2>
        <a:accent1>
          <a:srgbClr val="FF9933"/>
        </a:accent1>
        <a:accent2>
          <a:srgbClr val="009900"/>
        </a:accent2>
        <a:accent3>
          <a:srgbClr val="FFFFFF"/>
        </a:accent3>
        <a:accent4>
          <a:srgbClr val="404040"/>
        </a:accent4>
        <a:accent5>
          <a:srgbClr val="FFCAAD"/>
        </a:accent5>
        <a:accent6>
          <a:srgbClr val="008A00"/>
        </a:accent6>
        <a:hlink>
          <a:srgbClr val="3366F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3">
        <a:dk1>
          <a:srgbClr val="4D4D4D"/>
        </a:dk1>
        <a:lt1>
          <a:srgbClr val="FFFFFF"/>
        </a:lt1>
        <a:dk2>
          <a:srgbClr val="4D4D4D"/>
        </a:dk2>
        <a:lt2>
          <a:srgbClr val="93CB6A"/>
        </a:lt2>
        <a:accent1>
          <a:srgbClr val="71BE5E"/>
        </a:accent1>
        <a:accent2>
          <a:srgbClr val="A0CD6E"/>
        </a:accent2>
        <a:accent3>
          <a:srgbClr val="FFFFFF"/>
        </a:accent3>
        <a:accent4>
          <a:srgbClr val="404040"/>
        </a:accent4>
        <a:accent5>
          <a:srgbClr val="BBDBB6"/>
        </a:accent5>
        <a:accent6>
          <a:srgbClr val="91BA63"/>
        </a:accent6>
        <a:hlink>
          <a:srgbClr val="6BAB4A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4">
        <a:dk1>
          <a:srgbClr val="4D4D4D"/>
        </a:dk1>
        <a:lt1>
          <a:srgbClr val="FFFFFF"/>
        </a:lt1>
        <a:dk2>
          <a:srgbClr val="4D4D4D"/>
        </a:dk2>
        <a:lt2>
          <a:srgbClr val="189C25"/>
        </a:lt2>
        <a:accent1>
          <a:srgbClr val="33B642"/>
        </a:accent1>
        <a:accent2>
          <a:srgbClr val="5ED05F"/>
        </a:accent2>
        <a:accent3>
          <a:srgbClr val="FFFFFF"/>
        </a:accent3>
        <a:accent4>
          <a:srgbClr val="404040"/>
        </a:accent4>
        <a:accent5>
          <a:srgbClr val="ADD7B0"/>
        </a:accent5>
        <a:accent6>
          <a:srgbClr val="54BC55"/>
        </a:accent6>
        <a:hlink>
          <a:srgbClr val="66D15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5">
        <a:dk1>
          <a:srgbClr val="4D4D4D"/>
        </a:dk1>
        <a:lt1>
          <a:srgbClr val="FFFFFF"/>
        </a:lt1>
        <a:dk2>
          <a:srgbClr val="4D4D4D"/>
        </a:dk2>
        <a:lt2>
          <a:srgbClr val="E1E14F"/>
        </a:lt2>
        <a:accent1>
          <a:srgbClr val="33B642"/>
        </a:accent1>
        <a:accent2>
          <a:srgbClr val="5ED05F"/>
        </a:accent2>
        <a:accent3>
          <a:srgbClr val="FFFFFF"/>
        </a:accent3>
        <a:accent4>
          <a:srgbClr val="404040"/>
        </a:accent4>
        <a:accent5>
          <a:srgbClr val="ADD7B0"/>
        </a:accent5>
        <a:accent6>
          <a:srgbClr val="54BC55"/>
        </a:accent6>
        <a:hlink>
          <a:srgbClr val="66D15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6">
        <a:dk1>
          <a:srgbClr val="4D4D4D"/>
        </a:dk1>
        <a:lt1>
          <a:srgbClr val="FFFFFF"/>
        </a:lt1>
        <a:dk2>
          <a:srgbClr val="4D4D4D"/>
        </a:dk2>
        <a:lt2>
          <a:srgbClr val="4C8E3D"/>
        </a:lt2>
        <a:accent1>
          <a:srgbClr val="66A050"/>
        </a:accent1>
        <a:accent2>
          <a:srgbClr val="6EA552"/>
        </a:accent2>
        <a:accent3>
          <a:srgbClr val="FFFFFF"/>
        </a:accent3>
        <a:accent4>
          <a:srgbClr val="404040"/>
        </a:accent4>
        <a:accent5>
          <a:srgbClr val="B8CDB3"/>
        </a:accent5>
        <a:accent6>
          <a:srgbClr val="639549"/>
        </a:accent6>
        <a:hlink>
          <a:srgbClr val="89B963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7">
        <a:dk1>
          <a:srgbClr val="4D4D4D"/>
        </a:dk1>
        <a:lt1>
          <a:srgbClr val="FFFFFF"/>
        </a:lt1>
        <a:dk2>
          <a:srgbClr val="4D4D4D"/>
        </a:dk2>
        <a:lt2>
          <a:srgbClr val="8CAA42"/>
        </a:lt2>
        <a:accent1>
          <a:srgbClr val="9BB249"/>
        </a:accent1>
        <a:accent2>
          <a:srgbClr val="67B64F"/>
        </a:accent2>
        <a:accent3>
          <a:srgbClr val="FFFFFF"/>
        </a:accent3>
        <a:accent4>
          <a:srgbClr val="404040"/>
        </a:accent4>
        <a:accent5>
          <a:srgbClr val="CBD5B1"/>
        </a:accent5>
        <a:accent6>
          <a:srgbClr val="5DA547"/>
        </a:accent6>
        <a:hlink>
          <a:srgbClr val="B8CC78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8">
        <a:dk1>
          <a:srgbClr val="4D4D4D"/>
        </a:dk1>
        <a:lt1>
          <a:srgbClr val="FFFFFF"/>
        </a:lt1>
        <a:dk2>
          <a:srgbClr val="4D4D4D"/>
        </a:dk2>
        <a:lt2>
          <a:srgbClr val="4D7C48"/>
        </a:lt2>
        <a:accent1>
          <a:srgbClr val="599148"/>
        </a:accent1>
        <a:accent2>
          <a:srgbClr val="69A253"/>
        </a:accent2>
        <a:accent3>
          <a:srgbClr val="FFFFFF"/>
        </a:accent3>
        <a:accent4>
          <a:srgbClr val="404040"/>
        </a:accent4>
        <a:accent5>
          <a:srgbClr val="B5C7B1"/>
        </a:accent5>
        <a:accent6>
          <a:srgbClr val="5E924A"/>
        </a:accent6>
        <a:hlink>
          <a:srgbClr val="80C15D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9">
        <a:dk1>
          <a:srgbClr val="4D4D4D"/>
        </a:dk1>
        <a:lt1>
          <a:srgbClr val="FFFFFF"/>
        </a:lt1>
        <a:dk2>
          <a:srgbClr val="4D4D4D"/>
        </a:dk2>
        <a:lt2>
          <a:srgbClr val="467F20"/>
        </a:lt2>
        <a:accent1>
          <a:srgbClr val="5CA822"/>
        </a:accent1>
        <a:accent2>
          <a:srgbClr val="66C022"/>
        </a:accent2>
        <a:accent3>
          <a:srgbClr val="FFFFFF"/>
        </a:accent3>
        <a:accent4>
          <a:srgbClr val="404040"/>
        </a:accent4>
        <a:accent5>
          <a:srgbClr val="B5D1AB"/>
        </a:accent5>
        <a:accent6>
          <a:srgbClr val="5CAE1E"/>
        </a:accent6>
        <a:hlink>
          <a:srgbClr val="71CF2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0">
        <a:dk1>
          <a:srgbClr val="4D4D4D"/>
        </a:dk1>
        <a:lt1>
          <a:srgbClr val="FFFFFF"/>
        </a:lt1>
        <a:dk2>
          <a:srgbClr val="4D4D4D"/>
        </a:dk2>
        <a:lt2>
          <a:srgbClr val="8A9BA5"/>
        </a:lt2>
        <a:accent1>
          <a:srgbClr val="5CA822"/>
        </a:accent1>
        <a:accent2>
          <a:srgbClr val="66C022"/>
        </a:accent2>
        <a:accent3>
          <a:srgbClr val="FFFFFF"/>
        </a:accent3>
        <a:accent4>
          <a:srgbClr val="404040"/>
        </a:accent4>
        <a:accent5>
          <a:srgbClr val="B5D1AB"/>
        </a:accent5>
        <a:accent6>
          <a:srgbClr val="5CAE1E"/>
        </a:accent6>
        <a:hlink>
          <a:srgbClr val="71CF2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1">
        <a:dk1>
          <a:srgbClr val="4D4D4D"/>
        </a:dk1>
        <a:lt1>
          <a:srgbClr val="FFFFFF"/>
        </a:lt1>
        <a:dk2>
          <a:srgbClr val="4D4D4D"/>
        </a:dk2>
        <a:lt2>
          <a:srgbClr val="8A9BA5"/>
        </a:lt2>
        <a:accent1>
          <a:srgbClr val="5CA822"/>
        </a:accent1>
        <a:accent2>
          <a:srgbClr val="66C022"/>
        </a:accent2>
        <a:accent3>
          <a:srgbClr val="FFFFFF"/>
        </a:accent3>
        <a:accent4>
          <a:srgbClr val="404040"/>
        </a:accent4>
        <a:accent5>
          <a:srgbClr val="B5D1AB"/>
        </a:accent5>
        <a:accent6>
          <a:srgbClr val="5CAE1E"/>
        </a:accent6>
        <a:hlink>
          <a:srgbClr val="101D05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2">
        <a:dk1>
          <a:srgbClr val="4D4D4D"/>
        </a:dk1>
        <a:lt1>
          <a:srgbClr val="FFFFFF"/>
        </a:lt1>
        <a:dk2>
          <a:srgbClr val="4D4D4D"/>
        </a:dk2>
        <a:lt2>
          <a:srgbClr val="467F20"/>
        </a:lt2>
        <a:accent1>
          <a:srgbClr val="5CA822"/>
        </a:accent1>
        <a:accent2>
          <a:srgbClr val="66C022"/>
        </a:accent2>
        <a:accent3>
          <a:srgbClr val="FFFFFF"/>
        </a:accent3>
        <a:accent4>
          <a:srgbClr val="404040"/>
        </a:accent4>
        <a:accent5>
          <a:srgbClr val="B5D1AB"/>
        </a:accent5>
        <a:accent6>
          <a:srgbClr val="5CAE1E"/>
        </a:accent6>
        <a:hlink>
          <a:srgbClr val="101D05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3">
        <a:dk1>
          <a:srgbClr val="4D4D4D"/>
        </a:dk1>
        <a:lt1>
          <a:srgbClr val="FFFFFF"/>
        </a:lt1>
        <a:dk2>
          <a:srgbClr val="4D4D4D"/>
        </a:dk2>
        <a:lt2>
          <a:srgbClr val="51873B"/>
        </a:lt2>
        <a:accent1>
          <a:srgbClr val="669E4B"/>
        </a:accent1>
        <a:accent2>
          <a:srgbClr val="79B25C"/>
        </a:accent2>
        <a:accent3>
          <a:srgbClr val="FFFFFF"/>
        </a:accent3>
        <a:accent4>
          <a:srgbClr val="404040"/>
        </a:accent4>
        <a:accent5>
          <a:srgbClr val="B8CCB1"/>
        </a:accent5>
        <a:accent6>
          <a:srgbClr val="6DA153"/>
        </a:accent6>
        <a:hlink>
          <a:srgbClr val="92CB6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4">
        <a:dk1>
          <a:srgbClr val="4D4D4D"/>
        </a:dk1>
        <a:lt1>
          <a:srgbClr val="FFFFFF"/>
        </a:lt1>
        <a:dk2>
          <a:srgbClr val="4D4D4D"/>
        </a:dk2>
        <a:lt2>
          <a:srgbClr val="42640C"/>
        </a:lt2>
        <a:accent1>
          <a:srgbClr val="8EB81F"/>
        </a:accent1>
        <a:accent2>
          <a:srgbClr val="C6D938"/>
        </a:accent2>
        <a:accent3>
          <a:srgbClr val="FFFFFF"/>
        </a:accent3>
        <a:accent4>
          <a:srgbClr val="404040"/>
        </a:accent4>
        <a:accent5>
          <a:srgbClr val="C6D8AB"/>
        </a:accent5>
        <a:accent6>
          <a:srgbClr val="B3C432"/>
        </a:accent6>
        <a:hlink>
          <a:srgbClr val="678416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5">
        <a:dk1>
          <a:srgbClr val="4D4D4D"/>
        </a:dk1>
        <a:lt1>
          <a:srgbClr val="FFFFFF"/>
        </a:lt1>
        <a:dk2>
          <a:srgbClr val="4D4D4D"/>
        </a:dk2>
        <a:lt2>
          <a:srgbClr val="0E7E24"/>
        </a:lt2>
        <a:accent1>
          <a:srgbClr val="369026"/>
        </a:accent1>
        <a:accent2>
          <a:srgbClr val="57A025"/>
        </a:accent2>
        <a:accent3>
          <a:srgbClr val="FFFFFF"/>
        </a:accent3>
        <a:accent4>
          <a:srgbClr val="404040"/>
        </a:accent4>
        <a:accent5>
          <a:srgbClr val="AEC6AC"/>
        </a:accent5>
        <a:accent6>
          <a:srgbClr val="4E9120"/>
        </a:accent6>
        <a:hlink>
          <a:srgbClr val="73B023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6">
        <a:dk1>
          <a:srgbClr val="4D4D4D"/>
        </a:dk1>
        <a:lt1>
          <a:srgbClr val="FFFFFF"/>
        </a:lt1>
        <a:dk2>
          <a:srgbClr val="4D4D4D"/>
        </a:dk2>
        <a:lt2>
          <a:srgbClr val="0E7E24"/>
        </a:lt2>
        <a:accent1>
          <a:srgbClr val="369026"/>
        </a:accent1>
        <a:accent2>
          <a:srgbClr val="57A025"/>
        </a:accent2>
        <a:accent3>
          <a:srgbClr val="FFFFFF"/>
        </a:accent3>
        <a:accent4>
          <a:srgbClr val="404040"/>
        </a:accent4>
        <a:accent5>
          <a:srgbClr val="AEC6AC"/>
        </a:accent5>
        <a:accent6>
          <a:srgbClr val="4E9120"/>
        </a:accent6>
        <a:hlink>
          <a:srgbClr val="E1E400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689</TotalTime>
  <Words>478</Words>
  <Application>Microsoft Office PowerPoint</Application>
  <PresentationFormat>Экран (4:3)</PresentationFormat>
  <Paragraphs>44</Paragraphs>
  <Slides>17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powerpoint-template-24</vt:lpstr>
      <vt:lpstr>«Зимующие птицы»  для детей младшей группы</vt:lpstr>
      <vt:lpstr>                                     Цель – воспитание заботливого и доброжелательного отношения к птицам.   Задачи: Дать детям представления о зимующих птицах. Обогащать словарный запас по теме «Зимующие птицы» (снегирь, синица, воробей, сорока, ворона, голубь, голодный, помогать, кормушка).  </vt:lpstr>
      <vt:lpstr>    С наступлением зимы многие птицы покидают родные края. Однако немало из них остаётся зимовать вместе с нами. Называются такие птицы – зимующими.   </vt:lpstr>
      <vt:lpstr>Презентация PowerPoint</vt:lpstr>
      <vt:lpstr>Синица</vt:lpstr>
      <vt:lpstr>Презентация PowerPoint</vt:lpstr>
      <vt:lpstr>Воробей</vt:lpstr>
      <vt:lpstr>Презентация PowerPoint</vt:lpstr>
      <vt:lpstr>Презентация PowerPoint</vt:lpstr>
      <vt:lpstr>Ворона </vt:lpstr>
      <vt:lpstr>Презентация PowerPoint</vt:lpstr>
      <vt:lpstr>Голубь</vt:lpstr>
      <vt:lpstr>Презентация PowerPoint</vt:lpstr>
      <vt:lpstr>Угадай птиц</vt:lpstr>
      <vt:lpstr>Презентация PowerPoint</vt:lpstr>
      <vt:lpstr>Кормушки для птиц</vt:lpstr>
      <vt:lpstr>Презентация PowerPoint</vt:lpstr>
    </vt:vector>
  </TitlesOfParts>
  <Company>Templates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SmileTemplates.com</dc:creator>
  <cp:lastModifiedBy>111</cp:lastModifiedBy>
  <cp:revision>122</cp:revision>
  <dcterms:created xsi:type="dcterms:W3CDTF">2007-04-02T02:11:51Z</dcterms:created>
  <dcterms:modified xsi:type="dcterms:W3CDTF">2022-12-08T23:32:18Z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1044682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