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7" r:id="rId12"/>
    <p:sldId id="268" r:id="rId13"/>
    <p:sldId id="269" r:id="rId14"/>
    <p:sldId id="270" r:id="rId15"/>
    <p:sldId id="271" r:id="rId16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96" y="-21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4BDCD7-151B-456A-9D2C-873E5BB68898}" type="datetimeFigureOut">
              <a:rPr lang="ru-RU" smtClean="0"/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EF9BB9-3CBC-4855-81F1-A799DF9811DD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17"/>
          <p:cNvSpPr>
            <a:spLocks noChangeArrowheads="1"/>
          </p:cNvSpPr>
          <p:nvPr/>
        </p:nvSpPr>
        <p:spPr bwMode="ltGray">
          <a:xfrm>
            <a:off x="-1588" y="3868341"/>
            <a:ext cx="9145588" cy="1281113"/>
          </a:xfrm>
          <a:prstGeom prst="rect">
            <a:avLst/>
          </a:prstGeom>
          <a:solidFill>
            <a:schemeClr val="bg2"/>
          </a:solidFill>
          <a:ln w="0" algn="ctr">
            <a:noFill/>
            <a:miter lim="800000"/>
          </a:ln>
          <a:effectLst/>
        </p:spPr>
        <p:txBody>
          <a:bodyPr wrap="none" anchor="ctr"/>
          <a:lstStyle/>
          <a:p>
            <a:pPr algn="ctr"/>
            <a:endParaRPr lang="ru-RU" dirty="0"/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white">
          <a:xfrm>
            <a:off x="0" y="0"/>
            <a:ext cx="9144000" cy="3701654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ltGray">
          <a:xfrm>
            <a:off x="1270000" y="3700462"/>
            <a:ext cx="7874000" cy="167879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3851920" y="4461960"/>
            <a:ext cx="5040560" cy="419472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28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3092" name="Rectangle 20"/>
          <p:cNvSpPr>
            <a:spLocks noChangeArrowheads="1"/>
          </p:cNvSpPr>
          <p:nvPr/>
        </p:nvSpPr>
        <p:spPr bwMode="gray">
          <a:xfrm>
            <a:off x="-9525" y="3701653"/>
            <a:ext cx="1282700" cy="166688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invGray">
          <a:xfrm>
            <a:off x="1266825" y="844154"/>
            <a:ext cx="2368550" cy="3401615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invGray">
          <a:xfrm flipH="1">
            <a:off x="8221663" y="1"/>
            <a:ext cx="95250" cy="1545431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7" name="Rectangle 25"/>
          <p:cNvSpPr>
            <a:spLocks noChangeArrowheads="1"/>
          </p:cNvSpPr>
          <p:nvPr/>
        </p:nvSpPr>
        <p:spPr bwMode="invGray">
          <a:xfrm>
            <a:off x="250826" y="195263"/>
            <a:ext cx="8569325" cy="3294460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invGray">
          <a:xfrm>
            <a:off x="7775576" y="681038"/>
            <a:ext cx="1368425" cy="1079897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9" name="Rectangle 27"/>
          <p:cNvSpPr>
            <a:spLocks noChangeArrowheads="1"/>
          </p:cNvSpPr>
          <p:nvPr/>
        </p:nvSpPr>
        <p:spPr bwMode="invGray">
          <a:xfrm>
            <a:off x="611189" y="1437085"/>
            <a:ext cx="7921625" cy="1188244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100" name="Picture 28" descr="C:\Users\Public\Pictures\Новая папка\1e15b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2193708"/>
            <a:ext cx="1632561" cy="13993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99792" y="1131590"/>
            <a:ext cx="6120680" cy="2160240"/>
          </a:xfrm>
        </p:spPr>
        <p:txBody>
          <a:bodyPr/>
          <a:lstStyle>
            <a:lvl1pPr>
              <a:defRPr sz="4000" b="1">
                <a:latin typeface="+mj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pic>
        <p:nvPicPr>
          <p:cNvPr id="3102" name="Picture 30" descr="C:\Users\Public\Pictures\Новая папка\63860147_Books_LargePicture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1" y="3705877"/>
            <a:ext cx="2304255" cy="4860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Дата 3"/>
          <p:cNvSpPr>
            <a:spLocks noGrp="1"/>
          </p:cNvSpPr>
          <p:nvPr>
            <p:ph type="dt" sz="half" idx="10"/>
          </p:nvPr>
        </p:nvSpPr>
        <p:spPr>
          <a:xfrm>
            <a:off x="395536" y="4461960"/>
            <a:ext cx="2514600" cy="486054"/>
          </a:xfrm>
        </p:spPr>
        <p:txBody>
          <a:bodyPr/>
          <a:lstStyle>
            <a:lvl1pPr algn="ctr">
              <a:defRPr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33649E2D-521B-43D3-A102-E6D7CDC34AEB}" type="datetime1">
              <a:rPr lang="ru-RU" smtClean="0"/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A189C8-2225-42E0-A777-AA79FD08A1E5}" type="datetime1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4857750"/>
            <a:ext cx="1828800" cy="17026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75023"/>
            <a:ext cx="2057400" cy="470773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75023"/>
            <a:ext cx="6019800" cy="470773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F76FE6-8FBF-4091-B3E8-19DB20D34DA0}" type="datetime1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4857750"/>
            <a:ext cx="1828800" cy="17026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7714" y="175022"/>
            <a:ext cx="7862887" cy="4226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 hasCustomPrompt="1"/>
          </p:nvPr>
        </p:nvSpPr>
        <p:spPr>
          <a:xfrm>
            <a:off x="457200" y="946548"/>
            <a:ext cx="8229600" cy="3936206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4879181"/>
            <a:ext cx="2514600" cy="171450"/>
          </a:xfrm>
        </p:spPr>
        <p:txBody>
          <a:bodyPr/>
          <a:lstStyle>
            <a:lvl1pPr>
              <a:defRPr/>
            </a:lvl1pPr>
          </a:lstStyle>
          <a:p>
            <a:fld id="{7A3773C9-A41B-4270-8379-933E0FF88369}" type="datetime1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4857750"/>
            <a:ext cx="1828800" cy="17026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505200" y="4836319"/>
            <a:ext cx="2133600" cy="171450"/>
          </a:xfrm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99EC04C-4B9D-434B-8829-04A763E5BE5B}" type="datetime1">
              <a:rPr lang="ru-RU" smtClean="0"/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876256" y="4840002"/>
            <a:ext cx="2133600" cy="162018"/>
          </a:xfrm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0F1759-DD06-405B-9362-2CB1A1CFA24B}" type="datetime1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4857750"/>
            <a:ext cx="1828800" cy="17026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46548"/>
            <a:ext cx="4038600" cy="393620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46548"/>
            <a:ext cx="4038600" cy="393620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A19A7E-6B14-439B-AEDF-ACE335B5F68E}" type="datetime1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7010400" y="4857750"/>
            <a:ext cx="1828800" cy="17026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FE7AAA-3F56-4E40-8B26-2F077A6683EC}" type="datetime1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7010400" y="4857750"/>
            <a:ext cx="1828800" cy="17026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6391A8-D309-4A5B-8E19-6F34C1E28676}" type="datetime1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7010400" y="4857750"/>
            <a:ext cx="1828800" cy="17026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B1E35D-DFAF-408B-B951-644DB3B32756}" type="datetime1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7010400" y="4857750"/>
            <a:ext cx="1828800" cy="17026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946B66D-DBB9-4337-AFA4-CB6C4523CC10}" type="datetime1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7010400" y="4857750"/>
            <a:ext cx="1828800" cy="17026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E8E2CC-32E7-4AF8-81D4-1866DAF3FD1C}" type="datetime1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7010400" y="4857750"/>
            <a:ext cx="1828800" cy="17026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4.jpeg"/><Relationship Id="rId13" Type="http://schemas.openxmlformats.org/officeDocument/2006/relationships/image" Target="../media/image3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/>
          <p:cNvSpPr>
            <a:spLocks noChangeArrowheads="1"/>
          </p:cNvSpPr>
          <p:nvPr/>
        </p:nvSpPr>
        <p:spPr bwMode="ltGray">
          <a:xfrm>
            <a:off x="1" y="735807"/>
            <a:ext cx="250825" cy="4418410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ltGray">
          <a:xfrm>
            <a:off x="0" y="1"/>
            <a:ext cx="1403350" cy="935831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invGray">
          <a:xfrm>
            <a:off x="1403350" y="0"/>
            <a:ext cx="7740650" cy="789385"/>
          </a:xfrm>
          <a:prstGeom prst="rect">
            <a:avLst/>
          </a:prstGeom>
          <a:solidFill>
            <a:schemeClr val="tx2"/>
          </a:solidFill>
          <a:ln w="0" algn="ctr">
            <a:noFill/>
            <a:miter lim="800000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invGray">
          <a:xfrm>
            <a:off x="8820151" y="1"/>
            <a:ext cx="73025" cy="573881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white">
          <a:xfrm>
            <a:off x="179389" y="101204"/>
            <a:ext cx="8785225" cy="579834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468313" y="4861322"/>
            <a:ext cx="8424862" cy="0"/>
          </a:xfrm>
          <a:prstGeom prst="line">
            <a:avLst/>
          </a:prstGeom>
          <a:noFill/>
          <a:ln w="0">
            <a:solidFill>
              <a:schemeClr val="tx2"/>
            </a:solidFill>
            <a:rou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46548"/>
            <a:ext cx="8229600" cy="393620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4879181"/>
            <a:ext cx="2514600" cy="1714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000" b="1">
                <a:latin typeface="+mn-lt"/>
              </a:defRPr>
            </a:lvl1pPr>
          </a:lstStyle>
          <a:p>
            <a:fld id="{9E2C9ACE-433D-4621-A0BF-25722831D05A}" type="datetime1">
              <a:rPr lang="ru-RU" smtClean="0"/>
            </a:fld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04248" y="4840002"/>
            <a:ext cx="2133600" cy="1714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000" b="1">
                <a:latin typeface="+mn-lt"/>
              </a:defRPr>
            </a:lvl1pPr>
          </a:lstStyle>
          <a:p>
            <a:fld id="{B19B0651-EE4F-4900-A07F-96A6BFA9D0F0}" type="slidenum">
              <a:rPr lang="ru-RU" smtClean="0"/>
            </a:fld>
            <a:endParaRPr lang="ru-RU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invGray">
          <a:xfrm>
            <a:off x="1187450" y="681038"/>
            <a:ext cx="7956550" cy="108347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invGray">
          <a:xfrm>
            <a:off x="971550" y="0"/>
            <a:ext cx="431800" cy="789385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1043608" y="0"/>
            <a:ext cx="8100392" cy="73554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pic>
        <p:nvPicPr>
          <p:cNvPr id="18" name="Picture 28" descr="C:\Users\Public\Pictures\Новая папка\1e15b.jpe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07504" y="87474"/>
            <a:ext cx="971600" cy="75608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  <a:headEnd/>
            <a:tailEnd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anose="020B060403050404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anose="020B060403050404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anose="020B060403050404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anose="020B060403050404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anose="020B060403050404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anose="020B060403050404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anose="020B060403050404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anose="020B060403050404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Tx/>
        <a:buNone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Tx/>
        <a:buNone/>
        <a:defRPr sz="2800">
          <a:solidFill>
            <a:schemeClr val="tx1"/>
          </a:solidFill>
          <a:latin typeface="Arial" panose="020B0604020202020204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Tx/>
        <a:buNone/>
        <a:defRPr sz="2400">
          <a:solidFill>
            <a:schemeClr val="tx1"/>
          </a:solidFill>
          <a:latin typeface="Arial" panose="020B0604020202020204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Tx/>
        <a:buNone/>
        <a:defRPr sz="2000">
          <a:solidFill>
            <a:schemeClr val="tx1"/>
          </a:solidFill>
          <a:latin typeface="Arial" panose="020B060402020202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Tx/>
        <a:buNone/>
        <a:defRPr sz="2000">
          <a:solidFill>
            <a:schemeClr val="tx1"/>
          </a:solidFill>
          <a:latin typeface="Arial" panose="020B060402020202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b="1" dirty="0" smtClean="0">
                <a:ln w="50800"/>
                <a:latin typeface="a_Concepto" pitchFamily="82" charset="-52"/>
                <a:cs typeface="Arial" panose="020B0604020202020204"/>
              </a:rPr>
              <a:t>§ </a:t>
            </a:r>
            <a:r>
              <a:rPr lang="ru-RU" b="1" dirty="0" smtClean="0">
                <a:ln w="50800"/>
                <a:cs typeface="Arial" panose="020B0604020202020204"/>
              </a:rPr>
              <a:t>18</a:t>
            </a:r>
            <a:endParaRPr lang="ru-RU" b="1" dirty="0">
              <a:ln w="5080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411760" y="1599642"/>
            <a:ext cx="6465912" cy="1353294"/>
          </a:xfrm>
        </p:spPr>
        <p:txBody>
          <a:bodyPr/>
          <a:lstStyle/>
          <a:p>
            <a:pPr algn="ctr"/>
            <a:br>
              <a:rPr lang="ru-RU" sz="4000" dirty="0" smtClean="0">
                <a:ln w="19050">
                  <a:solidFill>
                    <a:sysClr val="windowText" lastClr="0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Административные правонарушения</a:t>
            </a:r>
            <a:b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ru-RU" sz="4000" dirty="0" smtClean="0">
                <a:ln w="19050">
                  <a:solidFill>
                    <a:sysClr val="windowText" lastClr="000000"/>
                  </a:solidFill>
                  <a:prstDash val="solid"/>
                </a:ln>
                <a:solidFill>
                  <a:schemeClr val="bg1"/>
                </a:solidFill>
              </a:rPr>
            </a:b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D4453-971F-41E9-ACCF-8EC39AB0FA12}" type="datetime1">
              <a:rPr lang="ru-RU" smtClean="0"/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776864" cy="735546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/>
              <a:t>2. Виды административных наказаний</a:t>
            </a:r>
            <a:endParaRPr lang="ru-RU" sz="2400" dirty="0"/>
          </a:p>
        </p:txBody>
      </p:sp>
      <p:grpSp>
        <p:nvGrpSpPr>
          <p:cNvPr id="12" name="Группа 11"/>
          <p:cNvGrpSpPr/>
          <p:nvPr/>
        </p:nvGrpSpPr>
        <p:grpSpPr>
          <a:xfrm>
            <a:off x="611560" y="1275606"/>
            <a:ext cx="8064896" cy="2808312"/>
            <a:chOff x="539552" y="915566"/>
            <a:chExt cx="8064896" cy="2808312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539552" y="1779662"/>
              <a:ext cx="7992888" cy="43204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/>
                <a:t>временное прекращении деятельности:</a:t>
              </a:r>
              <a:endParaRPr lang="ru-RU" sz="2000" dirty="0"/>
            </a:p>
          </p:txBody>
        </p:sp>
        <p:sp>
          <p:nvSpPr>
            <p:cNvPr id="6" name="Блок-схема: ссылка на другую страницу 5"/>
            <p:cNvSpPr/>
            <p:nvPr/>
          </p:nvSpPr>
          <p:spPr>
            <a:xfrm>
              <a:off x="539552" y="915566"/>
              <a:ext cx="7992888" cy="792088"/>
            </a:xfrm>
            <a:prstGeom prst="flowChartOffpageConnector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 dirty="0" smtClean="0"/>
            </a:p>
            <a:p>
              <a:pPr algn="ctr"/>
              <a:r>
                <a:rPr lang="ru-RU" sz="2000" dirty="0" smtClean="0"/>
                <a:t>Административное приостановление деятельности </a:t>
              </a:r>
              <a:endParaRPr lang="ru-RU" sz="2000" dirty="0" smtClean="0"/>
            </a:p>
            <a:p>
              <a:pPr algn="ctr"/>
              <a:r>
                <a:rPr lang="ru-RU" sz="2000" dirty="0" smtClean="0"/>
                <a:t>(на срок до 90 суток) </a:t>
              </a:r>
              <a:endParaRPr lang="ru-RU" sz="2000" dirty="0" smtClean="0"/>
            </a:p>
            <a:p>
              <a:pPr algn="ctr"/>
              <a:endParaRPr lang="ru-RU" sz="2000" dirty="0"/>
            </a:p>
          </p:txBody>
        </p:sp>
        <p:grpSp>
          <p:nvGrpSpPr>
            <p:cNvPr id="11" name="Группа 10"/>
            <p:cNvGrpSpPr/>
            <p:nvPr/>
          </p:nvGrpSpPr>
          <p:grpSpPr>
            <a:xfrm>
              <a:off x="539552" y="2283718"/>
              <a:ext cx="8064896" cy="1440160"/>
              <a:chOff x="755576" y="2283718"/>
              <a:chExt cx="8064896" cy="1440160"/>
            </a:xfrm>
          </p:grpSpPr>
          <p:sp>
            <p:nvSpPr>
              <p:cNvPr id="7" name="Блок-схема: процесс 6"/>
              <p:cNvSpPr/>
              <p:nvPr/>
            </p:nvSpPr>
            <p:spPr>
              <a:xfrm>
                <a:off x="755576" y="2283718"/>
                <a:ext cx="4032448" cy="1440160"/>
              </a:xfrm>
              <a:prstGeom prst="flowChartProcess">
                <a:avLst/>
              </a:prstGeom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dirty="0" smtClean="0"/>
              </a:p>
              <a:p>
                <a:pPr algn="ctr"/>
                <a:r>
                  <a:rPr lang="ru-RU" dirty="0" smtClean="0"/>
                  <a:t>лиц, осуществляющих предпринимательскую деятельность без образования юридического лица</a:t>
                </a:r>
                <a:endParaRPr lang="ru-RU" dirty="0" smtClean="0"/>
              </a:p>
              <a:p>
                <a:pPr algn="ctr"/>
                <a:endParaRPr lang="ru-RU" dirty="0"/>
              </a:p>
            </p:txBody>
          </p:sp>
          <p:sp>
            <p:nvSpPr>
              <p:cNvPr id="8" name="Блок-схема: процесс 7"/>
              <p:cNvSpPr/>
              <p:nvPr/>
            </p:nvSpPr>
            <p:spPr>
              <a:xfrm>
                <a:off x="4860032" y="2283718"/>
                <a:ext cx="3960440" cy="1440160"/>
              </a:xfrm>
              <a:prstGeom prst="flowChartProcess">
                <a:avLst/>
              </a:prstGeom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юридических лиц, их филиалов, представительств и т.д. </a:t>
                </a:r>
                <a:endParaRPr lang="ru-RU" dirty="0"/>
              </a:p>
            </p:txBody>
          </p:sp>
        </p:grpSp>
      </p:grp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D06E6-9EA4-46EE-9470-5E80DDFF0CAD}" type="datetime1">
              <a:rPr lang="ru-RU" smtClean="0"/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776864" cy="735546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/>
              <a:t>2. Виды административных наказаний</a:t>
            </a:r>
            <a:endParaRPr lang="ru-RU" sz="24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0EE10-6848-4E4D-A33F-3734297E904D}" type="datetime1">
              <a:rPr lang="ru-RU" smtClean="0"/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115616" y="1563638"/>
            <a:ext cx="6912768" cy="2520280"/>
          </a:xfrm>
          <a:prstGeom prst="round2DiagRect">
            <a:avLst>
              <a:gd name="adj1" fmla="val 24010"/>
              <a:gd name="adj2" fmla="val 0"/>
            </a:avLst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Лицо, которому назначено административное наказание, считается подвергнутым данному наказанию в течение одного года со дня окончания исполнения постановления о назначении административного наказания</a:t>
            </a:r>
            <a:endParaRPr lang="ru-RU" sz="2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776864" cy="735546"/>
          </a:xfrm>
        </p:spPr>
        <p:txBody>
          <a:bodyPr>
            <a:noAutofit/>
          </a:bodyPr>
          <a:lstStyle/>
          <a:p>
            <a:pPr algn="r"/>
            <a:r>
              <a:rPr lang="ru-RU" sz="2400" dirty="0" smtClean="0"/>
              <a:t>3. Производство по делам об административных правонарушениях</a:t>
            </a:r>
            <a:endParaRPr lang="ru-RU" sz="2400" dirty="0"/>
          </a:p>
        </p:txBody>
      </p:sp>
      <p:grpSp>
        <p:nvGrpSpPr>
          <p:cNvPr id="12" name="Группа 11"/>
          <p:cNvGrpSpPr/>
          <p:nvPr/>
        </p:nvGrpSpPr>
        <p:grpSpPr>
          <a:xfrm>
            <a:off x="683568" y="1131590"/>
            <a:ext cx="8136904" cy="3384376"/>
            <a:chOff x="611560" y="1347614"/>
            <a:chExt cx="8136904" cy="338437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3923928" y="1347614"/>
              <a:ext cx="4824536" cy="1152128"/>
            </a:xfrm>
            <a:prstGeom prst="rect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производство по делам </a:t>
              </a:r>
              <a:endParaRPr lang="ru-RU" dirty="0" smtClean="0"/>
            </a:p>
            <a:p>
              <a:pPr algn="ctr"/>
              <a:r>
                <a:rPr lang="ru-RU" dirty="0" smtClean="0"/>
                <a:t>об административных </a:t>
              </a:r>
              <a:endParaRPr lang="ru-RU" dirty="0" smtClean="0"/>
            </a:p>
            <a:p>
              <a:pPr algn="ctr"/>
              <a:r>
                <a:rPr lang="ru-RU" dirty="0" smtClean="0"/>
                <a:t>правонарушениях:</a:t>
              </a:r>
              <a:endParaRPr lang="ru-RU" dirty="0"/>
            </a:p>
          </p:txBody>
        </p:sp>
        <p:sp>
          <p:nvSpPr>
            <p:cNvPr id="4" name="Пятиугольник 3"/>
            <p:cNvSpPr/>
            <p:nvPr/>
          </p:nvSpPr>
          <p:spPr>
            <a:xfrm>
              <a:off x="611560" y="1347614"/>
              <a:ext cx="3960440" cy="1152128"/>
            </a:xfrm>
            <a:prstGeom prst="homePlate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установление состава административного правонарушения</a:t>
              </a:r>
              <a:endParaRPr lang="ru-RU" dirty="0"/>
            </a:p>
          </p:txBody>
        </p:sp>
        <p:sp>
          <p:nvSpPr>
            <p:cNvPr id="7" name="Прямоугольник с двумя скругленными противолежащими углами 6"/>
            <p:cNvSpPr/>
            <p:nvPr/>
          </p:nvSpPr>
          <p:spPr>
            <a:xfrm>
              <a:off x="4572000" y="3795886"/>
              <a:ext cx="4032448" cy="936104"/>
            </a:xfrm>
            <a:prstGeom prst="round2Diag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bg1"/>
                  </a:solidFill>
                </a:rPr>
                <a:t>3. выявление причин, способствовавших совершению правонарушений</a:t>
              </a:r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8" name="Прямоугольник с двумя скругленными противолежащими углами 7"/>
            <p:cNvSpPr/>
            <p:nvPr/>
          </p:nvSpPr>
          <p:spPr>
            <a:xfrm>
              <a:off x="611560" y="3795886"/>
              <a:ext cx="3888432" cy="936104"/>
            </a:xfrm>
            <a:prstGeom prst="round2Diag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bg1"/>
                  </a:solidFill>
                </a:rPr>
                <a:t>2. разрешение его в соответствии с законом</a:t>
              </a:r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9" name="Прямоугольник с двумя скругленными противолежащими углами 8"/>
            <p:cNvSpPr/>
            <p:nvPr/>
          </p:nvSpPr>
          <p:spPr>
            <a:xfrm>
              <a:off x="611560" y="2787774"/>
              <a:ext cx="3888432" cy="936104"/>
            </a:xfrm>
            <a:prstGeom prst="round2Diag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bg1"/>
                  </a:solidFill>
                </a:rPr>
                <a:t>1. выяснение обстоятельств  дела</a:t>
              </a:r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10" name="Прямоугольник с двумя скругленными противолежащими углами 9"/>
            <p:cNvSpPr/>
            <p:nvPr/>
          </p:nvSpPr>
          <p:spPr>
            <a:xfrm>
              <a:off x="4572000" y="2787774"/>
              <a:ext cx="4032448" cy="936104"/>
            </a:xfrm>
            <a:prstGeom prst="round2Diag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bg1"/>
                  </a:solidFill>
                </a:rPr>
                <a:t>3. обеспечение исполнения вынесенного постановления</a:t>
              </a:r>
              <a:endParaRPr lang="ru-RU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1E71-4447-46F7-9CA1-40A38102496F}" type="datetime1">
              <a:rPr lang="ru-RU" smtClean="0"/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776864" cy="735546"/>
          </a:xfrm>
        </p:spPr>
        <p:txBody>
          <a:bodyPr>
            <a:noAutofit/>
          </a:bodyPr>
          <a:lstStyle/>
          <a:p>
            <a:pPr algn="r"/>
            <a:r>
              <a:rPr lang="ru-RU" sz="2400" dirty="0" smtClean="0"/>
              <a:t>3. Производство по делам об административных правонарушениях</a:t>
            </a:r>
            <a:endParaRPr lang="ru-RU" sz="2400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971600" y="1203598"/>
            <a:ext cx="7200800" cy="2952328"/>
            <a:chOff x="1331640" y="1419622"/>
            <a:chExt cx="6264696" cy="2736304"/>
          </a:xfrm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</p:grpSpPr>
        <p:sp>
          <p:nvSpPr>
            <p:cNvPr id="4" name="Прямоугольник с двумя скругленными противолежащими углами 3"/>
            <p:cNvSpPr/>
            <p:nvPr/>
          </p:nvSpPr>
          <p:spPr>
            <a:xfrm>
              <a:off x="1403648" y="1419622"/>
              <a:ext cx="6192688" cy="648072"/>
            </a:xfrm>
            <a:prstGeom prst="round2DiagRect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prstMaterial="metal">
              <a:bevelT w="88900" h="88900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/>
                <a:t>Участники производства по делам об административных правонарушениях: </a:t>
              </a:r>
              <a:endParaRPr lang="ru-RU" sz="2000" dirty="0"/>
            </a:p>
          </p:txBody>
        </p:sp>
        <p:grpSp>
          <p:nvGrpSpPr>
            <p:cNvPr id="26" name="Группа 25"/>
            <p:cNvGrpSpPr/>
            <p:nvPr/>
          </p:nvGrpSpPr>
          <p:grpSpPr>
            <a:xfrm>
              <a:off x="1331640" y="2139702"/>
              <a:ext cx="6264696" cy="2016224"/>
              <a:chOff x="611560" y="1635646"/>
              <a:chExt cx="6264696" cy="2016224"/>
            </a:xfrm>
          </p:grpSpPr>
          <p:sp>
            <p:nvSpPr>
              <p:cNvPr id="5" name="Прямоугольник с двумя скругленными противолежащими углами 4"/>
              <p:cNvSpPr/>
              <p:nvPr/>
            </p:nvSpPr>
            <p:spPr>
              <a:xfrm>
                <a:off x="611560" y="1635646"/>
                <a:ext cx="2880320" cy="864096"/>
              </a:xfrm>
              <a:prstGeom prst="round2DiagRect">
                <a:avLst/>
              </a:prstGeom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p3d prstMaterial="metal">
                <a:bevelT w="88900" h="88900"/>
              </a:sp3d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dirty="0" smtClean="0"/>
                  <a:t>Лицо, в отношении которого ведется производство </a:t>
                </a:r>
                <a:endParaRPr lang="ru-RU" sz="2000" dirty="0"/>
              </a:p>
            </p:txBody>
          </p:sp>
          <p:sp>
            <p:nvSpPr>
              <p:cNvPr id="8" name="Прямоугольник с двумя скругленными противолежащими углами 7"/>
              <p:cNvSpPr/>
              <p:nvPr/>
            </p:nvSpPr>
            <p:spPr>
              <a:xfrm>
                <a:off x="3563888" y="1635646"/>
                <a:ext cx="3312368" cy="864096"/>
              </a:xfrm>
              <a:prstGeom prst="round2DiagRect">
                <a:avLst/>
              </a:prstGeom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p3d prstMaterial="metal">
                <a:bevelT w="88900" h="88900"/>
              </a:sp3d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dirty="0" smtClean="0"/>
                  <a:t>Законные представители физического или юридического лица</a:t>
                </a:r>
                <a:endParaRPr lang="ru-RU" sz="2000" dirty="0"/>
              </a:p>
            </p:txBody>
          </p:sp>
          <p:grpSp>
            <p:nvGrpSpPr>
              <p:cNvPr id="16" name="Группа 15"/>
              <p:cNvGrpSpPr/>
              <p:nvPr/>
            </p:nvGrpSpPr>
            <p:grpSpPr>
              <a:xfrm>
                <a:off x="611560" y="2571750"/>
                <a:ext cx="6264696" cy="504056"/>
                <a:chOff x="3563888" y="2355726"/>
                <a:chExt cx="5184576" cy="576064"/>
              </a:xfrm>
            </p:grpSpPr>
            <p:sp>
              <p:nvSpPr>
                <p:cNvPr id="6" name="Прямоугольник с двумя скругленными противолежащими углами 5"/>
                <p:cNvSpPr/>
                <p:nvPr/>
              </p:nvSpPr>
              <p:spPr>
                <a:xfrm>
                  <a:off x="5076056" y="2355726"/>
                  <a:ext cx="1944216" cy="576064"/>
                </a:xfrm>
                <a:prstGeom prst="round2DiagRect">
                  <a:avLst/>
                </a:prstGeom>
                <a:ln>
                  <a:noFill/>
                </a:ln>
                <a:effectLst>
                  <a:outerShdw blurRad="149987" dist="250190" dir="8460000" algn="ctr">
                    <a:srgbClr val="000000">
                      <a:alpha val="28000"/>
                    </a:srgbClr>
                  </a:outerShdw>
                </a:effectLst>
                <a:sp3d prstMaterial="metal">
                  <a:bevelT w="88900" h="88900"/>
                </a:sp3d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000" dirty="0" smtClean="0"/>
                    <a:t>потерпевший</a:t>
                  </a:r>
                  <a:endParaRPr lang="ru-RU" sz="2000" dirty="0"/>
                </a:p>
              </p:txBody>
            </p:sp>
            <p:sp>
              <p:nvSpPr>
                <p:cNvPr id="9" name="Прямоугольник с двумя скругленными противолежащими углами 8"/>
                <p:cNvSpPr/>
                <p:nvPr/>
              </p:nvSpPr>
              <p:spPr>
                <a:xfrm>
                  <a:off x="3563888" y="2355726"/>
                  <a:ext cx="1440160" cy="576064"/>
                </a:xfrm>
                <a:prstGeom prst="round2DiagRect">
                  <a:avLst/>
                </a:prstGeom>
                <a:ln>
                  <a:noFill/>
                </a:ln>
                <a:effectLst>
                  <a:outerShdw blurRad="149987" dist="250190" dir="8460000" algn="ctr">
                    <a:srgbClr val="000000">
                      <a:alpha val="28000"/>
                    </a:srgbClr>
                  </a:outerShdw>
                </a:effectLst>
                <a:sp3d prstMaterial="metal">
                  <a:bevelT w="88900" h="88900"/>
                </a:sp3d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000" dirty="0" smtClean="0"/>
                    <a:t>понятой</a:t>
                  </a:r>
                  <a:endParaRPr lang="ru-RU" sz="2000" dirty="0"/>
                </a:p>
              </p:txBody>
            </p:sp>
            <p:sp>
              <p:nvSpPr>
                <p:cNvPr id="10" name="Прямоугольник с двумя скругленными противолежащими углами 9"/>
                <p:cNvSpPr/>
                <p:nvPr/>
              </p:nvSpPr>
              <p:spPr>
                <a:xfrm>
                  <a:off x="7092280" y="2355726"/>
                  <a:ext cx="1656184" cy="576064"/>
                </a:xfrm>
                <a:prstGeom prst="round2DiagRect">
                  <a:avLst/>
                </a:prstGeom>
                <a:ln>
                  <a:noFill/>
                </a:ln>
                <a:effectLst>
                  <a:outerShdw blurRad="149987" dist="250190" dir="8460000" algn="ctr">
                    <a:srgbClr val="000000">
                      <a:alpha val="28000"/>
                    </a:srgbClr>
                  </a:outerShdw>
                </a:effectLst>
                <a:sp3d prstMaterial="metal">
                  <a:bevelT w="88900" h="88900"/>
                </a:sp3d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000" dirty="0" smtClean="0"/>
                    <a:t>защитник</a:t>
                  </a:r>
                  <a:endParaRPr lang="ru-RU" sz="2000" dirty="0"/>
                </a:p>
              </p:txBody>
            </p:sp>
          </p:grpSp>
          <p:grpSp>
            <p:nvGrpSpPr>
              <p:cNvPr id="17" name="Группа 16"/>
              <p:cNvGrpSpPr/>
              <p:nvPr/>
            </p:nvGrpSpPr>
            <p:grpSpPr>
              <a:xfrm>
                <a:off x="611560" y="3147814"/>
                <a:ext cx="6264696" cy="504056"/>
                <a:chOff x="1187624" y="3291830"/>
                <a:chExt cx="5904656" cy="504056"/>
              </a:xfrm>
            </p:grpSpPr>
            <p:sp>
              <p:nvSpPr>
                <p:cNvPr id="11" name="Прямоугольник с двумя скругленными противолежащими углами 10"/>
                <p:cNvSpPr/>
                <p:nvPr/>
              </p:nvSpPr>
              <p:spPr>
                <a:xfrm>
                  <a:off x="1187624" y="3291830"/>
                  <a:ext cx="1440160" cy="504056"/>
                </a:xfrm>
                <a:prstGeom prst="round2DiagRect">
                  <a:avLst/>
                </a:prstGeom>
                <a:ln>
                  <a:noFill/>
                </a:ln>
                <a:effectLst>
                  <a:outerShdw blurRad="149987" dist="250190" dir="8460000" algn="ctr">
                    <a:srgbClr val="000000">
                      <a:alpha val="28000"/>
                    </a:srgbClr>
                  </a:outerShdw>
                </a:effectLst>
                <a:sp3d prstMaterial="metal">
                  <a:bevelT w="88900" h="88900"/>
                </a:sp3d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000" dirty="0" smtClean="0"/>
                    <a:t>свидетель</a:t>
                  </a:r>
                  <a:endParaRPr lang="ru-RU" sz="2000" dirty="0"/>
                </a:p>
              </p:txBody>
            </p:sp>
            <p:sp>
              <p:nvSpPr>
                <p:cNvPr id="12" name="Прямоугольник с двумя скругленными противолежащими углами 11"/>
                <p:cNvSpPr/>
                <p:nvPr/>
              </p:nvSpPr>
              <p:spPr>
                <a:xfrm>
                  <a:off x="3995936" y="3291830"/>
                  <a:ext cx="1656184" cy="504056"/>
                </a:xfrm>
                <a:prstGeom prst="round2DiagRect">
                  <a:avLst/>
                </a:prstGeom>
                <a:ln>
                  <a:noFill/>
                </a:ln>
                <a:effectLst>
                  <a:outerShdw blurRad="149987" dist="250190" dir="8460000" algn="ctr">
                    <a:srgbClr val="000000">
                      <a:alpha val="28000"/>
                    </a:srgbClr>
                  </a:outerShdw>
                </a:effectLst>
                <a:sp3d prstMaterial="metal">
                  <a:bevelT w="88900" h="88900"/>
                </a:sp3d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000" dirty="0" smtClean="0"/>
                    <a:t>переводчик</a:t>
                  </a:r>
                  <a:endParaRPr lang="ru-RU" sz="2000" dirty="0"/>
                </a:p>
              </p:txBody>
            </p:sp>
            <p:sp>
              <p:nvSpPr>
                <p:cNvPr id="13" name="Прямоугольник с двумя скругленными противолежащими углами 12"/>
                <p:cNvSpPr/>
                <p:nvPr/>
              </p:nvSpPr>
              <p:spPr>
                <a:xfrm>
                  <a:off x="2699792" y="3291830"/>
                  <a:ext cx="1224136" cy="504056"/>
                </a:xfrm>
                <a:prstGeom prst="round2DiagRect">
                  <a:avLst/>
                </a:prstGeom>
                <a:ln>
                  <a:noFill/>
                </a:ln>
                <a:effectLst>
                  <a:outerShdw blurRad="149987" dist="250190" dir="8460000" algn="ctr">
                    <a:srgbClr val="000000">
                      <a:alpha val="28000"/>
                    </a:srgbClr>
                  </a:outerShdw>
                </a:effectLst>
                <a:sp3d prstMaterial="metal">
                  <a:bevelT w="88900" h="88900"/>
                </a:sp3d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000" dirty="0" smtClean="0"/>
                    <a:t>эксперт</a:t>
                  </a:r>
                  <a:endParaRPr lang="ru-RU" sz="2000" dirty="0"/>
                </a:p>
              </p:txBody>
            </p:sp>
            <p:sp>
              <p:nvSpPr>
                <p:cNvPr id="14" name="Прямоугольник с двумя скругленными противолежащими углами 13"/>
                <p:cNvSpPr/>
                <p:nvPr/>
              </p:nvSpPr>
              <p:spPr>
                <a:xfrm>
                  <a:off x="5724128" y="3291830"/>
                  <a:ext cx="1368152" cy="504056"/>
                </a:xfrm>
                <a:prstGeom prst="round2DiagRect">
                  <a:avLst/>
                </a:prstGeom>
                <a:ln>
                  <a:noFill/>
                </a:ln>
                <a:effectLst>
                  <a:outerShdw blurRad="149987" dist="250190" dir="8460000" algn="ctr">
                    <a:srgbClr val="000000">
                      <a:alpha val="28000"/>
                    </a:srgbClr>
                  </a:outerShdw>
                </a:effectLst>
                <a:sp3d prstMaterial="metal">
                  <a:bevelT w="88900" h="88900"/>
                </a:sp3d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000" dirty="0" smtClean="0"/>
                    <a:t>прокурор</a:t>
                  </a:r>
                  <a:endParaRPr lang="ru-RU" sz="2000" dirty="0"/>
                </a:p>
              </p:txBody>
            </p:sp>
          </p:grpSp>
        </p:grpSp>
      </p:grpSp>
      <p:sp>
        <p:nvSpPr>
          <p:cNvPr id="18" name="Дата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4D55-6738-45F3-8729-ADCEB8827E49}" type="datetime1">
              <a:rPr lang="ru-RU" smtClean="0"/>
            </a:fld>
            <a:endParaRPr lang="ru-RU"/>
          </a:p>
        </p:txBody>
      </p: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776864" cy="735546"/>
          </a:xfrm>
        </p:spPr>
        <p:txBody>
          <a:bodyPr>
            <a:noAutofit/>
          </a:bodyPr>
          <a:lstStyle/>
          <a:p>
            <a:pPr algn="r"/>
            <a:r>
              <a:rPr lang="ru-RU" sz="2400" dirty="0" smtClean="0"/>
              <a:t>3. Производство по делам об административных правонарушениях</a:t>
            </a:r>
            <a:endParaRPr lang="ru-RU" sz="2400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539552" y="987574"/>
            <a:ext cx="8352928" cy="1944216"/>
            <a:chOff x="539552" y="1707654"/>
            <a:chExt cx="8352928" cy="1944216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539552" y="1707654"/>
              <a:ext cx="8352928" cy="504056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 smtClean="0"/>
            </a:p>
            <a:p>
              <a:pPr algn="ctr"/>
              <a:r>
                <a:rPr lang="ru-RU" dirty="0" smtClean="0"/>
                <a:t>Стадии производства дел об административных правонарушениях:</a:t>
              </a:r>
              <a:endParaRPr lang="ru-RU" dirty="0" smtClean="0"/>
            </a:p>
            <a:p>
              <a:pPr algn="ctr"/>
              <a:endParaRPr lang="ru-RU" dirty="0"/>
            </a:p>
          </p:txBody>
        </p:sp>
        <p:sp>
          <p:nvSpPr>
            <p:cNvPr id="5" name="Скругленный прямоугольник 4"/>
            <p:cNvSpPr/>
            <p:nvPr/>
          </p:nvSpPr>
          <p:spPr>
            <a:xfrm>
              <a:off x="539552" y="2283718"/>
              <a:ext cx="3960440" cy="648072"/>
            </a:xfrm>
            <a:prstGeom prst="roundRect">
              <a:avLst/>
            </a:prstGeom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1. Возбуждение дела</a:t>
              </a:r>
              <a:endParaRPr lang="ru-RU" dirty="0"/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539552" y="3003798"/>
              <a:ext cx="3960440" cy="648072"/>
            </a:xfrm>
            <a:prstGeom prst="roundRect">
              <a:avLst/>
            </a:prstGeom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2. Рассмотрение дела</a:t>
              </a:r>
              <a:endParaRPr lang="ru-RU" dirty="0"/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4644008" y="2283718"/>
              <a:ext cx="4248472" cy="648072"/>
            </a:xfrm>
            <a:prstGeom prst="roundRect">
              <a:avLst/>
            </a:prstGeom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3. Пересмотр постановлений и решений</a:t>
              </a:r>
              <a:endParaRPr lang="ru-RU" dirty="0"/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4644008" y="3003798"/>
              <a:ext cx="4248472" cy="648072"/>
            </a:xfrm>
            <a:prstGeom prst="roundRect">
              <a:avLst/>
            </a:prstGeom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4. Исполнение постановлений по этим делам</a:t>
              </a:r>
              <a:endParaRPr lang="ru-RU" dirty="0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683568" y="3075806"/>
            <a:ext cx="7776864" cy="1656184"/>
            <a:chOff x="626110" y="1466078"/>
            <a:chExt cx="6991172" cy="1282207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626110" y="1466078"/>
              <a:ext cx="6991172" cy="353072"/>
            </a:xfrm>
            <a:prstGeom prst="rect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 smtClean="0"/>
            </a:p>
            <a:p>
              <a:pPr algn="ctr"/>
              <a:r>
                <a:rPr lang="ru-RU" dirty="0" smtClean="0"/>
                <a:t>Лицо, в отношении которого ведется производство вправе:</a:t>
              </a:r>
              <a:endParaRPr lang="ru-RU" dirty="0" smtClean="0"/>
            </a:p>
            <a:p>
              <a:pPr algn="ctr"/>
              <a:endParaRPr lang="ru-RU" dirty="0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5364088" y="1856315"/>
              <a:ext cx="2253194" cy="427403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представлять доказательства</a:t>
              </a:r>
              <a:endParaRPr lang="ru-RU" dirty="0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3347864" y="1856315"/>
              <a:ext cx="1944216" cy="427403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давать объяснения</a:t>
              </a:r>
              <a:endParaRPr lang="ru-RU" dirty="0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626110" y="1856315"/>
              <a:ext cx="2649746" cy="427403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знакомиться с материалами дела</a:t>
              </a:r>
              <a:endParaRPr lang="ru-RU" dirty="0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626110" y="2302300"/>
              <a:ext cx="3430853" cy="44598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заявлять ходатайство и отводы</a:t>
              </a:r>
              <a:endParaRPr lang="ru-RU" dirty="0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4121696" y="2302300"/>
              <a:ext cx="3495586" cy="44598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пользоваться помощью защитника</a:t>
              </a:r>
              <a:endParaRPr lang="ru-RU" dirty="0"/>
            </a:p>
          </p:txBody>
        </p:sp>
      </p:grpSp>
      <p:sp>
        <p:nvSpPr>
          <p:cNvPr id="18" name="Дата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69E29-2C8A-4B90-8026-A448B480A8F9}" type="datetime1">
              <a:rPr lang="ru-RU" smtClean="0"/>
            </a:fld>
            <a:endParaRPr lang="ru-RU"/>
          </a:p>
        </p:txBody>
      </p: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План: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9582"/>
            <a:ext cx="8229600" cy="3936206"/>
          </a:xfrm>
        </p:spPr>
        <p:txBody>
          <a:bodyPr/>
          <a:lstStyle/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dirty="0" smtClean="0"/>
              <a:t>Признаки административного правонарушения.</a:t>
            </a:r>
            <a:endParaRPr lang="ru-RU" dirty="0" smtClean="0"/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dirty="0" smtClean="0"/>
              <a:t>Виды административных наказаний.</a:t>
            </a:r>
            <a:endParaRPr lang="ru-RU" dirty="0" smtClean="0"/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dirty="0" smtClean="0"/>
              <a:t>Производство по делам об административных правонарушениях.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E1379-DDF5-420F-9D1B-850DD5C9D192}" type="datetime1">
              <a:rPr lang="ru-RU" smtClean="0"/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848872" cy="735546"/>
          </a:xfrm>
        </p:spPr>
        <p:txBody>
          <a:bodyPr>
            <a:noAutofit/>
          </a:bodyPr>
          <a:lstStyle/>
          <a:p>
            <a:pPr algn="r"/>
            <a:r>
              <a:rPr lang="ru-RU" sz="2400" dirty="0" smtClean="0"/>
              <a:t>1. Признаки административного правонарушения</a:t>
            </a:r>
            <a:endParaRPr lang="ru-RU" sz="2400" dirty="0"/>
          </a:p>
        </p:txBody>
      </p:sp>
      <p:grpSp>
        <p:nvGrpSpPr>
          <p:cNvPr id="11" name="Группа 10"/>
          <p:cNvGrpSpPr/>
          <p:nvPr/>
        </p:nvGrpSpPr>
        <p:grpSpPr>
          <a:xfrm>
            <a:off x="899592" y="1563638"/>
            <a:ext cx="7557257" cy="2016224"/>
            <a:chOff x="319945" y="3093808"/>
            <a:chExt cx="8640960" cy="1512168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319945" y="3093808"/>
              <a:ext cx="8640960" cy="518914"/>
            </a:xfrm>
            <a:prstGeom prst="roundRect">
              <a:avLst>
                <a:gd name="adj" fmla="val 1769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schemeClr val="bg1"/>
                  </a:solidFill>
                </a:rPr>
                <a:t>Состав административного правонарушения:</a:t>
              </a:r>
              <a:endParaRPr lang="ru-RU" sz="2000" dirty="0">
                <a:solidFill>
                  <a:schemeClr val="bg1"/>
                </a:solidFill>
              </a:endParaRP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323528" y="3651870"/>
              <a:ext cx="3993031" cy="450050"/>
            </a:xfrm>
            <a:prstGeom prst="roundRect">
              <a:avLst>
                <a:gd name="adj" fmla="val 17690"/>
              </a:avLst>
            </a:prstGeom>
            <a:solidFill>
              <a:srgbClr val="FFFFFF">
                <a:alpha val="80000"/>
              </a:srgb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prstClr val="black"/>
                  </a:solidFill>
                </a:rPr>
                <a:t>Объект</a:t>
              </a:r>
              <a:endParaRPr lang="ru-RU" sz="2000" dirty="0"/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4866860" y="3651870"/>
              <a:ext cx="3993031" cy="450050"/>
            </a:xfrm>
            <a:prstGeom prst="roundRect">
              <a:avLst>
                <a:gd name="adj" fmla="val 17690"/>
              </a:avLst>
            </a:prstGeom>
            <a:solidFill>
              <a:srgbClr val="FFFFFF">
                <a:alpha val="80000"/>
              </a:srgb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ru-RU" sz="2000" dirty="0">
                  <a:solidFill>
                    <a:prstClr val="black"/>
                  </a:solidFill>
                </a:rPr>
                <a:t>Объективная сторона </a:t>
              </a:r>
              <a:endParaRPr lang="ru-RU" sz="2000" dirty="0">
                <a:solidFill>
                  <a:prstClr val="white"/>
                </a:solidFill>
              </a:endParaRPr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319945" y="4173928"/>
              <a:ext cx="3993031" cy="432048"/>
            </a:xfrm>
            <a:prstGeom prst="roundRect">
              <a:avLst>
                <a:gd name="adj" fmla="val 17690"/>
              </a:avLst>
            </a:prstGeom>
            <a:solidFill>
              <a:srgbClr val="FFFFFF">
                <a:alpha val="80000"/>
              </a:srgb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spcBef>
                  <a:spcPct val="20000"/>
                </a:spcBef>
              </a:pPr>
              <a:r>
                <a:rPr lang="ru-RU" sz="2000" dirty="0" smtClean="0">
                  <a:solidFill>
                    <a:prstClr val="black"/>
                  </a:solidFill>
                </a:rPr>
                <a:t>Субъект</a:t>
              </a:r>
              <a:endParaRPr lang="ru-RU" sz="2000" dirty="0">
                <a:solidFill>
                  <a:prstClr val="black"/>
                </a:solidFill>
              </a:endParaRPr>
            </a:p>
          </p:txBody>
        </p:sp>
        <p:sp>
          <p:nvSpPr>
            <p:cNvPr id="10" name="Скругленный прямоугольник 9"/>
            <p:cNvSpPr/>
            <p:nvPr/>
          </p:nvSpPr>
          <p:spPr>
            <a:xfrm>
              <a:off x="4848308" y="4173928"/>
              <a:ext cx="3993031" cy="432048"/>
            </a:xfrm>
            <a:prstGeom prst="roundRect">
              <a:avLst>
                <a:gd name="adj" fmla="val 17690"/>
              </a:avLst>
            </a:prstGeom>
            <a:solidFill>
              <a:srgbClr val="FFFFFF">
                <a:alpha val="80000"/>
              </a:srgb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spcBef>
                  <a:spcPct val="20000"/>
                </a:spcBef>
              </a:pPr>
              <a:r>
                <a:rPr lang="ru-RU" sz="2000" dirty="0">
                  <a:solidFill>
                    <a:prstClr val="black"/>
                  </a:solidFill>
                </a:rPr>
                <a:t>Субъективная сторона</a:t>
              </a:r>
              <a:endParaRPr lang="ru-RU" sz="2000" dirty="0">
                <a:solidFill>
                  <a:prstClr val="black"/>
                </a:solidFill>
              </a:endParaRPr>
            </a:p>
          </p:txBody>
        </p:sp>
      </p:grp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1767A-C354-48D2-909F-F8F91B2198EA}" type="datetime1">
              <a:rPr lang="ru-RU" smtClean="0"/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776864" cy="735546"/>
          </a:xfrm>
        </p:spPr>
        <p:txBody>
          <a:bodyPr>
            <a:noAutofit/>
          </a:bodyPr>
          <a:lstStyle/>
          <a:p>
            <a:pPr algn="r"/>
            <a:r>
              <a:rPr lang="ru-RU" sz="2400" dirty="0" smtClean="0"/>
              <a:t>1. Признаки административного правонарушения</a:t>
            </a:r>
            <a:endParaRPr lang="ru-RU" sz="2400" dirty="0"/>
          </a:p>
        </p:txBody>
      </p:sp>
      <p:grpSp>
        <p:nvGrpSpPr>
          <p:cNvPr id="19" name="Группа 18"/>
          <p:cNvGrpSpPr/>
          <p:nvPr/>
        </p:nvGrpSpPr>
        <p:grpSpPr>
          <a:xfrm>
            <a:off x="539552" y="2787774"/>
            <a:ext cx="8208912" cy="1944216"/>
            <a:chOff x="539552" y="2787774"/>
            <a:chExt cx="8208912" cy="1944216"/>
          </a:xfrm>
        </p:grpSpPr>
        <p:grpSp>
          <p:nvGrpSpPr>
            <p:cNvPr id="16" name="Группа 15"/>
            <p:cNvGrpSpPr/>
            <p:nvPr/>
          </p:nvGrpSpPr>
          <p:grpSpPr>
            <a:xfrm>
              <a:off x="827584" y="2787774"/>
              <a:ext cx="7776864" cy="936104"/>
              <a:chOff x="1115616" y="3363838"/>
              <a:chExt cx="7776864" cy="936104"/>
            </a:xfrm>
          </p:grpSpPr>
          <p:sp>
            <p:nvSpPr>
              <p:cNvPr id="12" name="Прямоугольник 11"/>
              <p:cNvSpPr/>
              <p:nvPr/>
            </p:nvSpPr>
            <p:spPr>
              <a:xfrm>
                <a:off x="3059832" y="3363838"/>
                <a:ext cx="5832648" cy="936104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внешнее проявление противоправного </a:t>
                </a:r>
                <a:endParaRPr lang="ru-RU" dirty="0" smtClean="0"/>
              </a:p>
              <a:p>
                <a:pPr algn="ctr"/>
                <a:r>
                  <a:rPr lang="ru-RU" dirty="0" smtClean="0"/>
                  <a:t>деяния (действие, бездействие):</a:t>
                </a:r>
                <a:endParaRPr lang="ru-RU" dirty="0"/>
              </a:p>
            </p:txBody>
          </p:sp>
          <p:sp>
            <p:nvSpPr>
              <p:cNvPr id="11" name="Пятиугольник 10"/>
              <p:cNvSpPr/>
              <p:nvPr/>
            </p:nvSpPr>
            <p:spPr>
              <a:xfrm>
                <a:off x="1115616" y="3363838"/>
                <a:ext cx="2376264" cy="936104"/>
              </a:xfrm>
              <a:prstGeom prst="homePlate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Объективная сторона </a:t>
                </a:r>
                <a:endParaRPr lang="ru-RU" dirty="0"/>
              </a:p>
            </p:txBody>
          </p:sp>
        </p:grpSp>
        <p:grpSp>
          <p:nvGrpSpPr>
            <p:cNvPr id="17" name="Группа 16"/>
            <p:cNvGrpSpPr/>
            <p:nvPr/>
          </p:nvGrpSpPr>
          <p:grpSpPr>
            <a:xfrm>
              <a:off x="539552" y="3867894"/>
              <a:ext cx="8208912" cy="864096"/>
              <a:chOff x="683568" y="3867894"/>
              <a:chExt cx="8208912" cy="864096"/>
            </a:xfrm>
          </p:grpSpPr>
          <p:sp>
            <p:nvSpPr>
              <p:cNvPr id="13" name="Прямоугольник с двумя скругленными противолежащими углами 12"/>
              <p:cNvSpPr/>
              <p:nvPr/>
            </p:nvSpPr>
            <p:spPr>
              <a:xfrm>
                <a:off x="683568" y="3867894"/>
                <a:ext cx="3888432" cy="864096"/>
              </a:xfrm>
              <a:prstGeom prst="round2DiagRect">
                <a:avLst/>
              </a:prstGeom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незаконная выдача гражданину избирательного бюллетеня </a:t>
                </a:r>
                <a:endParaRPr lang="ru-RU" dirty="0"/>
              </a:p>
            </p:txBody>
          </p:sp>
          <p:sp>
            <p:nvSpPr>
              <p:cNvPr id="14" name="Прямоугольник с двумя скругленными противолежащими углами 13"/>
              <p:cNvSpPr/>
              <p:nvPr/>
            </p:nvSpPr>
            <p:spPr>
              <a:xfrm>
                <a:off x="4644008" y="3867894"/>
                <a:ext cx="4248472" cy="864096"/>
              </a:xfrm>
              <a:prstGeom prst="round2DiagRect">
                <a:avLst/>
              </a:prstGeom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неисполнение гражданами обязанностей по воинскому учету</a:t>
                </a:r>
                <a:endParaRPr lang="ru-RU" dirty="0"/>
              </a:p>
            </p:txBody>
          </p:sp>
        </p:grpSp>
      </p:grpSp>
      <p:grpSp>
        <p:nvGrpSpPr>
          <p:cNvPr id="20" name="Группа 19"/>
          <p:cNvGrpSpPr/>
          <p:nvPr/>
        </p:nvGrpSpPr>
        <p:grpSpPr>
          <a:xfrm>
            <a:off x="611560" y="915566"/>
            <a:ext cx="8136904" cy="1728192"/>
            <a:chOff x="611560" y="915566"/>
            <a:chExt cx="8136904" cy="1728192"/>
          </a:xfrm>
        </p:grpSpPr>
        <p:grpSp>
          <p:nvGrpSpPr>
            <p:cNvPr id="21" name="Группа 9"/>
            <p:cNvGrpSpPr/>
            <p:nvPr/>
          </p:nvGrpSpPr>
          <p:grpSpPr>
            <a:xfrm>
              <a:off x="611560" y="1995686"/>
              <a:ext cx="8136904" cy="648072"/>
              <a:chOff x="683568" y="2211710"/>
              <a:chExt cx="8136904" cy="1152128"/>
            </a:xfrm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grpSpPr>
          <p:sp>
            <p:nvSpPr>
              <p:cNvPr id="25" name="Прямоугольник с двумя скругленными противолежащими углами 24"/>
              <p:cNvSpPr/>
              <p:nvPr/>
            </p:nvSpPr>
            <p:spPr>
              <a:xfrm>
                <a:off x="683568" y="2211710"/>
                <a:ext cx="2376264" cy="1152128"/>
              </a:xfrm>
              <a:prstGeom prst="round2Diag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общественный порядок</a:t>
                </a:r>
                <a:endParaRPr lang="ru-RU" dirty="0"/>
              </a:p>
            </p:txBody>
          </p:sp>
          <p:sp>
            <p:nvSpPr>
              <p:cNvPr id="26" name="Прямоугольник с двумя скругленными противолежащими углами 25"/>
              <p:cNvSpPr/>
              <p:nvPr/>
            </p:nvSpPr>
            <p:spPr>
              <a:xfrm>
                <a:off x="3131840" y="2211710"/>
                <a:ext cx="2304256" cy="1152128"/>
              </a:xfrm>
              <a:prstGeom prst="round2Diag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охрана собственности</a:t>
                </a:r>
                <a:endParaRPr lang="ru-RU" dirty="0"/>
              </a:p>
            </p:txBody>
          </p:sp>
          <p:sp>
            <p:nvSpPr>
              <p:cNvPr id="27" name="Прямоугольник с двумя скругленными противолежащими углами 26"/>
              <p:cNvSpPr/>
              <p:nvPr/>
            </p:nvSpPr>
            <p:spPr>
              <a:xfrm>
                <a:off x="5580112" y="2211710"/>
                <a:ext cx="3240360" cy="1152128"/>
              </a:xfrm>
              <a:prstGeom prst="round2Diag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права и свободы человека и гражданина</a:t>
                </a:r>
                <a:endParaRPr lang="ru-RU" dirty="0"/>
              </a:p>
            </p:txBody>
          </p:sp>
        </p:grpSp>
        <p:grpSp>
          <p:nvGrpSpPr>
            <p:cNvPr id="22" name="Группа 8"/>
            <p:cNvGrpSpPr/>
            <p:nvPr/>
          </p:nvGrpSpPr>
          <p:grpSpPr>
            <a:xfrm>
              <a:off x="1547664" y="915566"/>
              <a:ext cx="6192688" cy="936104"/>
              <a:chOff x="1259632" y="1059582"/>
              <a:chExt cx="6192688" cy="1008112"/>
            </a:xfrm>
          </p:grpSpPr>
          <p:sp>
            <p:nvSpPr>
              <p:cNvPr id="23" name="Прямоугольник 22"/>
              <p:cNvSpPr/>
              <p:nvPr/>
            </p:nvSpPr>
            <p:spPr>
              <a:xfrm>
                <a:off x="3563888" y="1059582"/>
                <a:ext cx="3888432" cy="1008112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отношения, на </a:t>
                </a:r>
                <a:endParaRPr lang="ru-RU" dirty="0" smtClean="0"/>
              </a:p>
              <a:p>
                <a:pPr algn="ctr"/>
                <a:r>
                  <a:rPr lang="ru-RU" dirty="0" smtClean="0"/>
                  <a:t>которые </a:t>
                </a:r>
                <a:endParaRPr lang="ru-RU" dirty="0" smtClean="0"/>
              </a:p>
              <a:p>
                <a:pPr algn="ctr"/>
                <a:r>
                  <a:rPr lang="ru-RU" dirty="0" smtClean="0"/>
                  <a:t>оно посягает:</a:t>
                </a:r>
                <a:endParaRPr lang="ru-RU" dirty="0"/>
              </a:p>
            </p:txBody>
          </p:sp>
          <p:sp>
            <p:nvSpPr>
              <p:cNvPr id="24" name="Пятиугольник 3"/>
              <p:cNvSpPr/>
              <p:nvPr/>
            </p:nvSpPr>
            <p:spPr>
              <a:xfrm>
                <a:off x="1259632" y="1059582"/>
                <a:ext cx="2952328" cy="1008112"/>
              </a:xfrm>
              <a:prstGeom prst="homePlate">
                <a:avLst/>
              </a:prstGeom>
              <a:solidFill>
                <a:schemeClr val="accent6">
                  <a:lumMod val="50000"/>
                </a:schemeClr>
              </a:soli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Объект административного правонарушения </a:t>
                </a:r>
                <a:endParaRPr lang="ru-RU" dirty="0"/>
              </a:p>
            </p:txBody>
          </p:sp>
        </p:grpSp>
      </p:grpSp>
      <p:sp>
        <p:nvSpPr>
          <p:cNvPr id="18" name="Дата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BAA35-4597-4514-AA53-E1468683636A}" type="datetime1">
              <a:rPr lang="ru-RU" smtClean="0"/>
            </a:fld>
            <a:endParaRPr lang="ru-RU"/>
          </a:p>
        </p:txBody>
      </p:sp>
      <p:sp>
        <p:nvSpPr>
          <p:cNvPr id="28" name="Номер слайда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776864" cy="735546"/>
          </a:xfrm>
        </p:spPr>
        <p:txBody>
          <a:bodyPr>
            <a:noAutofit/>
          </a:bodyPr>
          <a:lstStyle/>
          <a:p>
            <a:pPr algn="r"/>
            <a:r>
              <a:rPr lang="ru-RU" sz="2400" dirty="0" smtClean="0"/>
              <a:t>1. Признаки административного правонарушения</a:t>
            </a:r>
            <a:endParaRPr lang="ru-RU" sz="2400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2555776" y="1923678"/>
            <a:ext cx="5544616" cy="504056"/>
            <a:chOff x="2555776" y="1923678"/>
            <a:chExt cx="5544616" cy="504056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" name="Прямоугольник с двумя скругленными противолежащими углами 3"/>
            <p:cNvSpPr/>
            <p:nvPr/>
          </p:nvSpPr>
          <p:spPr>
            <a:xfrm>
              <a:off x="2555776" y="1923678"/>
              <a:ext cx="2664296" cy="504056"/>
            </a:xfrm>
            <a:prstGeom prst="round2Diag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физические лица</a:t>
              </a:r>
              <a:endParaRPr lang="ru-RU" dirty="0"/>
            </a:p>
          </p:txBody>
        </p:sp>
        <p:sp>
          <p:nvSpPr>
            <p:cNvPr id="5" name="Прямоугольник с двумя скругленными противолежащими углами 4"/>
            <p:cNvSpPr/>
            <p:nvPr/>
          </p:nvSpPr>
          <p:spPr>
            <a:xfrm>
              <a:off x="5364088" y="1923678"/>
              <a:ext cx="2736304" cy="504056"/>
            </a:xfrm>
            <a:prstGeom prst="round2Diag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юридические лица</a:t>
              </a:r>
              <a:endParaRPr lang="ru-RU" dirty="0"/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4139952" y="987574"/>
            <a:ext cx="3888432" cy="8640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лицо, его совершившее  (</a:t>
            </a:r>
            <a:r>
              <a:rPr lang="ru-RU" dirty="0" err="1" smtClean="0"/>
              <a:t>КоАП</a:t>
            </a:r>
            <a:r>
              <a:rPr lang="ru-RU" dirty="0" smtClean="0"/>
              <a:t> РФ):</a:t>
            </a:r>
            <a:endParaRPr lang="ru-RU" dirty="0"/>
          </a:p>
        </p:txBody>
      </p:sp>
      <p:sp>
        <p:nvSpPr>
          <p:cNvPr id="6" name="Пятиугольник 5"/>
          <p:cNvSpPr/>
          <p:nvPr/>
        </p:nvSpPr>
        <p:spPr>
          <a:xfrm>
            <a:off x="1763688" y="987574"/>
            <a:ext cx="2808312" cy="864096"/>
          </a:xfrm>
          <a:prstGeom prst="homePlate">
            <a:avLst/>
          </a:prstGeom>
          <a:solidFill>
            <a:schemeClr val="accent1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Субъект административного правонарушения </a:t>
            </a:r>
            <a:endParaRPr lang="ru-RU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611560" y="2643758"/>
            <a:ext cx="7992888" cy="792088"/>
            <a:chOff x="827584" y="2571750"/>
            <a:chExt cx="7992888" cy="792088"/>
          </a:xfrm>
        </p:grpSpPr>
        <p:sp>
          <p:nvSpPr>
            <p:cNvPr id="9" name="Блок-схема: процесс 8"/>
            <p:cNvSpPr/>
            <p:nvPr/>
          </p:nvSpPr>
          <p:spPr>
            <a:xfrm>
              <a:off x="2915816" y="2571750"/>
              <a:ext cx="5904656" cy="792088"/>
            </a:xfrm>
            <a:prstGeom prst="flowChartProcess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     характеристика психического отношения </a:t>
              </a:r>
              <a:endParaRPr lang="ru-RU" dirty="0" smtClean="0"/>
            </a:p>
            <a:p>
              <a:pPr algn="ctr"/>
              <a:r>
                <a:rPr lang="ru-RU" dirty="0" smtClean="0"/>
                <a:t>   лица к совершенному деянию:</a:t>
              </a:r>
              <a:endParaRPr lang="ru-RU" dirty="0"/>
            </a:p>
          </p:txBody>
        </p:sp>
        <p:sp>
          <p:nvSpPr>
            <p:cNvPr id="10" name="Пятиугольник 9"/>
            <p:cNvSpPr/>
            <p:nvPr/>
          </p:nvSpPr>
          <p:spPr>
            <a:xfrm>
              <a:off x="827584" y="2571750"/>
              <a:ext cx="2520280" cy="792088"/>
            </a:xfrm>
            <a:prstGeom prst="homePlate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Субъективная сторона </a:t>
              </a:r>
              <a:endParaRPr lang="ru-RU" dirty="0"/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2915816" y="3507854"/>
            <a:ext cx="5184576" cy="1008123"/>
            <a:chOff x="3131840" y="3435846"/>
            <a:chExt cx="5184576" cy="1008123"/>
          </a:xfrm>
        </p:grpSpPr>
        <p:grpSp>
          <p:nvGrpSpPr>
            <p:cNvPr id="13" name="Группа 12"/>
            <p:cNvGrpSpPr/>
            <p:nvPr/>
          </p:nvGrpSpPr>
          <p:grpSpPr>
            <a:xfrm>
              <a:off x="3131840" y="3939908"/>
              <a:ext cx="5182576" cy="504061"/>
              <a:chOff x="2113554" y="3507851"/>
              <a:chExt cx="5914830" cy="336040"/>
            </a:xfrm>
          </p:grpSpPr>
          <p:sp>
            <p:nvSpPr>
              <p:cNvPr id="11" name="Прямоугольник с двумя скругленными противолежащими углами 10"/>
              <p:cNvSpPr/>
              <p:nvPr/>
            </p:nvSpPr>
            <p:spPr>
              <a:xfrm>
                <a:off x="5148064" y="3507854"/>
                <a:ext cx="2880320" cy="336037"/>
              </a:xfrm>
              <a:prstGeom prst="round2DiagRect">
                <a:avLst/>
              </a:prstGeom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неосторожность</a:t>
                </a:r>
                <a:endParaRPr lang="ru-RU" dirty="0"/>
              </a:p>
            </p:txBody>
          </p:sp>
          <p:sp>
            <p:nvSpPr>
              <p:cNvPr id="12" name="Прямоугольник с двумя скругленными противолежащими углами 11"/>
              <p:cNvSpPr/>
              <p:nvPr/>
            </p:nvSpPr>
            <p:spPr>
              <a:xfrm>
                <a:off x="2113554" y="3507851"/>
                <a:ext cx="2962502" cy="336037"/>
              </a:xfrm>
              <a:prstGeom prst="round2DiagRect">
                <a:avLst/>
              </a:prstGeom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умысел</a:t>
                </a:r>
                <a:endParaRPr lang="ru-RU" dirty="0"/>
              </a:p>
            </p:txBody>
          </p:sp>
        </p:grpSp>
        <p:sp>
          <p:nvSpPr>
            <p:cNvPr id="14" name="Прямоугольник с двумя скругленными противолежащими углами 13"/>
            <p:cNvSpPr/>
            <p:nvPr/>
          </p:nvSpPr>
          <p:spPr>
            <a:xfrm>
              <a:off x="3131840" y="3435846"/>
              <a:ext cx="5184576" cy="432048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chemeClr val="accent6">
                <a:lumMod val="5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 smtClean="0"/>
            </a:p>
            <a:p>
              <a:pPr algn="ctr"/>
              <a:r>
                <a:rPr lang="ru-RU" dirty="0" smtClean="0"/>
                <a:t>ВИНА (имеет две формы): </a:t>
              </a:r>
              <a:endParaRPr lang="ru-RU" dirty="0" smtClean="0"/>
            </a:p>
            <a:p>
              <a:pPr algn="ctr"/>
              <a:endParaRPr lang="ru-RU" dirty="0"/>
            </a:p>
          </p:txBody>
        </p:sp>
      </p:grp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2E959-1389-4337-96CB-E77E06215A58}" type="datetime1">
              <a:rPr lang="ru-RU" smtClean="0"/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776864" cy="735546"/>
          </a:xfrm>
        </p:spPr>
        <p:txBody>
          <a:bodyPr>
            <a:noAutofit/>
          </a:bodyPr>
          <a:lstStyle/>
          <a:p>
            <a:pPr algn="r"/>
            <a:r>
              <a:rPr lang="ru-RU" sz="2400" dirty="0" smtClean="0"/>
              <a:t>1. Признаки административного правонарушения</a:t>
            </a:r>
            <a:endParaRPr lang="ru-RU" sz="2400" dirty="0"/>
          </a:p>
        </p:txBody>
      </p:sp>
      <p:sp>
        <p:nvSpPr>
          <p:cNvPr id="4" name="Блок-схема: ссылка на другую страницу 3"/>
          <p:cNvSpPr/>
          <p:nvPr/>
        </p:nvSpPr>
        <p:spPr>
          <a:xfrm>
            <a:off x="467544" y="1059582"/>
            <a:ext cx="8424936" cy="504056"/>
          </a:xfrm>
          <a:prstGeom prst="flowChartOffpageConnector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Умышленное правонарушение:</a:t>
            </a:r>
            <a:endParaRPr lang="ru-RU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395536" y="1635646"/>
            <a:ext cx="8496944" cy="1296144"/>
            <a:chOff x="395536" y="1491630"/>
            <a:chExt cx="8496944" cy="1368152"/>
          </a:xfrm>
        </p:grpSpPr>
        <p:sp>
          <p:nvSpPr>
            <p:cNvPr id="5" name="Блок-схема: процесс 4"/>
            <p:cNvSpPr/>
            <p:nvPr/>
          </p:nvSpPr>
          <p:spPr>
            <a:xfrm>
              <a:off x="395536" y="1491630"/>
              <a:ext cx="2376264" cy="1368152"/>
            </a:xfrm>
            <a:prstGeom prst="flowChartProcess">
              <a:avLst/>
            </a:prstGeom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осознание противоправный характер своих действий</a:t>
              </a:r>
              <a:endParaRPr lang="ru-RU" dirty="0"/>
            </a:p>
          </p:txBody>
        </p:sp>
        <p:sp>
          <p:nvSpPr>
            <p:cNvPr id="6" name="Блок-схема: процесс 5"/>
            <p:cNvSpPr/>
            <p:nvPr/>
          </p:nvSpPr>
          <p:spPr>
            <a:xfrm>
              <a:off x="5148064" y="1491630"/>
              <a:ext cx="3744416" cy="1368152"/>
            </a:xfrm>
            <a:prstGeom prst="flowChartProcess">
              <a:avLst/>
            </a:prstGeom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желание наступления таких последствий, сознательный их допуск, безразличное к ним отношение</a:t>
              </a:r>
              <a:endParaRPr lang="ru-RU" dirty="0"/>
            </a:p>
          </p:txBody>
        </p:sp>
        <p:sp>
          <p:nvSpPr>
            <p:cNvPr id="7" name="Блок-схема: процесс 6"/>
            <p:cNvSpPr/>
            <p:nvPr/>
          </p:nvSpPr>
          <p:spPr>
            <a:xfrm>
              <a:off x="2843808" y="1491630"/>
              <a:ext cx="2232248" cy="1368152"/>
            </a:xfrm>
            <a:prstGeom prst="flowChartProcess">
              <a:avLst/>
            </a:prstGeom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предвидение его вредные последствия </a:t>
              </a:r>
              <a:endParaRPr lang="ru-RU" dirty="0"/>
            </a:p>
          </p:txBody>
        </p:sp>
      </p:grpSp>
      <p:sp>
        <p:nvSpPr>
          <p:cNvPr id="9" name="Блок-схема: ссылка на другую страницу 8"/>
          <p:cNvSpPr/>
          <p:nvPr/>
        </p:nvSpPr>
        <p:spPr>
          <a:xfrm>
            <a:off x="755576" y="3075806"/>
            <a:ext cx="7704856" cy="432048"/>
          </a:xfrm>
          <a:prstGeom prst="flowChartOffpageConnector">
            <a:avLst/>
          </a:prstGeom>
          <a:solidFill>
            <a:schemeClr val="accent1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Правонарушение, совершенное </a:t>
            </a:r>
            <a:r>
              <a:rPr lang="ru-RU" smtClean="0"/>
              <a:t>по неосторожности: </a:t>
            </a:r>
            <a:endParaRPr lang="ru-RU" dirty="0"/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4427984" y="3579862"/>
            <a:ext cx="4536504" cy="1152128"/>
          </a:xfrm>
          <a:prstGeom prst="flowChartProcess">
            <a:avLst/>
          </a:prstGeom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самонадеянный расчет на предотвращение таких последствий либо не предвидение возможности их наступления</a:t>
            </a:r>
            <a:endParaRPr lang="ru-RU" dirty="0"/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467544" y="3579862"/>
            <a:ext cx="3888432" cy="1152128"/>
          </a:xfrm>
          <a:prstGeom prst="flowChartProcess">
            <a:avLst/>
          </a:prstGeom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предвидение возможности наступления вредных последствий своего действия</a:t>
            </a:r>
            <a:endParaRPr lang="ru-RU" dirty="0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2FAE-BD15-4D38-AD63-DAEE53347BB7}" type="datetime1">
              <a:rPr lang="ru-RU" smtClean="0"/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704856" cy="735546"/>
          </a:xfrm>
        </p:spPr>
        <p:txBody>
          <a:bodyPr>
            <a:noAutofit/>
          </a:bodyPr>
          <a:lstStyle/>
          <a:p>
            <a:pPr algn="r"/>
            <a:r>
              <a:rPr lang="ru-RU" sz="2400" dirty="0" smtClean="0"/>
              <a:t>1. Признаки административного правонарушения</a:t>
            </a:r>
            <a:endParaRPr lang="ru-RU" sz="2400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539552" y="1851670"/>
            <a:ext cx="8064896" cy="1368152"/>
            <a:chOff x="467544" y="1059582"/>
            <a:chExt cx="8064896" cy="1368152"/>
          </a:xfrm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</p:grpSpPr>
        <p:sp>
          <p:nvSpPr>
            <p:cNvPr id="5" name="Прямоугольник 4"/>
            <p:cNvSpPr/>
            <p:nvPr/>
          </p:nvSpPr>
          <p:spPr>
            <a:xfrm>
              <a:off x="2627784" y="1131590"/>
              <a:ext cx="5904656" cy="1224136"/>
            </a:xfrm>
            <a:prstGeom prst="rect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prstMaterial="metal">
              <a:bevelT w="88900" h="88900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лицо подлежит ответственности только за те административные правонарушения, в отношении которых установлена его вина</a:t>
              </a:r>
              <a:endParaRPr lang="ru-RU" dirty="0"/>
            </a:p>
          </p:txBody>
        </p:sp>
        <p:sp>
          <p:nvSpPr>
            <p:cNvPr id="4" name="Скругленный прямоугольник 3"/>
            <p:cNvSpPr/>
            <p:nvPr/>
          </p:nvSpPr>
          <p:spPr>
            <a:xfrm>
              <a:off x="467544" y="1059582"/>
              <a:ext cx="2304256" cy="1368152"/>
            </a:xfrm>
            <a:prstGeom prst="roundRect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prstMaterial="metal">
              <a:bevelT w="88900" h="88900"/>
            </a:sp3d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презумпция невиновности (</a:t>
              </a:r>
              <a:r>
                <a:rPr lang="ru-RU" dirty="0" err="1" smtClean="0">
                  <a:solidFill>
                    <a:schemeClr val="tx1"/>
                  </a:solidFill>
                </a:rPr>
                <a:t>КоАП</a:t>
              </a:r>
              <a:r>
                <a:rPr lang="ru-RU" dirty="0" smtClean="0">
                  <a:solidFill>
                    <a:schemeClr val="tx1"/>
                  </a:solidFill>
                </a:rPr>
                <a:t> РФ)</a:t>
              </a:r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78422-F792-4ED6-9660-5A9DD5C21E73}" type="datetime1">
              <a:rPr lang="ru-RU" smtClean="0"/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776864" cy="735546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/>
              <a:t>2. Виды административных наказаний</a:t>
            </a:r>
            <a:endParaRPr lang="ru-RU" sz="2400" dirty="0"/>
          </a:p>
        </p:txBody>
      </p:sp>
      <p:grpSp>
        <p:nvGrpSpPr>
          <p:cNvPr id="16" name="Группа 15"/>
          <p:cNvGrpSpPr/>
          <p:nvPr/>
        </p:nvGrpSpPr>
        <p:grpSpPr>
          <a:xfrm>
            <a:off x="539552" y="1923678"/>
            <a:ext cx="8280920" cy="2808312"/>
            <a:chOff x="611560" y="1779662"/>
            <a:chExt cx="8280920" cy="2808312"/>
          </a:xfrm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</p:grpSpPr>
        <p:grpSp>
          <p:nvGrpSpPr>
            <p:cNvPr id="12" name="Группа 11"/>
            <p:cNvGrpSpPr/>
            <p:nvPr/>
          </p:nvGrpSpPr>
          <p:grpSpPr>
            <a:xfrm>
              <a:off x="611560" y="1779662"/>
              <a:ext cx="3312368" cy="2808312"/>
              <a:chOff x="611560" y="1707654"/>
              <a:chExt cx="3312368" cy="2808312"/>
            </a:xfrm>
          </p:grpSpPr>
          <p:sp>
            <p:nvSpPr>
              <p:cNvPr id="4" name="Пятиугольник 3"/>
              <p:cNvSpPr/>
              <p:nvPr/>
            </p:nvSpPr>
            <p:spPr>
              <a:xfrm>
                <a:off x="611560" y="1707654"/>
                <a:ext cx="3240360" cy="720080"/>
              </a:xfrm>
              <a:prstGeom prst="homePlate">
                <a:avLst/>
              </a:prstGeom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 prstMaterial="metal">
                <a:bevelT w="88900" h="88900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Предупреждение</a:t>
                </a:r>
                <a:endParaRPr lang="ru-RU" dirty="0"/>
              </a:p>
            </p:txBody>
          </p:sp>
          <p:sp>
            <p:nvSpPr>
              <p:cNvPr id="7" name="Пятиугольник 6"/>
              <p:cNvSpPr/>
              <p:nvPr/>
            </p:nvSpPr>
            <p:spPr>
              <a:xfrm>
                <a:off x="611560" y="2499742"/>
                <a:ext cx="3240360" cy="720080"/>
              </a:xfrm>
              <a:prstGeom prst="homePlate">
                <a:avLst/>
              </a:prstGeom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 prstMaterial="metal">
                <a:bevelT w="88900" h="88900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Административный штраф </a:t>
                </a:r>
                <a:endParaRPr lang="ru-RU" dirty="0"/>
              </a:p>
            </p:txBody>
          </p:sp>
          <p:sp>
            <p:nvSpPr>
              <p:cNvPr id="8" name="Пятиугольник 7"/>
              <p:cNvSpPr/>
              <p:nvPr/>
            </p:nvSpPr>
            <p:spPr>
              <a:xfrm>
                <a:off x="611560" y="3291830"/>
                <a:ext cx="3312368" cy="1224136"/>
              </a:xfrm>
              <a:prstGeom prst="homePlate">
                <a:avLst/>
              </a:prstGeom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 prstMaterial="metal">
                <a:bevelT w="88900" h="88900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Конфискация орудия совершения административного правонарушения </a:t>
                </a:r>
                <a:endParaRPr lang="ru-RU" dirty="0"/>
              </a:p>
            </p:txBody>
          </p:sp>
        </p:grpSp>
        <p:grpSp>
          <p:nvGrpSpPr>
            <p:cNvPr id="11" name="Группа 10"/>
            <p:cNvGrpSpPr/>
            <p:nvPr/>
          </p:nvGrpSpPr>
          <p:grpSpPr>
            <a:xfrm>
              <a:off x="4067944" y="1779662"/>
              <a:ext cx="4824536" cy="2808312"/>
              <a:chOff x="4067944" y="1779662"/>
              <a:chExt cx="4824536" cy="2808312"/>
            </a:xfrm>
          </p:grpSpPr>
          <p:sp>
            <p:nvSpPr>
              <p:cNvPr id="5" name="Скругленный прямоугольник 4"/>
              <p:cNvSpPr/>
              <p:nvPr/>
            </p:nvSpPr>
            <p:spPr>
              <a:xfrm>
                <a:off x="4067944" y="1779662"/>
                <a:ext cx="4824536" cy="648072"/>
              </a:xfrm>
              <a:prstGeom prst="roundRect">
                <a:avLst/>
              </a:prstGeom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p3d prstMaterial="metal">
                <a:bevelT w="88900" h="88900"/>
              </a:sp3d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официальное порицание в письменной форме</a:t>
                </a:r>
                <a:endParaRPr lang="ru-RU" dirty="0"/>
              </a:p>
            </p:txBody>
          </p:sp>
          <p:sp>
            <p:nvSpPr>
              <p:cNvPr id="6" name="Скругленный прямоугольник 5"/>
              <p:cNvSpPr/>
              <p:nvPr/>
            </p:nvSpPr>
            <p:spPr>
              <a:xfrm>
                <a:off x="4067944" y="2499742"/>
                <a:ext cx="4824536" cy="720080"/>
              </a:xfrm>
              <a:prstGeom prst="roundRect">
                <a:avLst/>
              </a:prstGeom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p3d prstMaterial="metal">
                <a:bevelT w="88900" h="88900"/>
              </a:sp3d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денежное взыскание </a:t>
                </a:r>
                <a:endParaRPr lang="ru-RU" dirty="0" smtClean="0"/>
              </a:p>
              <a:p>
                <a:pPr algn="ctr"/>
                <a:r>
                  <a:rPr lang="ru-RU" dirty="0" smtClean="0"/>
                  <a:t>(от 100 до 5 тыс. руб.)</a:t>
                </a:r>
                <a:endParaRPr lang="ru-RU" dirty="0"/>
              </a:p>
            </p:txBody>
          </p:sp>
          <p:sp>
            <p:nvSpPr>
              <p:cNvPr id="9" name="Скругленный прямоугольник 8"/>
              <p:cNvSpPr/>
              <p:nvPr/>
            </p:nvSpPr>
            <p:spPr>
              <a:xfrm>
                <a:off x="4067944" y="3291830"/>
                <a:ext cx="4824536" cy="1296144"/>
              </a:xfrm>
              <a:prstGeom prst="roundRect">
                <a:avLst>
                  <a:gd name="adj" fmla="val 12468"/>
                </a:avLst>
              </a:prstGeom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p3d prstMaterial="metal">
                <a:bevelT w="88900" h="88900"/>
              </a:sp3d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безвозмездное обращение в федеральную собственность (субъекта РФ) не изъятых </a:t>
                </a:r>
                <a:endParaRPr lang="ru-RU" dirty="0" smtClean="0"/>
              </a:p>
              <a:p>
                <a:pPr algn="ctr"/>
                <a:r>
                  <a:rPr lang="ru-RU" dirty="0" smtClean="0"/>
                  <a:t>из оборота вещей</a:t>
                </a:r>
                <a:endParaRPr lang="ru-RU" dirty="0"/>
              </a:p>
            </p:txBody>
          </p:sp>
        </p:grpSp>
      </p:grpSp>
      <p:grpSp>
        <p:nvGrpSpPr>
          <p:cNvPr id="13" name="Группа 12"/>
          <p:cNvGrpSpPr/>
          <p:nvPr/>
        </p:nvGrpSpPr>
        <p:grpSpPr>
          <a:xfrm>
            <a:off x="899592" y="987574"/>
            <a:ext cx="7920880" cy="792088"/>
            <a:chOff x="971600" y="1131590"/>
            <a:chExt cx="7920880" cy="1440160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3491880" y="1131590"/>
              <a:ext cx="5400600" cy="1440160"/>
            </a:xfrm>
            <a:prstGeom prst="roundRect">
              <a:avLst>
                <a:gd name="adj" fmla="val 12510"/>
              </a:avLst>
            </a:prstGeom>
            <a:solidFill>
              <a:schemeClr val="accent5">
                <a:lumMod val="5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административное наказание </a:t>
              </a:r>
              <a:endParaRPr lang="ru-RU" dirty="0" smtClean="0"/>
            </a:p>
            <a:p>
              <a:pPr algn="ctr"/>
              <a:r>
                <a:rPr lang="ru-RU" dirty="0" smtClean="0"/>
                <a:t>установленное государством</a:t>
              </a:r>
              <a:endParaRPr lang="ru-RU" dirty="0"/>
            </a:p>
          </p:txBody>
        </p:sp>
        <p:sp>
          <p:nvSpPr>
            <p:cNvPr id="15" name="Пятиугольник 14"/>
            <p:cNvSpPr/>
            <p:nvPr/>
          </p:nvSpPr>
          <p:spPr>
            <a:xfrm>
              <a:off x="971600" y="1131590"/>
              <a:ext cx="3240360" cy="1440160"/>
            </a:xfrm>
            <a:prstGeom prst="homePlat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административное правонарушение </a:t>
              </a:r>
              <a:endParaRPr lang="ru-RU" dirty="0" smtClean="0">
                <a:solidFill>
                  <a:schemeClr val="tx1"/>
                </a:solidFill>
              </a:endParaRPr>
            </a:p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46A19-CD34-4BCA-9792-7732365589FF}" type="datetime1">
              <a:rPr lang="ru-RU" smtClean="0"/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776864" cy="735546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/>
              <a:t>2. Виды административных наказаний</a:t>
            </a:r>
            <a:endParaRPr lang="ru-RU" sz="2400" dirty="0"/>
          </a:p>
        </p:txBody>
      </p:sp>
      <p:grpSp>
        <p:nvGrpSpPr>
          <p:cNvPr id="14" name="Группа 13"/>
          <p:cNvGrpSpPr/>
          <p:nvPr/>
        </p:nvGrpSpPr>
        <p:grpSpPr>
          <a:xfrm>
            <a:off x="539552" y="987574"/>
            <a:ext cx="8352928" cy="3744416"/>
            <a:chOff x="539552" y="987574"/>
            <a:chExt cx="8352928" cy="3744416"/>
          </a:xfrm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</p:grpSpPr>
        <p:sp>
          <p:nvSpPr>
            <p:cNvPr id="4" name="Пятиугольник 3"/>
            <p:cNvSpPr/>
            <p:nvPr/>
          </p:nvSpPr>
          <p:spPr>
            <a:xfrm>
              <a:off x="539552" y="987574"/>
              <a:ext cx="3312368" cy="864096"/>
            </a:xfrm>
            <a:prstGeom prst="homePlate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prstMaterial="metal">
              <a:bevelT w="88900" h="88900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Лишение социального права</a:t>
              </a:r>
              <a:endParaRPr lang="ru-RU" dirty="0"/>
            </a:p>
          </p:txBody>
        </p:sp>
        <p:sp>
          <p:nvSpPr>
            <p:cNvPr id="5" name="Пятиугольник 4"/>
            <p:cNvSpPr/>
            <p:nvPr/>
          </p:nvSpPr>
          <p:spPr>
            <a:xfrm>
              <a:off x="539552" y="1923678"/>
              <a:ext cx="3312368" cy="936104"/>
            </a:xfrm>
            <a:prstGeom prst="homePlate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prstMaterial="metal">
              <a:bevelT w="88900" h="88900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Административный арест </a:t>
              </a:r>
              <a:endParaRPr lang="ru-RU" dirty="0"/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4283968" y="987574"/>
              <a:ext cx="4608512" cy="864096"/>
            </a:xfrm>
            <a:prstGeom prst="roundRect">
              <a:avLst>
                <a:gd name="adj" fmla="val 13832"/>
              </a:avLst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устанавливается за грубое и систематическое нарушение порядка пользования этим правом </a:t>
              </a:r>
              <a:endParaRPr lang="ru-RU" dirty="0"/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4283968" y="1923678"/>
              <a:ext cx="4608512" cy="936104"/>
            </a:xfrm>
            <a:prstGeom prst="roundRect">
              <a:avLst>
                <a:gd name="adj" fmla="val 13178"/>
              </a:avLst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изоляция нарушителя до 15 суток, в особых случаях – до 30 суток</a:t>
              </a:r>
              <a:endParaRPr lang="ru-RU" dirty="0"/>
            </a:p>
          </p:txBody>
        </p:sp>
        <p:grpSp>
          <p:nvGrpSpPr>
            <p:cNvPr id="13" name="Группа 12"/>
            <p:cNvGrpSpPr/>
            <p:nvPr/>
          </p:nvGrpSpPr>
          <p:grpSpPr>
            <a:xfrm>
              <a:off x="539552" y="2931790"/>
              <a:ext cx="8352928" cy="1800200"/>
              <a:chOff x="611560" y="987574"/>
              <a:chExt cx="8352928" cy="1800200"/>
            </a:xfrm>
          </p:grpSpPr>
          <p:sp>
            <p:nvSpPr>
              <p:cNvPr id="9" name="Скругленный прямоугольник 8"/>
              <p:cNvSpPr/>
              <p:nvPr/>
            </p:nvSpPr>
            <p:spPr>
              <a:xfrm>
                <a:off x="4355976" y="987574"/>
                <a:ext cx="4608512" cy="936104"/>
              </a:xfrm>
              <a:prstGeom prst="roundRect">
                <a:avLst>
                  <a:gd name="adj" fmla="val 12132"/>
                </a:avLst>
              </a:prstGeom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p3d prstMaterial="metal">
                <a:bevelT w="88900" h="88900"/>
              </a:sp3d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иностранные граждане, лица без гражданства </a:t>
                </a:r>
                <a:endParaRPr lang="ru-RU" dirty="0"/>
              </a:p>
            </p:txBody>
          </p:sp>
          <p:sp>
            <p:nvSpPr>
              <p:cNvPr id="10" name="Скругленный прямоугольник 9"/>
              <p:cNvSpPr/>
              <p:nvPr/>
            </p:nvSpPr>
            <p:spPr>
              <a:xfrm>
                <a:off x="4355976" y="1995686"/>
                <a:ext cx="4608512" cy="792088"/>
              </a:xfrm>
              <a:prstGeom prst="roundRect">
                <a:avLst>
                  <a:gd name="adj" fmla="val 12132"/>
                </a:avLst>
              </a:prstGeom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p3d prstMaterial="metal">
                <a:bevelT w="88900" h="88900"/>
              </a:sp3d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лишении физического лица права занимать руководящие должности</a:t>
                </a:r>
                <a:endParaRPr lang="ru-RU" dirty="0"/>
              </a:p>
            </p:txBody>
          </p:sp>
          <p:sp>
            <p:nvSpPr>
              <p:cNvPr id="11" name="Пятиугольник 10"/>
              <p:cNvSpPr/>
              <p:nvPr/>
            </p:nvSpPr>
            <p:spPr>
              <a:xfrm>
                <a:off x="611560" y="987574"/>
                <a:ext cx="3312368" cy="936104"/>
              </a:xfrm>
              <a:prstGeom prst="homePlate">
                <a:avLst/>
              </a:prstGeom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 prstMaterial="metal">
                <a:bevelT w="88900" h="88900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Административное выдворение за пределы РФ </a:t>
                </a:r>
                <a:endParaRPr lang="ru-RU" dirty="0"/>
              </a:p>
            </p:txBody>
          </p:sp>
          <p:sp>
            <p:nvSpPr>
              <p:cNvPr id="12" name="Пятиугольник 11"/>
              <p:cNvSpPr/>
              <p:nvPr/>
            </p:nvSpPr>
            <p:spPr>
              <a:xfrm>
                <a:off x="611560" y="1995686"/>
                <a:ext cx="3312368" cy="792088"/>
              </a:xfrm>
              <a:prstGeom prst="homePlate">
                <a:avLst/>
              </a:prstGeom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 prstMaterial="metal">
                <a:bevelT w="88900" h="88900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Дисквалификация</a:t>
                </a:r>
                <a:endParaRPr lang="ru-RU" dirty="0"/>
              </a:p>
            </p:txBody>
          </p:sp>
        </p:grpSp>
      </p:grp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C777D-FC91-403B-9E66-D4BAD2219747}" type="datetime1">
              <a:rPr lang="ru-RU" smtClean="0"/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9">
  <a:themeElements>
    <a:clrScheme name="sample 2">
      <a:dk1>
        <a:srgbClr val="2D4473"/>
      </a:dk1>
      <a:lt1>
        <a:srgbClr val="FFFFFF"/>
      </a:lt1>
      <a:dk2>
        <a:srgbClr val="2B6185"/>
      </a:dk2>
      <a:lt2>
        <a:srgbClr val="D3D9DD"/>
      </a:lt2>
      <a:accent1>
        <a:srgbClr val="638AA1"/>
      </a:accent1>
      <a:accent2>
        <a:srgbClr val="8CA8B5"/>
      </a:accent2>
      <a:accent3>
        <a:srgbClr val="FFFFFF"/>
      </a:accent3>
      <a:accent4>
        <a:srgbClr val="253961"/>
      </a:accent4>
      <a:accent5>
        <a:srgbClr val="B7C4CD"/>
      </a:accent5>
      <a:accent6>
        <a:srgbClr val="7E98A4"/>
      </a:accent6>
      <a:hlink>
        <a:srgbClr val="6FA2E7"/>
      </a:hlink>
      <a:folHlink>
        <a:srgbClr val="99C25C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sample 1">
        <a:dk1>
          <a:srgbClr val="1D4940"/>
        </a:dk1>
        <a:lt1>
          <a:srgbClr val="FFFFFF"/>
        </a:lt1>
        <a:dk2>
          <a:srgbClr val="3F716F"/>
        </a:dk2>
        <a:lt2>
          <a:srgbClr val="DDDDDD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2D4473"/>
        </a:dk1>
        <a:lt1>
          <a:srgbClr val="FFFFFF"/>
        </a:lt1>
        <a:dk2>
          <a:srgbClr val="2B6185"/>
        </a:dk2>
        <a:lt2>
          <a:srgbClr val="D3D9DD"/>
        </a:lt2>
        <a:accent1>
          <a:srgbClr val="638AA1"/>
        </a:accent1>
        <a:accent2>
          <a:srgbClr val="8CA8B5"/>
        </a:accent2>
        <a:accent3>
          <a:srgbClr val="FFFFFF"/>
        </a:accent3>
        <a:accent4>
          <a:srgbClr val="253961"/>
        </a:accent4>
        <a:accent5>
          <a:srgbClr val="B7C4CD"/>
        </a:accent5>
        <a:accent6>
          <a:srgbClr val="7E98A4"/>
        </a:accent6>
        <a:hlink>
          <a:srgbClr val="6FA2E7"/>
        </a:hlink>
        <a:folHlink>
          <a:srgbClr val="99C2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A1A70"/>
        </a:dk1>
        <a:lt1>
          <a:srgbClr val="FFFFFF"/>
        </a:lt1>
        <a:dk2>
          <a:srgbClr val="243D8C"/>
        </a:dk2>
        <a:lt2>
          <a:srgbClr val="DDDDDD"/>
        </a:lt2>
        <a:accent1>
          <a:srgbClr val="3E78C6"/>
        </a:accent1>
        <a:accent2>
          <a:srgbClr val="84A1E8"/>
        </a:accent2>
        <a:accent3>
          <a:srgbClr val="FFFFFF"/>
        </a:accent3>
        <a:accent4>
          <a:srgbClr val="14145F"/>
        </a:accent4>
        <a:accent5>
          <a:srgbClr val="AFBEDF"/>
        </a:accent5>
        <a:accent6>
          <a:srgbClr val="7791D2"/>
        </a:accent6>
        <a:hlink>
          <a:srgbClr val="90B54D"/>
        </a:hlink>
        <a:folHlink>
          <a:srgbClr val="F3C4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Тема19</Template>
  <TotalTime>0</TotalTime>
  <Words>4053</Words>
  <Application>WPS Presentation</Application>
  <PresentationFormat>Экран (16:9)</PresentationFormat>
  <Paragraphs>264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5" baseType="lpstr">
      <vt:lpstr>Arial</vt:lpstr>
      <vt:lpstr>SimSun</vt:lpstr>
      <vt:lpstr>Wingdings</vt:lpstr>
      <vt:lpstr>Verdana</vt:lpstr>
      <vt:lpstr>a_Concepto</vt:lpstr>
      <vt:lpstr>Segoe Print</vt:lpstr>
      <vt:lpstr>Arial</vt:lpstr>
      <vt:lpstr>Microsoft YaHei</vt:lpstr>
      <vt:lpstr>Arial Unicode MS</vt:lpstr>
      <vt:lpstr>Calibri</vt:lpstr>
      <vt:lpstr>Тема19</vt:lpstr>
      <vt:lpstr> Административные правонарушения  </vt:lpstr>
      <vt:lpstr>План:</vt:lpstr>
      <vt:lpstr>1. Признаки административного правонарушения</vt:lpstr>
      <vt:lpstr>1. Признаки административного правонарушения</vt:lpstr>
      <vt:lpstr>1. Признаки административного правонарушения</vt:lpstr>
      <vt:lpstr>1. Признаки административного правонарушения</vt:lpstr>
      <vt:lpstr>1. Признаки административного правонарушения</vt:lpstr>
      <vt:lpstr>2. Виды административных наказаний</vt:lpstr>
      <vt:lpstr>2. Виды административных наказаний</vt:lpstr>
      <vt:lpstr>2. Виды административных наказаний</vt:lpstr>
      <vt:lpstr>2. Виды административных наказаний</vt:lpstr>
      <vt:lpstr>3. Производство по делам об административных правонарушениях</vt:lpstr>
      <vt:lpstr>3. Производство по делам об административных правонарушениях</vt:lpstr>
      <vt:lpstr>3. Производство по делам об административных правонарушениях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Административные правонарушения</dc:title>
  <dc:creator/>
  <cp:lastModifiedBy>vas-r</cp:lastModifiedBy>
  <cp:revision>86</cp:revision>
  <dcterms:created xsi:type="dcterms:W3CDTF">2012-12-25T18:18:00Z</dcterms:created>
  <dcterms:modified xsi:type="dcterms:W3CDTF">2022-12-10T18:23:26Z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4F6CEA696F5242A4AEAA60629B707A15</vt:lpwstr>
  </property>
  <property fmtid="{D5CDD505-2E9C-101B-9397-08002B2CF9AE}" pid="3" name="KSOProductBuildVer">
    <vt:lpwstr>1049-11.2.0.11417</vt:lpwstr>
  </property>
</Properties>
</file>