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8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5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731E2-DFCB-46E3-A044-A9B793362FAD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65F69-CBDB-47F7-98B3-A387A907340F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9"/>
            <a:ext cx="9145588" cy="1708151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9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9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851920" y="5949280"/>
            <a:ext cx="5040560" cy="559296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-9525" y="4935537"/>
            <a:ext cx="1282700" cy="222251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9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2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7" y="260351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7" y="908051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90" y="1916114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00" name="Picture 28" descr="C:\Users\Public\Pictures\Новая папка\1e15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4" y="2924944"/>
            <a:ext cx="1632561" cy="18657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pic>
        <p:nvPicPr>
          <p:cNvPr id="3102" name="Picture 30" descr="C:\Users\Public\Pictures\Новая папка\63860147_Books_LargePicture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1" y="4941169"/>
            <a:ext cx="2304255" cy="648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Дата 3"/>
          <p:cNvSpPr>
            <a:spLocks noGrp="1"/>
          </p:cNvSpPr>
          <p:nvPr>
            <p:ph type="dt" sz="half" idx="10"/>
          </p:nvPr>
        </p:nvSpPr>
        <p:spPr>
          <a:xfrm>
            <a:off x="395536" y="5949280"/>
            <a:ext cx="2514600" cy="648072"/>
          </a:xfrm>
        </p:spPr>
        <p:txBody>
          <a:bodyPr/>
          <a:lstStyle>
            <a:lvl1pPr algn="ctr"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0E589BD6-A246-4728-95B5-531B82773F3B}" type="datetime1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2DE89A-3F59-4D03-BB19-C5D3E30ADB55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5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5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0A2897-7722-4AC2-8875-A5A8B7F39B88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5" y="233363"/>
            <a:ext cx="7862887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 hasCustomPrompt="1"/>
          </p:nvPr>
        </p:nvSpPr>
        <p:spPr>
          <a:xfrm>
            <a:off x="457200" y="1262064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</p:spPr>
        <p:txBody>
          <a:bodyPr/>
          <a:lstStyle>
            <a:lvl1pPr>
              <a:defRPr/>
            </a:lvl1pPr>
          </a:lstStyle>
          <a:p>
            <a:fld id="{70A8058E-CF0C-4914-8415-094B43CF9604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F1E4C-184E-4512-987F-98D19EA467D5}" type="datetime1">
              <a:rPr lang="ru-RU" smtClean="0"/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76256" y="6453336"/>
            <a:ext cx="2133600" cy="216024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DFD3C8-96CB-41CC-80BE-0DB960024C1F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4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4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F2DF5C-931F-43D8-A2F9-3C16192AF4B3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C1F919-7A81-4A9A-8823-3A6BF2E47F33}" type="datetime1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A2ECE6-89F9-4181-86CD-11AB4E867AFB}" type="datetime1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B91A3-21E3-4552-AE99-5A14876B765A}" type="datetime1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140BB8-E018-4ACC-8091-7A8204F27CD0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74DA7D-687E-4C42-B93C-D6738E58794E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2" y="981076"/>
            <a:ext cx="250825" cy="5891213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2"/>
            <a:ext cx="1403350" cy="12477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1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2" y="2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179390" y="134939"/>
            <a:ext cx="8785225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4"/>
            <a:ext cx="8229600" cy="5248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05575"/>
            <a:ext cx="2514600" cy="228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 b="1">
                <a:latin typeface="+mn-lt"/>
              </a:defRPr>
            </a:lvl1pPr>
          </a:lstStyle>
          <a:p>
            <a:fld id="{2995CCC0-174A-4E5C-AF9B-DCD675E20800}" type="datetime1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248" y="6453336"/>
            <a:ext cx="2133600" cy="228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 b="1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1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971550" y="1"/>
            <a:ext cx="431800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043608" y="0"/>
            <a:ext cx="8100392" cy="9807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pic>
        <p:nvPicPr>
          <p:cNvPr id="18" name="Picture 28" descr="C:\Users\Public\Pictures\Новая папка\1e15b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504" y="116632"/>
            <a:ext cx="971600" cy="10081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Tx/>
        <a:buNone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Tx/>
        <a:buNone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Tx/>
        <a:buNone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Tx/>
        <a:buNone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Tx/>
        <a:buNone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cs typeface="Times New Roman" panose="02020603050405020304"/>
              </a:rPr>
              <a:t>§16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180861"/>
            <a:ext cx="7239000" cy="1524000"/>
          </a:xfrm>
        </p:spPr>
        <p:txBody>
          <a:bodyPr>
            <a:noAutofit/>
          </a:bodyPr>
          <a:lstStyle/>
          <a:p>
            <a:pPr algn="r"/>
            <a:r>
              <a:rPr lang="ru-RU" b="0" dirty="0" smtClean="0">
                <a:solidFill>
                  <a:schemeClr val="accent3"/>
                </a:solidFill>
                <a:latin typeface="Arial Black" panose="020B0A04020102020204" pitchFamily="34" charset="0"/>
              </a:rPr>
              <a:t>Административные правоотношения</a:t>
            </a:r>
            <a:endParaRPr lang="ru-RU" b="0" dirty="0">
              <a:solidFill>
                <a:schemeClr val="accent3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E82E-05B2-4CF1-B2C6-E54225EFDC92}" type="datetime1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99592" y="1700808"/>
            <a:ext cx="7344816" cy="93610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3182B"/>
                </a:solidFill>
              </a:rPr>
              <a:t>В организации работ Правительства РФ важную роль играет аппарат Правительства</a:t>
            </a:r>
            <a:endParaRPr lang="ru-RU" sz="2000" dirty="0">
              <a:solidFill>
                <a:srgbClr val="03182B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5EE-91CD-4887-97FF-73C7D91FFCB0}" type="datetime1">
              <a:rPr lang="ru-RU" smtClean="0"/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467544" y="3525011"/>
            <a:ext cx="8424936" cy="2112235"/>
            <a:chOff x="467544" y="2067694"/>
            <a:chExt cx="8424936" cy="1584176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467544" y="2067694"/>
              <a:ext cx="8424936" cy="792088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Часть федеральных органов исполнительной власти находится в непосредственном ведении Президента страны: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39552" y="2931790"/>
              <a:ext cx="2520280" cy="72008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3182B"/>
                  </a:solidFill>
                </a:rPr>
                <a:t>Министерство обороны РФ</a:t>
              </a:r>
              <a:endParaRPr lang="ru-RU" dirty="0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131840" y="2931790"/>
              <a:ext cx="2736304" cy="72008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3182B"/>
                  </a:solidFill>
                </a:rPr>
                <a:t>Министерство внутренних дел РФ</a:t>
              </a:r>
              <a:endParaRPr lang="ru-RU" dirty="0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6012160" y="2931790"/>
              <a:ext cx="2736304" cy="72008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 smtClean="0">
                <a:solidFill>
                  <a:srgbClr val="03182B"/>
                </a:solidFill>
              </a:endParaRPr>
            </a:p>
            <a:p>
              <a:pPr algn="ctr"/>
              <a:r>
                <a:rPr lang="ru-RU" dirty="0" smtClean="0">
                  <a:solidFill>
                    <a:srgbClr val="03182B"/>
                  </a:solidFill>
                </a:rPr>
                <a:t>Служба внешней разведки РФ и т.д. </a:t>
              </a:r>
              <a:endParaRPr lang="ru-RU" dirty="0" smtClean="0">
                <a:solidFill>
                  <a:srgbClr val="03182B"/>
                </a:solidFill>
              </a:endParaRPr>
            </a:p>
            <a:p>
              <a:pPr algn="ctr"/>
              <a:endParaRPr lang="ru-RU" dirty="0"/>
            </a:p>
          </p:txBody>
        </p:sp>
      </p:grp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1520" y="0"/>
            <a:ext cx="8496944" cy="102873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3.Органы исполнительной власти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467544" y="1796819"/>
            <a:ext cx="8424936" cy="2208245"/>
            <a:chOff x="179512" y="2283718"/>
            <a:chExt cx="8784976" cy="165618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79512" y="2283718"/>
              <a:ext cx="8784976" cy="666074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Система органов государственной власти субъектов РФ (Конституция РФ ст. 77 ):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251520" y="3003798"/>
              <a:ext cx="4248472" cy="93610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Высший исполнительный орган государственной власти и иные органы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572000" y="3003798"/>
              <a:ext cx="4320480" cy="93610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В республиках действуют президенты и правительства либо кабинеты министров </a:t>
              </a:r>
              <a:endParaRPr lang="ru-RU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10EF3-90D3-4E6C-8940-A14B89BB5A81}" type="datetime1">
              <a:rPr lang="ru-RU" smtClean="0"/>
            </a:fld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899592" y="4581128"/>
            <a:ext cx="7560840" cy="1536171"/>
            <a:chOff x="899592" y="3435846"/>
            <a:chExt cx="7560840" cy="115212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899592" y="3435846"/>
              <a:ext cx="7560840" cy="486054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Высшие органы исполнительной власти в субъектах РФ: 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1547664" y="4011910"/>
              <a:ext cx="2880320" cy="57606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Губернаторы</a:t>
              </a:r>
              <a:endParaRPr lang="ru-RU" dirty="0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4716016" y="4011910"/>
              <a:ext cx="2880320" cy="57606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Главы администраций</a:t>
              </a:r>
              <a:endParaRPr lang="ru-RU" dirty="0"/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1520" y="0"/>
            <a:ext cx="8496944" cy="102873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3.Органы исполнительной власти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93272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95536" y="3909053"/>
            <a:ext cx="8280920" cy="2160240"/>
            <a:chOff x="395536" y="3003798"/>
            <a:chExt cx="8280920" cy="162018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475656" y="3003798"/>
              <a:ext cx="6192688" cy="48605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Система государственной службы:</a:t>
              </a:r>
              <a:endParaRPr lang="ru-RU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395536" y="3597864"/>
              <a:ext cx="2736304" cy="1026114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Государственная гражданская служба</a:t>
              </a:r>
              <a:endParaRPr lang="ru-RU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203848" y="3579862"/>
              <a:ext cx="2592288" cy="1026114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Военная служба</a:t>
              </a:r>
              <a:endParaRPr lang="ru-RU" dirty="0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5868144" y="3579862"/>
              <a:ext cx="2808312" cy="1026114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Правоохранительная служба</a:t>
              </a:r>
              <a:endParaRPr lang="ru-RU" dirty="0"/>
            </a:p>
          </p:txBody>
        </p:sp>
      </p:grp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B47-EF9D-4F80-9E67-5697E146DA09}" type="datetime1">
              <a:rPr lang="ru-RU" smtClean="0"/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323528" y="1508787"/>
            <a:ext cx="8640960" cy="2016224"/>
            <a:chOff x="323528" y="1347614"/>
            <a:chExt cx="8640960" cy="151216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555776" y="1491630"/>
              <a:ext cx="6408712" cy="129614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3182B"/>
                  </a:solidFill>
                </a:rPr>
                <a:t>профессиональная деятельность граждан РФ по обеспечению исполнения полномочий РФ; федеральных органов государственной власти, иных федеральных органов; субъектов РФ и т.д.</a:t>
              </a:r>
              <a:endParaRPr lang="ru-RU" dirty="0">
                <a:solidFill>
                  <a:srgbClr val="03182B"/>
                </a:solidFill>
              </a:endParaRPr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323528" y="1347614"/>
              <a:ext cx="2376264" cy="1512168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Государственная служба 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CF7A-FAEA-47AA-832F-6E521223FE62}" type="datetime1">
              <a:rPr lang="ru-RU" smtClean="0"/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1115616" y="1412776"/>
            <a:ext cx="6984776" cy="2400267"/>
            <a:chOff x="1115616" y="843558"/>
            <a:chExt cx="6984776" cy="18002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691680" y="843558"/>
              <a:ext cx="6048672" cy="59406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Принципы построения и функционирования системы государственной службы:</a:t>
              </a:r>
              <a:endParaRPr lang="ru-RU" dirty="0"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1115616" y="1491630"/>
              <a:ext cx="6984776" cy="1152128"/>
              <a:chOff x="827584" y="1491630"/>
              <a:chExt cx="6984776" cy="1152128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827584" y="1995686"/>
                <a:ext cx="3384376" cy="64807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приоритет прав и свобод человека и гражданина</a:t>
                </a:r>
                <a:endParaRPr lang="ru-RU" dirty="0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827584" y="1491630"/>
                <a:ext cx="3384376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 smtClean="0"/>
              </a:p>
              <a:p>
                <a:pPr algn="ctr"/>
                <a:r>
                  <a:rPr lang="ru-RU" dirty="0" smtClean="0"/>
                  <a:t>федерализм</a:t>
                </a:r>
                <a:endParaRPr lang="ru-RU" dirty="0" smtClean="0"/>
              </a:p>
              <a:p>
                <a:pPr algn="ctr"/>
                <a:endParaRPr lang="ru-RU" dirty="0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4283968" y="1491630"/>
                <a:ext cx="3528392" cy="64807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 smtClean="0"/>
              </a:p>
              <a:p>
                <a:pPr algn="ctr"/>
                <a:r>
                  <a:rPr lang="ru-RU" dirty="0" smtClean="0"/>
                  <a:t>равный доступ граждан к государственной службе  </a:t>
                </a:r>
                <a:endParaRPr lang="ru-RU" dirty="0" smtClean="0"/>
              </a:p>
              <a:p>
                <a:pPr algn="ctr"/>
                <a:endParaRPr lang="ru-RU" dirty="0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4283968" y="2211710"/>
                <a:ext cx="3528392" cy="43204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законность</a:t>
                </a:r>
                <a:endParaRPr lang="ru-RU" dirty="0"/>
              </a:p>
            </p:txBody>
          </p:sp>
        </p:grpSp>
      </p:grpSp>
      <p:grpSp>
        <p:nvGrpSpPr>
          <p:cNvPr id="20" name="Группа 19"/>
          <p:cNvGrpSpPr/>
          <p:nvPr/>
        </p:nvGrpSpPr>
        <p:grpSpPr>
          <a:xfrm>
            <a:off x="539552" y="4293096"/>
            <a:ext cx="8424936" cy="1824203"/>
            <a:chOff x="539552" y="3219822"/>
            <a:chExt cx="8424936" cy="136815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555776" y="3291830"/>
              <a:ext cx="6408712" cy="124213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    вид государственной  службы, представляющий собой профессиональную служебную деятельность граждан РФ на должностях государственной службы</a:t>
              </a:r>
              <a:endParaRPr lang="ru-RU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539552" y="3219822"/>
              <a:ext cx="2376264" cy="1368152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Государственная гражданская служба</a:t>
              </a:r>
              <a:endParaRPr lang="ru-RU" dirty="0"/>
            </a:p>
          </p:txBody>
        </p:sp>
      </p:grp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93272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475656" y="1700808"/>
            <a:ext cx="6048672" cy="1608179"/>
            <a:chOff x="1547664" y="951570"/>
            <a:chExt cx="6048672" cy="120613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547664" y="951570"/>
              <a:ext cx="6048672" cy="54006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Государственная гражданская служба: </a:t>
              </a:r>
              <a:endParaRPr lang="ru-RU" dirty="0"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1547664" y="1563638"/>
              <a:ext cx="6048672" cy="594066"/>
              <a:chOff x="1547664" y="1563638"/>
              <a:chExt cx="6048672" cy="594066"/>
            </a:xfrm>
          </p:grpSpPr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1547664" y="1563638"/>
                <a:ext cx="3024336" cy="59406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Федеральная 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Скругленный прямоугольник 12"/>
              <p:cNvSpPr/>
              <p:nvPr/>
            </p:nvSpPr>
            <p:spPr>
              <a:xfrm>
                <a:off x="4644008" y="1563638"/>
                <a:ext cx="2952328" cy="59406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Субъектов РФ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" name="Группа 17"/>
          <p:cNvGrpSpPr/>
          <p:nvPr/>
        </p:nvGrpSpPr>
        <p:grpSpPr>
          <a:xfrm>
            <a:off x="1187624" y="3813043"/>
            <a:ext cx="6696744" cy="1632181"/>
            <a:chOff x="1187624" y="2571750"/>
            <a:chExt cx="6696744" cy="122413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403648" y="3147814"/>
              <a:ext cx="3096344" cy="648072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Военная</a:t>
              </a:r>
              <a:endParaRPr lang="ru-RU" dirty="0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4644008" y="3147814"/>
              <a:ext cx="3168352" cy="648072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Правоохранительная</a:t>
              </a:r>
              <a:endParaRPr lang="ru-RU" dirty="0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87624" y="2571750"/>
              <a:ext cx="6696744" cy="48605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Виды федеральной государственной службы:</a:t>
              </a:r>
              <a:endParaRPr lang="ru-RU" dirty="0"/>
            </a:p>
          </p:txBody>
        </p:sp>
      </p:grp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AD7C-506D-4281-AB0A-E52A9F00C18F}" type="datetime1">
              <a:rPr lang="ru-RU" smtClean="0"/>
            </a:fld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93272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2276872"/>
            <a:ext cx="8568952" cy="11521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федеральная государственная служба, представляющая собой служебную деятельность граждан на воинских должностях в Вооруженных силах РФ, других войсках и воинских формированиях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437112"/>
            <a:ext cx="8424936" cy="158417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федеральная государственная служба в государственных органах, службах и учреждениях, осуществляющих функции по обеспечению безопасности, законности и правопорядка, по борьбе с преступностью, по защите прав и свобод человека и гражданина</a:t>
            </a:r>
            <a:endParaRPr lang="ru-RU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C913F-8066-4818-A623-DFDF2517060F}" type="datetime1">
              <a:rPr lang="ru-RU" smtClean="0"/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3813043"/>
            <a:ext cx="5760640" cy="57606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Правоохранительная служба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1604797"/>
            <a:ext cx="5760640" cy="57606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Военная служба 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93272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539552" y="4485117"/>
            <a:ext cx="8208912" cy="1608179"/>
            <a:chOff x="539552" y="3075806"/>
            <a:chExt cx="8208912" cy="120613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187624" y="3075806"/>
              <a:ext cx="6624736" cy="48605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Должности государственных служащих:</a:t>
              </a:r>
              <a:endParaRPr lang="ru-RU" dirty="0"/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539552" y="3651870"/>
              <a:ext cx="8208912" cy="630070"/>
              <a:chOff x="683568" y="3291830"/>
              <a:chExt cx="8208912" cy="630070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Скругленный прямоугольник 6"/>
              <p:cNvSpPr/>
              <p:nvPr/>
            </p:nvSpPr>
            <p:spPr>
              <a:xfrm>
                <a:off x="683568" y="3291830"/>
                <a:ext cx="1944216" cy="630070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Руководители</a:t>
                </a:r>
                <a:endParaRPr lang="ru-RU" dirty="0"/>
              </a:p>
            </p:txBody>
          </p:sp>
          <p:sp>
            <p:nvSpPr>
              <p:cNvPr id="8" name="Скругленный прямоугольник 7"/>
              <p:cNvSpPr/>
              <p:nvPr/>
            </p:nvSpPr>
            <p:spPr>
              <a:xfrm>
                <a:off x="2699792" y="3291830"/>
                <a:ext cx="1800200" cy="630070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Помощники</a:t>
                </a:r>
                <a:endParaRPr lang="ru-RU" dirty="0"/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4572000" y="3291830"/>
                <a:ext cx="1872208" cy="630070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Специалисты</a:t>
                </a:r>
                <a:endParaRPr lang="ru-RU" dirty="0"/>
              </a:p>
            </p:txBody>
          </p:sp>
          <p:sp>
            <p:nvSpPr>
              <p:cNvPr id="10" name="Скругленный прямоугольник 9"/>
              <p:cNvSpPr/>
              <p:nvPr/>
            </p:nvSpPr>
            <p:spPr>
              <a:xfrm>
                <a:off x="6516216" y="3291830"/>
                <a:ext cx="2376264" cy="630070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Обеспечивающие специалисты</a:t>
                </a:r>
                <a:endParaRPr lang="ru-RU" dirty="0"/>
              </a:p>
            </p:txBody>
          </p:sp>
        </p:grpSp>
      </p:grp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20BA-6FA7-47B2-A633-5EBD751C49C0}" type="datetime1">
              <a:rPr lang="ru-RU" smtClean="0"/>
            </a:fld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5" name="Блок-схема: ссылка на другую страницу 14"/>
          <p:cNvSpPr/>
          <p:nvPr/>
        </p:nvSpPr>
        <p:spPr>
          <a:xfrm>
            <a:off x="1691680" y="1316765"/>
            <a:ext cx="5616624" cy="864096"/>
          </a:xfrm>
          <a:prstGeom prst="flowChartOffpageConnector">
            <a:avLst/>
          </a:prstGeom>
          <a:solidFill>
            <a:schemeClr val="accent1">
              <a:lumMod val="5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Федеральный государственный служащий:</a:t>
            </a:r>
            <a:endParaRPr lang="ru-RU" dirty="0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467544" y="2276872"/>
            <a:ext cx="4032448" cy="1824203"/>
          </a:xfrm>
          <a:prstGeom prst="flowChartProcess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осуществляет профессиональную служебную деятельность на должности федеральной государственной службы </a:t>
            </a:r>
            <a:endParaRPr lang="ru-RU" dirty="0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4644008" y="2276872"/>
            <a:ext cx="4211960" cy="1824203"/>
          </a:xfrm>
          <a:prstGeom prst="flowChartProcess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получает денежное вознаграждение за счет федерального бюджета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93272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87624" y="1412776"/>
            <a:ext cx="7056784" cy="648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75000"/>
                  <a:shade val="85000"/>
                  <a:satMod val="230000"/>
                </a:schemeClr>
              </a:gs>
              <a:gs pos="25000">
                <a:schemeClr val="accent1">
                  <a:tint val="90000"/>
                  <a:shade val="70000"/>
                  <a:satMod val="220000"/>
                </a:schemeClr>
              </a:gs>
              <a:gs pos="50000">
                <a:schemeClr val="accent1">
                  <a:tint val="90000"/>
                  <a:shade val="58000"/>
                  <a:satMod val="225000"/>
                </a:schemeClr>
              </a:gs>
              <a:gs pos="65000">
                <a:schemeClr val="accent1">
                  <a:tint val="90000"/>
                  <a:shade val="58000"/>
                  <a:satMod val="225000"/>
                </a:schemeClr>
              </a:gs>
              <a:gs pos="80000">
                <a:schemeClr val="accent1">
                  <a:tint val="90000"/>
                  <a:shade val="69000"/>
                  <a:satMod val="220000"/>
                </a:schemeClr>
              </a:gs>
              <a:gs pos="100000">
                <a:schemeClr val="accent1">
                  <a:tint val="77000"/>
                  <a:shade val="80000"/>
                  <a:satMod val="23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Гражданским служащим присваиваются классные чины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5061181"/>
            <a:ext cx="6984776" cy="1032115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3182B"/>
                </a:solidFill>
              </a:rPr>
              <a:t>Предельный срок пребывания на государственной гражданской службе – 65 лет </a:t>
            </a:r>
            <a:endParaRPr lang="ru-RU" dirty="0">
              <a:solidFill>
                <a:srgbClr val="03182B"/>
              </a:solidFill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3ED8-0477-47FF-813D-1A43FB517F0B}" type="datetime1">
              <a:rPr lang="ru-RU" smtClean="0"/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899592" y="2276872"/>
            <a:ext cx="7560840" cy="2496277"/>
            <a:chOff x="899592" y="2139702"/>
            <a:chExt cx="7560840" cy="1872208"/>
          </a:xfrm>
        </p:grpSpPr>
        <p:sp>
          <p:nvSpPr>
            <p:cNvPr id="7" name="Блок-схема: ссылка на другую страницу 6"/>
            <p:cNvSpPr/>
            <p:nvPr/>
          </p:nvSpPr>
          <p:spPr>
            <a:xfrm>
              <a:off x="971600" y="2139702"/>
              <a:ext cx="7488832" cy="504056"/>
            </a:xfrm>
            <a:prstGeom prst="flowChartOffpageConnector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На гражданскую службу вправе поступать граждане РФ: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899592" y="2715766"/>
              <a:ext cx="7416824" cy="1296144"/>
              <a:chOff x="899592" y="2715766"/>
              <a:chExt cx="7416824" cy="1296144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Блок-схема: процесс 9"/>
              <p:cNvSpPr/>
              <p:nvPr/>
            </p:nvSpPr>
            <p:spPr>
              <a:xfrm>
                <a:off x="1907704" y="3363838"/>
                <a:ext cx="5256584" cy="648072"/>
              </a:xfrm>
              <a:prstGeom prst="flowChart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03182B"/>
                    </a:solidFill>
                  </a:rPr>
                  <a:t>соответствующие квалификационным требованиям, установленным законом</a:t>
                </a:r>
                <a:endParaRPr lang="ru-RU" dirty="0"/>
              </a:p>
            </p:txBody>
          </p:sp>
          <p:sp>
            <p:nvSpPr>
              <p:cNvPr id="13" name="Блок-схема: процесс 12"/>
              <p:cNvSpPr/>
              <p:nvPr/>
            </p:nvSpPr>
            <p:spPr>
              <a:xfrm>
                <a:off x="899592" y="2715766"/>
                <a:ext cx="3600400" cy="576064"/>
              </a:xfrm>
              <a:prstGeom prst="flowChart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03182B"/>
                    </a:solidFill>
                  </a:rPr>
                  <a:t>достигшие 18 лет</a:t>
                </a:r>
                <a:endParaRPr lang="ru-RU" dirty="0"/>
              </a:p>
            </p:txBody>
          </p:sp>
          <p:sp>
            <p:nvSpPr>
              <p:cNvPr id="14" name="Блок-схема: процесс 13"/>
              <p:cNvSpPr/>
              <p:nvPr/>
            </p:nvSpPr>
            <p:spPr>
              <a:xfrm>
                <a:off x="4572000" y="2715766"/>
                <a:ext cx="3744416" cy="576064"/>
              </a:xfrm>
              <a:prstGeom prst="flowChart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03182B"/>
                    </a:solidFill>
                  </a:rPr>
                  <a:t>владеющие государственным языком РФ </a:t>
                </a:r>
                <a:endParaRPr lang="ru-RU" dirty="0"/>
              </a:p>
            </p:txBody>
          </p:sp>
        </p:grpSp>
      </p:grp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93272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83B-1D66-4D68-BC59-BCA5221F10CE}" type="datetime1">
              <a:rPr lang="ru-RU" smtClean="0"/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0" name="Блок-схема: ссылка на другую страницу 9"/>
          <p:cNvSpPr/>
          <p:nvPr/>
        </p:nvSpPr>
        <p:spPr>
          <a:xfrm>
            <a:off x="1692315" y="1484406"/>
            <a:ext cx="5688632" cy="768085"/>
          </a:xfrm>
          <a:prstGeom prst="flowChartOffpageConnector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Государственный служащий: </a:t>
            </a:r>
            <a:endParaRPr lang="ru-RU" sz="24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612195" y="2492645"/>
            <a:ext cx="7704455" cy="3816986"/>
            <a:chOff x="684203" y="1725468"/>
            <a:chExt cx="7704455" cy="2862739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13" name="Блок-схема: процесс 12"/>
            <p:cNvSpPr/>
            <p:nvPr/>
          </p:nvSpPr>
          <p:spPr>
            <a:xfrm>
              <a:off x="4644063" y="1726421"/>
              <a:ext cx="3744595" cy="1505902"/>
            </a:xfrm>
            <a:prstGeom prst="flowChart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Работает по служебному контракту (бессрочный, срочный (1-5  лет)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  <p:sp>
          <p:nvSpPr>
            <p:cNvPr id="14" name="Блок-схема: процесс 13"/>
            <p:cNvSpPr/>
            <p:nvPr/>
          </p:nvSpPr>
          <p:spPr>
            <a:xfrm>
              <a:off x="684203" y="1725468"/>
              <a:ext cx="3888740" cy="1505426"/>
            </a:xfrm>
            <a:prstGeom prst="flowChart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обладает правами, обязанностями, гарантиями, запретами, связанные с государственной службой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  <p:sp>
          <p:nvSpPr>
            <p:cNvPr id="15" name="Блок-схема: процесс 14"/>
            <p:cNvSpPr/>
            <p:nvPr/>
          </p:nvSpPr>
          <p:spPr>
            <a:xfrm>
              <a:off x="2195503" y="3448541"/>
              <a:ext cx="5040630" cy="1139666"/>
            </a:xfrm>
            <a:prstGeom prst="flowChart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Раз в три года проходит аттестацию для определения соответствия государственного служащего занимаемой должности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</p:grp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93272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br>
              <a:rPr lang="ru-RU" dirty="0" smtClean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811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Arial Black" panose="020B0A04020102020204" pitchFamily="34" charset="0"/>
              </a:rPr>
              <a:t>4.Государственные служащие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4293096"/>
            <a:ext cx="7920880" cy="1224136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Государственная гражданская служба субъектов РФ регулируется соответствующими законами субъектов РФ</a:t>
            </a:r>
            <a:endParaRPr lang="ru-RU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F8A03-6E41-4E55-AA5C-9ABC303493E0}" type="datetime1">
              <a:rPr lang="ru-RU" smtClean="0"/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395536" y="1700808"/>
            <a:ext cx="8496944" cy="2400267"/>
            <a:chOff x="395536" y="987574"/>
            <a:chExt cx="8496944" cy="18002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691680" y="987574"/>
              <a:ext cx="5760640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 smtClean="0"/>
            </a:p>
            <a:p>
              <a:pPr algn="ctr"/>
              <a:r>
                <a:rPr lang="ru-RU" sz="2000" dirty="0" smtClean="0"/>
                <a:t>Государственный служащий должен:</a:t>
              </a:r>
              <a:endParaRPr lang="ru-RU" sz="2000" dirty="0" smtClean="0"/>
            </a:p>
            <a:p>
              <a:pPr algn="ctr"/>
              <a:endParaRPr lang="ru-RU" sz="2000" dirty="0"/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395536" y="1635646"/>
              <a:ext cx="4104456" cy="1152128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придерживаться служебной дисциплины</a:t>
              </a:r>
              <a:endParaRPr lang="ru-RU" dirty="0"/>
            </a:p>
          </p:txBody>
        </p:sp>
        <p:sp>
          <p:nvSpPr>
            <p:cNvPr id="11" name="Блок-схема: процесс 10"/>
            <p:cNvSpPr/>
            <p:nvPr/>
          </p:nvSpPr>
          <p:spPr>
            <a:xfrm>
              <a:off x="4644008" y="1635646"/>
              <a:ext cx="4248472" cy="1152128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проходить регулярную профессиональную переподготовку и повышение квалификации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272808" cy="838200"/>
          </a:xfrm>
        </p:spPr>
        <p:txBody>
          <a:bodyPr>
            <a:normAutofit/>
          </a:bodyPr>
          <a:lstStyle/>
          <a:p>
            <a:pPr algn="r"/>
            <a:r>
              <a:rPr lang="ru-RU" sz="4800" dirty="0" smtClean="0">
                <a:latin typeface="Arial Black" panose="020B0A04020102020204" pitchFamily="34" charset="0"/>
              </a:rPr>
              <a:t>План: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ru-RU" sz="3200" dirty="0" smtClean="0"/>
              <a:t>Административно-правовые отношения.</a:t>
            </a:r>
            <a:endParaRPr lang="ru-RU" sz="3200" dirty="0" smtClean="0"/>
          </a:p>
          <a:p>
            <a:pPr marL="571500" indent="-571500">
              <a:buFont typeface="+mj-lt"/>
              <a:buAutoNum type="arabicPeriod"/>
            </a:pPr>
            <a:r>
              <a:rPr lang="ru-RU" sz="3200" dirty="0" smtClean="0"/>
              <a:t>Субъекты административного права.</a:t>
            </a:r>
            <a:endParaRPr lang="ru-RU" sz="3200" dirty="0" smtClean="0"/>
          </a:p>
          <a:p>
            <a:pPr marL="571500" indent="-571500">
              <a:buFont typeface="+mj-lt"/>
              <a:buAutoNum type="arabicPeriod"/>
            </a:pPr>
            <a:r>
              <a:rPr lang="ru-RU" sz="3200" dirty="0" smtClean="0"/>
              <a:t>Органы исполнительной власти.</a:t>
            </a:r>
            <a:endParaRPr lang="ru-RU" sz="3200" dirty="0" smtClean="0"/>
          </a:p>
          <a:p>
            <a:pPr marL="571500" indent="-571500">
              <a:buFont typeface="+mj-lt"/>
              <a:buAutoNum type="arabicPeriod"/>
            </a:pPr>
            <a:r>
              <a:rPr lang="ru-RU" sz="3200" dirty="0" smtClean="0"/>
              <a:t>Государственные служащие.</a:t>
            </a:r>
            <a:endParaRPr lang="ru-RU" sz="3200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471B-6642-4DDC-BBAF-0C4E5008080A}" type="datetime1">
              <a:rPr lang="ru-RU" smtClean="0"/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31640" y="2756925"/>
            <a:ext cx="3384376" cy="2016224"/>
          </a:xfrm>
          <a:prstGeom prst="roundRect">
            <a:avLst>
              <a:gd name="adj" fmla="val 342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складываются в связи с реализацией функций государственного управления</a:t>
            </a:r>
            <a:endParaRPr lang="ru-RU" sz="200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8245-47DA-47D3-BEC4-8037B29CEA8E}" type="datetime1">
              <a:rPr lang="ru-RU" smtClean="0"/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700808"/>
            <a:ext cx="7200800" cy="9601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Административно-правовые отношения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4048" y="2756925"/>
            <a:ext cx="3456384" cy="2016224"/>
          </a:xfrm>
          <a:prstGeom prst="roundRect">
            <a:avLst>
              <a:gd name="adj" fmla="val 466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составляют предмет административного права</a:t>
            </a:r>
            <a:endParaRPr lang="ru-RU" sz="2000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Arial Black" panose="020B0A04020102020204" pitchFamily="34" charset="0"/>
              </a:rPr>
              <a:t>1. Административно-правовые отношения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1604797"/>
            <a:ext cx="8352928" cy="76808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Административно – правовые отношения – это отношения  между органами исполнительной власти и:</a:t>
            </a:r>
            <a:endParaRPr lang="ru-RU" sz="2000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5292-86CC-4A91-8E93-932D21211457}" type="datetime1">
              <a:rPr lang="ru-RU" smtClean="0"/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539552" y="2468893"/>
            <a:ext cx="2592288" cy="3840427"/>
            <a:chOff x="539552" y="1491630"/>
            <a:chExt cx="2592288" cy="288032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39552" y="3867894"/>
              <a:ext cx="2592288" cy="50405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гражданами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39552" y="1491630"/>
              <a:ext cx="2592288" cy="10801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несоподчиненными</a:t>
              </a:r>
              <a:r>
                <a:rPr lang="ru-RU" dirty="0" smtClean="0"/>
                <a:t> органами исполнительной власти</a:t>
              </a:r>
              <a:endParaRPr lang="ru-RU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39552" y="2643758"/>
              <a:ext cx="2592288" cy="115212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соподчиненными органами исполнительной власти </a:t>
              </a:r>
              <a:endParaRPr lang="ru-RU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228184" y="2468893"/>
            <a:ext cx="2664296" cy="3840427"/>
            <a:chOff x="6228184" y="1491630"/>
            <a:chExt cx="2664296" cy="288032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6228184" y="2859782"/>
              <a:ext cx="2664296" cy="151216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находящимися в их организационной подчиненности госпредприятиями</a:t>
              </a:r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228184" y="1491630"/>
              <a:ext cx="2664296" cy="129614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общественными объединениями и религиозными организациями</a:t>
              </a:r>
              <a:endParaRPr lang="ru-RU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347864" y="2468893"/>
            <a:ext cx="2664296" cy="3840427"/>
            <a:chOff x="3347864" y="1563638"/>
            <a:chExt cx="2664296" cy="288032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347864" y="3723878"/>
              <a:ext cx="2664296" cy="7200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коммерческими структурами </a:t>
              </a:r>
              <a:endParaRPr lang="ru-RU" dirty="0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347864" y="2931790"/>
              <a:ext cx="2664296" cy="7200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органами местного самоуправления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347864" y="1563638"/>
              <a:ext cx="2664296" cy="129614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 не находящимися в их организационной подчиненности госпредприятиями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</p:grp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Arial Black" panose="020B0A04020102020204" pitchFamily="34" charset="0"/>
              </a:rPr>
              <a:t>1. Административно-правовые отношения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99592" y="1892829"/>
            <a:ext cx="7344816" cy="369641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75000"/>
                  <a:shade val="85000"/>
                  <a:satMod val="230000"/>
                </a:schemeClr>
              </a:gs>
              <a:gs pos="25000">
                <a:schemeClr val="accent1">
                  <a:tint val="90000"/>
                  <a:shade val="70000"/>
                  <a:satMod val="220000"/>
                </a:schemeClr>
              </a:gs>
              <a:gs pos="50000">
                <a:schemeClr val="accent1">
                  <a:tint val="90000"/>
                  <a:shade val="58000"/>
                  <a:satMod val="225000"/>
                </a:schemeClr>
              </a:gs>
              <a:gs pos="65000">
                <a:schemeClr val="accent1">
                  <a:tint val="90000"/>
                  <a:shade val="58000"/>
                  <a:satMod val="225000"/>
                </a:schemeClr>
              </a:gs>
              <a:gs pos="80000">
                <a:schemeClr val="accent1">
                  <a:tint val="90000"/>
                  <a:shade val="69000"/>
                  <a:satMod val="220000"/>
                </a:schemeClr>
              </a:gs>
              <a:gs pos="100000">
                <a:schemeClr val="accent1">
                  <a:tint val="77000"/>
                  <a:shade val="80000"/>
                  <a:satMod val="23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 административно-правовых отношениях всегда участвует в качестве одной из сторон орган исполнительной власти (или представитель). Без такого участника данные правоотношения не возникают</a:t>
            </a:r>
            <a:endParaRPr lang="ru-RU" sz="2400" b="1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EDCE-2524-498C-9A56-B62D13873799}" type="datetime1">
              <a:rPr lang="ru-RU" smtClean="0"/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Arial Black" panose="020B0A04020102020204" pitchFamily="34" charset="0"/>
              </a:rPr>
              <a:t>1. Административно-правовые отношения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755576" y="1220755"/>
            <a:ext cx="7776864" cy="1824203"/>
            <a:chOff x="611560" y="1275606"/>
            <a:chExt cx="7776864" cy="13681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611560" y="2031690"/>
              <a:ext cx="3888432" cy="612068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Органы исполнительной власти</a:t>
              </a:r>
              <a:endParaRPr lang="ru-RU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572000" y="2031690"/>
              <a:ext cx="3816424" cy="612068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Коммерческие и некоммерческие организации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827584" y="1275606"/>
              <a:ext cx="2376264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Государственные служащие </a:t>
              </a:r>
              <a:endParaRPr lang="ru-RU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3347864" y="1275606"/>
              <a:ext cx="2520280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Органы местного самоуправления</a:t>
              </a:r>
              <a:endParaRPr lang="ru-RU" dirty="0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6012160" y="1275606"/>
              <a:ext cx="2160240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Граждане </a:t>
              </a:r>
              <a:endParaRPr lang="ru-RU" dirty="0"/>
            </a:p>
          </p:txBody>
        </p:sp>
      </p:grpSp>
      <p:sp>
        <p:nvSpPr>
          <p:cNvPr id="17" name="Левая фигурная скобка 16"/>
          <p:cNvSpPr/>
          <p:nvPr/>
        </p:nvSpPr>
        <p:spPr>
          <a:xfrm rot="16200000">
            <a:off x="4463988" y="-231407"/>
            <a:ext cx="360040" cy="6912768"/>
          </a:xfrm>
          <a:prstGeom prst="leftBrace">
            <a:avLst>
              <a:gd name="adj1" fmla="val 79874"/>
              <a:gd name="adj2" fmla="val 49704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9552" y="3429000"/>
            <a:ext cx="8064896" cy="576064"/>
          </a:xfrm>
          <a:prstGeom prst="roundRect">
            <a:avLst/>
          </a:prstGeom>
          <a:solidFill>
            <a:srgbClr val="03182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Наделены </a:t>
            </a:r>
            <a:r>
              <a:rPr lang="ru-RU" sz="2000" b="1" dirty="0" smtClean="0"/>
              <a:t>административной правоспособностью</a:t>
            </a:r>
            <a:endParaRPr lang="ru-RU" sz="2000" dirty="0"/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03C4-08C4-413B-BFA5-6F39DD319328}" type="datetime1">
              <a:rPr lang="ru-RU" smtClean="0"/>
            </a:fld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Arial Black" panose="020B0A04020102020204" pitchFamily="34" charset="0"/>
              </a:rPr>
              <a:t>2. Субъекты административного права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899592" y="4197085"/>
            <a:ext cx="7416824" cy="2112235"/>
            <a:chOff x="899592" y="1635646"/>
            <a:chExt cx="7416824" cy="1584176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971600" y="1635646"/>
              <a:ext cx="7200800" cy="1008112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Субъекты административного права вступают в административно-правовые отношения, если они обладают административной дееспособностью:</a:t>
              </a:r>
              <a:endParaRPr lang="ru-RU" sz="2000" dirty="0"/>
            </a:p>
          </p:txBody>
        </p:sp>
        <p:sp>
          <p:nvSpPr>
            <p:cNvPr id="20" name="Блок-схема: альтернативный процесс 19"/>
            <p:cNvSpPr/>
            <p:nvPr/>
          </p:nvSpPr>
          <p:spPr>
            <a:xfrm>
              <a:off x="899592" y="2715766"/>
              <a:ext cx="3672408" cy="504056"/>
            </a:xfrm>
            <a:prstGeom prst="flowChartAlternate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полная - с 18 лет</a:t>
              </a:r>
              <a:endParaRPr lang="ru-RU" dirty="0"/>
            </a:p>
          </p:txBody>
        </p:sp>
        <p:sp>
          <p:nvSpPr>
            <p:cNvPr id="21" name="Блок-схема: альтернативный процесс 20"/>
            <p:cNvSpPr/>
            <p:nvPr/>
          </p:nvSpPr>
          <p:spPr>
            <a:xfrm>
              <a:off x="4644008" y="2715766"/>
              <a:ext cx="3672408" cy="504056"/>
            </a:xfrm>
            <a:prstGeom prst="flowChartAlternate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частичная – с 16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1520" y="0"/>
            <a:ext cx="8496944" cy="102873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3.Органы исполнительной власти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1600" y="1892829"/>
            <a:ext cx="7200800" cy="108012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75000"/>
                  <a:shade val="85000"/>
                  <a:satMod val="230000"/>
                </a:schemeClr>
              </a:gs>
              <a:gs pos="25000">
                <a:schemeClr val="accent1">
                  <a:tint val="90000"/>
                  <a:shade val="70000"/>
                  <a:satMod val="220000"/>
                </a:schemeClr>
              </a:gs>
              <a:gs pos="50000">
                <a:schemeClr val="accent1">
                  <a:tint val="90000"/>
                  <a:shade val="58000"/>
                  <a:satMod val="225000"/>
                </a:schemeClr>
              </a:gs>
              <a:gs pos="65000">
                <a:schemeClr val="accent1">
                  <a:tint val="90000"/>
                  <a:shade val="58000"/>
                  <a:satMod val="225000"/>
                </a:schemeClr>
              </a:gs>
              <a:gs pos="80000">
                <a:schemeClr val="accent1">
                  <a:tint val="90000"/>
                  <a:shade val="69000"/>
                  <a:satMod val="220000"/>
                </a:schemeClr>
              </a:gs>
              <a:gs pos="100000">
                <a:schemeClr val="accent1">
                  <a:tint val="77000"/>
                  <a:shade val="80000"/>
                  <a:satMod val="23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Органы исполнительной власти являются одним из видов органов государственной власти</a:t>
            </a:r>
            <a:endParaRPr lang="ru-RU" sz="200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1E6E-B77E-4DC0-9558-C79F9879DBE1}" type="datetime1">
              <a:rPr lang="ru-RU" smtClean="0"/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971600" y="3236979"/>
            <a:ext cx="7382624" cy="2112235"/>
            <a:chOff x="971600" y="2067694"/>
            <a:chExt cx="7382624" cy="158417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707904" y="2067694"/>
              <a:ext cx="4646320" cy="158417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издают юридические обязательные акты и обеспечивают их </a:t>
              </a:r>
              <a:endParaRPr lang="ru-RU" sz="2000" dirty="0" smtClean="0"/>
            </a:p>
            <a:p>
              <a:pPr algn="ctr"/>
              <a:r>
                <a:rPr lang="ru-RU" sz="2000" dirty="0" smtClean="0"/>
                <a:t>реализацию</a:t>
              </a:r>
              <a:endParaRPr lang="ru-RU" sz="2000" dirty="0"/>
            </a:p>
          </p:txBody>
        </p:sp>
        <p:sp>
          <p:nvSpPr>
            <p:cNvPr id="11" name="Пятиугольник 10"/>
            <p:cNvSpPr/>
            <p:nvPr/>
          </p:nvSpPr>
          <p:spPr>
            <a:xfrm>
              <a:off x="971600" y="2139702"/>
              <a:ext cx="3528392" cy="1440160"/>
            </a:xfrm>
            <a:prstGeom prst="homePlat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 smtClean="0"/>
            </a:p>
            <a:p>
              <a:pPr algn="ctr"/>
              <a:r>
                <a:rPr lang="ru-RU" sz="2000" dirty="0" smtClean="0"/>
                <a:t>обладают государственно-властными </a:t>
              </a:r>
              <a:endParaRPr lang="ru-RU" sz="2000" dirty="0" smtClean="0"/>
            </a:p>
            <a:p>
              <a:pPr algn="ctr"/>
              <a:r>
                <a:rPr lang="ru-RU" sz="2000" dirty="0" smtClean="0"/>
                <a:t>полномочиями</a:t>
              </a:r>
              <a:endParaRPr lang="ru-RU" sz="2000" dirty="0" smtClean="0"/>
            </a:p>
            <a:p>
              <a:pPr algn="ctr"/>
              <a:endParaRPr lang="ru-RU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1412776"/>
            <a:ext cx="8028384" cy="1152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75000"/>
                  <a:shade val="85000"/>
                  <a:satMod val="230000"/>
                </a:schemeClr>
              </a:gs>
              <a:gs pos="25000">
                <a:schemeClr val="accent1">
                  <a:tint val="90000"/>
                  <a:shade val="70000"/>
                  <a:satMod val="220000"/>
                </a:schemeClr>
              </a:gs>
              <a:gs pos="50000">
                <a:schemeClr val="accent1">
                  <a:tint val="90000"/>
                  <a:shade val="58000"/>
                  <a:satMod val="225000"/>
                </a:schemeClr>
              </a:gs>
              <a:gs pos="65000">
                <a:schemeClr val="accent1">
                  <a:tint val="90000"/>
                  <a:shade val="58000"/>
                  <a:satMod val="225000"/>
                </a:schemeClr>
              </a:gs>
              <a:gs pos="80000">
                <a:schemeClr val="accent1">
                  <a:tint val="90000"/>
                  <a:shade val="69000"/>
                  <a:satMod val="220000"/>
                </a:schemeClr>
              </a:gs>
              <a:gs pos="100000">
                <a:schemeClr val="accent1">
                  <a:tint val="77000"/>
                  <a:shade val="80000"/>
                  <a:satMod val="23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Система органов исполнительной власти  в РФ основана и функционирует на основе принципа </a:t>
            </a:r>
            <a:r>
              <a:rPr lang="ru-RU" b="1" dirty="0" smtClean="0"/>
              <a:t>федерализма (</a:t>
            </a:r>
            <a:r>
              <a:rPr lang="ru-RU" dirty="0" smtClean="0"/>
              <a:t>Конституция РФ ст. 77 ч. 2)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660915"/>
            <a:ext cx="8064896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ru-RU" dirty="0" smtClean="0"/>
              <a:t>определяется Конституцией РФ, конституциями (уставами) субъектов РФ, законодательными актами</a:t>
            </a:r>
            <a:endParaRPr lang="ru-RU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6FBF-F146-46F1-BA93-6B3DA03E71C1}" type="datetime1">
              <a:rPr lang="ru-RU" smtClean="0"/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611560" y="3909053"/>
            <a:ext cx="8280920" cy="2400267"/>
            <a:chOff x="611560" y="2211710"/>
            <a:chExt cx="8280920" cy="180020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2211710"/>
              <a:ext cx="7992888" cy="756084"/>
            </a:xfrm>
            <a:prstGeom prst="roundRect">
              <a:avLst>
                <a:gd name="adj" fmla="val 6068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Правительство РФ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(возглавляет систему исполнительной власти в стране): 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Группа 14"/>
            <p:cNvGrpSpPr/>
            <p:nvPr/>
          </p:nvGrpSpPr>
          <p:grpSpPr>
            <a:xfrm>
              <a:off x="611560" y="3003798"/>
              <a:ext cx="8280920" cy="1008112"/>
              <a:chOff x="611560" y="3003798"/>
              <a:chExt cx="8280920" cy="1008112"/>
            </a:xfrm>
          </p:grpSpPr>
          <p:sp>
            <p:nvSpPr>
              <p:cNvPr id="13" name="Скругленный прямоугольник 12"/>
              <p:cNvSpPr/>
              <p:nvPr/>
            </p:nvSpPr>
            <p:spPr>
              <a:xfrm>
                <a:off x="611560" y="3003798"/>
                <a:ext cx="2592288" cy="1008112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Председатель правительства РФ</a:t>
                </a:r>
                <a:endParaRPr lang="ru-RU" dirty="0"/>
              </a:p>
            </p:txBody>
          </p:sp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3419872" y="3003798"/>
                <a:ext cx="2592288" cy="1008112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Заместители Председателя Правительства РФ</a:t>
                </a:r>
                <a:endParaRPr lang="ru-RU" dirty="0"/>
              </a:p>
            </p:txBody>
          </p:sp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6300192" y="3003798"/>
                <a:ext cx="2592288" cy="1008112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Федеральные министры</a:t>
                </a:r>
                <a:endParaRPr lang="ru-RU" dirty="0"/>
              </a:p>
            </p:txBody>
          </p:sp>
        </p:grpSp>
      </p:grp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1520" y="0"/>
            <a:ext cx="8496944" cy="102873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3.Органы исполнительной власти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1796819"/>
            <a:ext cx="8280920" cy="148816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75000"/>
                  <a:shade val="85000"/>
                  <a:satMod val="230000"/>
                </a:schemeClr>
              </a:gs>
              <a:gs pos="25000">
                <a:schemeClr val="accent1">
                  <a:tint val="90000"/>
                  <a:shade val="70000"/>
                  <a:satMod val="220000"/>
                </a:schemeClr>
              </a:gs>
              <a:gs pos="50000">
                <a:schemeClr val="accent1">
                  <a:tint val="90000"/>
                  <a:shade val="58000"/>
                  <a:satMod val="225000"/>
                </a:schemeClr>
              </a:gs>
              <a:gs pos="65000">
                <a:schemeClr val="accent1">
                  <a:tint val="90000"/>
                  <a:shade val="58000"/>
                  <a:satMod val="225000"/>
                </a:schemeClr>
              </a:gs>
              <a:gs pos="80000">
                <a:schemeClr val="accent1">
                  <a:tint val="90000"/>
                  <a:shade val="69000"/>
                  <a:satMod val="220000"/>
                </a:schemeClr>
              </a:gs>
              <a:gs pos="100000">
                <a:schemeClr val="accent1">
                  <a:tint val="77000"/>
                  <a:shade val="80000"/>
                  <a:satMod val="23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Правительство РФ обладает широкими полномочиями, в рамках которых реализует внутреннюю и внешнюю политику России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899592" y="3813043"/>
            <a:ext cx="7128792" cy="1440160"/>
            <a:chOff x="467544" y="2355726"/>
            <a:chExt cx="7128792" cy="108012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131840" y="2499742"/>
              <a:ext cx="4464496" cy="86409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      Заседания (не реже </a:t>
              </a:r>
              <a:endParaRPr lang="ru-RU" dirty="0" smtClean="0"/>
            </a:p>
            <a:p>
              <a:pPr algn="ctr"/>
              <a:r>
                <a:rPr lang="ru-RU" dirty="0" smtClean="0"/>
                <a:t>         одного раза в месяц)</a:t>
              </a:r>
              <a:endParaRPr lang="ru-RU" dirty="0" smtClean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467544" y="2355726"/>
              <a:ext cx="3600400" cy="108012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75000"/>
                    <a:shade val="85000"/>
                    <a:satMod val="230000"/>
                  </a:schemeClr>
                </a:gs>
                <a:gs pos="25000">
                  <a:schemeClr val="accent1">
                    <a:tint val="90000"/>
                    <a:shade val="70000"/>
                    <a:satMod val="220000"/>
                  </a:schemeClr>
                </a:gs>
                <a:gs pos="50000">
                  <a:schemeClr val="accent1">
                    <a:tint val="90000"/>
                    <a:shade val="58000"/>
                    <a:satMod val="225000"/>
                  </a:schemeClr>
                </a:gs>
                <a:gs pos="65000">
                  <a:schemeClr val="accent1">
                    <a:tint val="90000"/>
                    <a:shade val="58000"/>
                    <a:satMod val="225000"/>
                  </a:schemeClr>
                </a:gs>
                <a:gs pos="80000">
                  <a:schemeClr val="accent1">
                    <a:tint val="90000"/>
                    <a:shade val="69000"/>
                    <a:satMod val="220000"/>
                  </a:schemeClr>
                </a:gs>
                <a:gs pos="100000">
                  <a:schemeClr val="accent1">
                    <a:tint val="77000"/>
                    <a:shade val="80000"/>
                    <a:satMod val="23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Организационная форма деятельности Правительства РФ</a:t>
              </a:r>
              <a:endParaRPr lang="ru-RU" dirty="0"/>
            </a:p>
          </p:txBody>
        </p:sp>
      </p:grp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849E-1ADB-4E2E-A204-C92C5761ED1D}" type="datetime1">
              <a:rPr lang="ru-RU" smtClean="0"/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1520" y="0"/>
            <a:ext cx="8496944" cy="1028733"/>
          </a:xfrm>
        </p:spPr>
        <p:txBody>
          <a:bodyPr>
            <a:noAutofit/>
          </a:bodyPr>
          <a:lstStyle/>
          <a:p>
            <a:pPr algn="r"/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atin typeface="Arial Black" panose="020B0A04020102020204" pitchFamily="34" charset="0"/>
              </a:rPr>
              <a:t>3.Органы исполнительной власти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sample 2">
      <a:dk1>
        <a:srgbClr val="2D4473"/>
      </a:dk1>
      <a:lt1>
        <a:srgbClr val="FFFFFF"/>
      </a:lt1>
      <a:dk2>
        <a:srgbClr val="2B6185"/>
      </a:dk2>
      <a:lt2>
        <a:srgbClr val="D3D9DD"/>
      </a:lt2>
      <a:accent1>
        <a:srgbClr val="638AA1"/>
      </a:accent1>
      <a:accent2>
        <a:srgbClr val="8CA8B5"/>
      </a:accent2>
      <a:accent3>
        <a:srgbClr val="FFFFFF"/>
      </a:accent3>
      <a:accent4>
        <a:srgbClr val="253961"/>
      </a:accent4>
      <a:accent5>
        <a:srgbClr val="B7C4CD"/>
      </a:accent5>
      <a:accent6>
        <a:srgbClr val="7E98A4"/>
      </a:accent6>
      <a:hlink>
        <a:srgbClr val="6FA2E7"/>
      </a:hlink>
      <a:folHlink>
        <a:srgbClr val="99C25C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Тема46</Template>
  <TotalTime>0</TotalTime>
  <Words>5561</Words>
  <Application>WPS Presentation</Application>
  <PresentationFormat>Экран (4:3)</PresentationFormat>
  <Paragraphs>318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SimSun</vt:lpstr>
      <vt:lpstr>Wingdings</vt:lpstr>
      <vt:lpstr>Verdana</vt:lpstr>
      <vt:lpstr>Times New Roman</vt:lpstr>
      <vt:lpstr>Arial Black</vt:lpstr>
      <vt:lpstr>Microsoft YaHei</vt:lpstr>
      <vt:lpstr>Arial Unicode MS</vt:lpstr>
      <vt:lpstr>Calibri</vt:lpstr>
      <vt:lpstr>Тема19</vt:lpstr>
      <vt:lpstr>Административные правоотношения</vt:lpstr>
      <vt:lpstr>План:</vt:lpstr>
      <vt:lpstr>1. Административно-правовые отношения</vt:lpstr>
      <vt:lpstr>1. Административно-правовые отношения</vt:lpstr>
      <vt:lpstr>1. Административно-правовые отношения</vt:lpstr>
      <vt:lpstr>2. Субъекты административного права</vt:lpstr>
      <vt:lpstr> 3.Органы исполнительной власти </vt:lpstr>
      <vt:lpstr> 3.Органы исполнительной власти </vt:lpstr>
      <vt:lpstr> 3.Органы исполнительной власти </vt:lpstr>
      <vt:lpstr> 3.Органы исполнительной власти </vt:lpstr>
      <vt:lpstr> 3.Органы исполнительной власти </vt:lpstr>
      <vt:lpstr> 4.Государственные служащие </vt:lpstr>
      <vt:lpstr> 4.Государственные служащие </vt:lpstr>
      <vt:lpstr> 4.Государственные служащие </vt:lpstr>
      <vt:lpstr> 4.Государственные служащие </vt:lpstr>
      <vt:lpstr> 4.Государственные служащие </vt:lpstr>
      <vt:lpstr> 4.Государственные служащие </vt:lpstr>
      <vt:lpstr> 4.Государственные служащие </vt:lpstr>
      <vt:lpstr>4.Государственные служащие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Административные правоотношения</dc:title>
  <dc:creator>1</dc:creator>
  <cp:lastModifiedBy>vas-r</cp:lastModifiedBy>
  <cp:revision>113</cp:revision>
  <dcterms:created xsi:type="dcterms:W3CDTF">2012-12-19T07:59:00Z</dcterms:created>
  <dcterms:modified xsi:type="dcterms:W3CDTF">2022-12-10T18:22:07Z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AA14A0CB3FF34C398E8ECB7A07F19457</vt:lpwstr>
  </property>
  <property fmtid="{D5CDD505-2E9C-101B-9397-08002B2CF9AE}" pid="3" name="KSOProductBuildVer">
    <vt:lpwstr>1049-11.2.0.11417</vt:lpwstr>
  </property>
</Properties>
</file>