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5" r:id="rId6"/>
    <p:sldId id="261" r:id="rId7"/>
    <p:sldId id="262" r:id="rId8"/>
    <p:sldId id="263" r:id="rId9"/>
    <p:sldId id="266" r:id="rId10"/>
    <p:sldId id="264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FFC000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14357"/>
            <a:ext cx="7772400" cy="1857387"/>
          </a:xfrm>
        </p:spPr>
        <p:txBody>
          <a:bodyPr>
            <a:noAutofit/>
          </a:bodyPr>
          <a:lstStyle/>
          <a:p>
            <a:r>
              <a:rPr lang="ru-RU" sz="8000" b="1" i="1" dirty="0" smtClean="0">
                <a:latin typeface="Times New Roman" pitchFamily="18" charset="0"/>
                <a:cs typeface="Times New Roman" pitchFamily="18" charset="0"/>
              </a:rPr>
              <a:t>Читательская </a:t>
            </a:r>
            <a:r>
              <a:rPr lang="ru-RU" sz="80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8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8000" b="1" i="1" dirty="0" smtClean="0">
                <a:latin typeface="Times New Roman" pitchFamily="18" charset="0"/>
                <a:cs typeface="Times New Roman" pitchFamily="18" charset="0"/>
              </a:rPr>
              <a:t>грамотность</a:t>
            </a:r>
            <a:endParaRPr lang="ru-RU" sz="8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43372" y="4357694"/>
            <a:ext cx="4357718" cy="1281106"/>
          </a:xfrm>
        </p:spPr>
        <p:txBody>
          <a:bodyPr>
            <a:normAutofit/>
          </a:bodyPr>
          <a:lstStyle/>
          <a:p>
            <a:pPr algn="r"/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Шкулёва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Е.М.</a:t>
            </a:r>
          </a:p>
          <a:p>
            <a:pPr algn="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читель начальных классов </a:t>
            </a:r>
          </a:p>
          <a:p>
            <a:pPr algn="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МКОУ «ЧСОШ» МР «НР»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 ситуациях и контекстах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Учитываются социальные, учебные, личные аспекты чтения, которые находят отражение в различных ситуациях общения человека с текстом: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чтение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для личных целей (для себя): включает личные письма (в том числе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блоги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чаты,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смс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), художественную литературу, биографии и др.);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чтение для общественных целей: включает официальные документы, информацию разного рода о событиях общественного значения и др.;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чтение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для практических целей: тексты инструкции, информация о товарах, услугах; реклама; путеводители; расписание движения транспорта; афиши и т.п.;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чтение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для получения образования: включает учебную, справочную литературу, научно-популярные тексты. 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Елена\Desktop\ШЕМ\картинки\анимашки\280114143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928926" y="2357430"/>
            <a:ext cx="2857516" cy="318408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429684" cy="100012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Определение читательской грамотности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357298"/>
            <a:ext cx="8929718" cy="4768865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 разработке Концепции за основу было взято определение, предложенное в исследовании PISA. «Читательская грамотность − способность человека понимать, использовать, оценивать тексты, размышлять о них и заниматься чтением для того, чтобы достигать своих целей, расширять свои знания и возможности, участвовать в социальной жизни».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Содержание понятия читательская грамотность включает: понимание прочитанного, рефлексию (раздумья о содержании или структуре текста, перенос их на себя, в сферу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личного сознания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 и использование информации прочитанного (использование человеком содержания текста в разных ситуациях деятельности и общения, для участия в жизни общества, экономической, политической, социальной и культурной).</a:t>
            </a:r>
          </a:p>
          <a:p>
            <a:endParaRPr lang="ru-RU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357322"/>
          </a:xfrm>
        </p:spPr>
        <p:txBody>
          <a:bodyPr>
            <a:normAutofit fontScale="90000"/>
          </a:bodyPr>
          <a:lstStyle/>
          <a:p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Трёхмерность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измерения читательской грамотности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3116"/>
            <a:ext cx="8229600" cy="3983047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Чтение – многогранная способность человека, и результаты овладения им должны быть представлены несколькими характеристиками, основанными на: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1) содержании (типах текстов),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2) проверяемых видах деятельности, 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3) ситуациях, в которых читаются письменные тексты за пределами школы.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 типах текстов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214346" y="714356"/>
            <a:ext cx="9572692" cy="585791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/>
              <a:t>      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существует идеальной категоризации типов текстов.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Очевиден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факт,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что один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тот же текст может включать признаки различных типов. Для целей исследования важнейшими признаны следующие общие особенности текстов: их связность и последовательность; их реалистичность,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фактографичность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(научные, публицистические, деловые и др. тексты) и вымышленность, художественность (художественные и др. тексты); их сплошной 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несплошной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характер.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В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связи с включением визуальных изображений тексты можно разделить на сплошные (без таких изображений),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несплошные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(включающие визуальные ряды, необходимые для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понимания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текста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с большей или меньшей степенью слияния с текстом).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Вместе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 тем визуальные изображения могут быть предложены для анализа как источник информации и отдельно, самостоятельно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>
          <a:gsLst>
            <a:gs pos="0">
              <a:srgbClr val="FFC000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85728"/>
            <a:ext cx="8929718" cy="6217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Примерами сплошных текстов являются: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1) описание (художественное и техническое);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2) повествование (рассказ, репортаж);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3)объяснение (объяснительное сочинение, определение понятия, толкование слова, резюме/выводы, интерпретация);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4) аргументация (комментарий, обоснование);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5) инструкция (указание к выполнению работы; правила, законы)</a:t>
            </a:r>
          </a:p>
          <a:p>
            <a:r>
              <a:rPr lang="ru-RU" sz="2000" u="sng" dirty="0" err="1" smtClean="0">
                <a:latin typeface="Times New Roman" pitchFamily="18" charset="0"/>
                <a:cs typeface="Times New Roman" pitchFamily="18" charset="0"/>
              </a:rPr>
              <a:t>Несплошные</a:t>
            </a: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тексты, кроме вербальных фрагментов, включают: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1)графики;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2) диаграммы;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3) таблицы;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4) карты, схемы;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5) рисунки, фотографии,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6) формы (анкеты и др.);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7) информационные листы и объявления.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Спецификой проектирования заданий на оценку читательской грамотности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является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использование составных текстов, которые включают в себя несколько текстов, каждый из которых был создан независимо от другого и является связным и законченным.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Проверяемые виды деятельности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Важнейшими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составляющими читательской деятельности, поддающимися измерению, являются читательские действия – те задачи и способы их решения, которые использует читатель для того, чтобы проложить собственный путь по тексту и между текстами. В отличие от концепции читательской грамотности в исследовании PISA, в данной концепции выделено 4 группы читательских действий: к трем зафиксированным в PISA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(КАКИЕ?)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добавлена четвертая группа читательских действий, связанная с использованием прочитанной информации при решении разнообразных учебных и житейских задач.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42918"/>
            <a:ext cx="9144000" cy="150019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Читательские действия, связанные с нахождением и извлечением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информации из текста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2071678"/>
            <a:ext cx="8786874" cy="4572032"/>
          </a:xfrm>
        </p:spPr>
        <p:txBody>
          <a:bodyPr>
            <a:normAutofit fontScale="40000" lnSpcReduction="20000"/>
          </a:bodyPr>
          <a:lstStyle/>
          <a:p>
            <a:pPr>
              <a:buFont typeface="Wingdings" pitchFamily="2" charset="2"/>
              <a:buChar char="ü"/>
            </a:pP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Поиск информации – это процесс определения места, где эта информация содержится.</a:t>
            </a:r>
          </a:p>
          <a:p>
            <a:pPr>
              <a:buFont typeface="Wingdings" pitchFamily="2" charset="2"/>
              <a:buChar char="ü"/>
            </a:pP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Извлечение информации – это процесс выбора и предъявления конкретной информации, запрашиваемой в вопросе.</a:t>
            </a:r>
          </a:p>
          <a:p>
            <a:pPr>
              <a:buFont typeface="Wingdings" pitchFamily="2" charset="2"/>
              <a:buChar char="ü"/>
            </a:pPr>
            <a:r>
              <a:rPr lang="ru-RU" sz="4200" b="1" i="1" dirty="0" smtClean="0">
                <a:latin typeface="Times New Roman" pitchFamily="18" charset="0"/>
                <a:cs typeface="Times New Roman" pitchFamily="18" charset="0"/>
              </a:rPr>
              <a:t>Читательские действия, связанные с интеграцией и интерпретацией текста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- Чтобы понять внутренний смысл текста, его отдельные сообщения необходимо связать друг с другом и истолковать. Толкование или интерпретация предполагает извлечение из текста такой информации, которая не сообщается напрямую.</a:t>
            </a:r>
          </a:p>
          <a:p>
            <a:pPr>
              <a:buFont typeface="Wingdings" pitchFamily="2" charset="2"/>
              <a:buChar char="ü"/>
            </a:pPr>
            <a:r>
              <a:rPr lang="ru-RU" sz="4200" b="1" i="1" dirty="0" smtClean="0">
                <a:latin typeface="Times New Roman" pitchFamily="18" charset="0"/>
                <a:cs typeface="Times New Roman" pitchFamily="18" charset="0"/>
              </a:rPr>
              <a:t>Интеграция или связывание 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отдельных сообщений текста в единое целое свидетельствует о том, что читатель понимает, что соединяет элементы текста – от отдельных предложений или абзацев до частей составных (множественных) текстов.</a:t>
            </a:r>
          </a:p>
          <a:p>
            <a:pPr>
              <a:buFont typeface="Wingdings" pitchFamily="2" charset="2"/>
              <a:buChar char="ü"/>
            </a:pPr>
            <a:r>
              <a:rPr lang="ru-RU" sz="4200" b="1" i="1" dirty="0" smtClean="0">
                <a:latin typeface="Times New Roman" pitchFamily="18" charset="0"/>
                <a:cs typeface="Times New Roman" pitchFamily="18" charset="0"/>
              </a:rPr>
              <a:t>Читательские действия, связанные с осмыслением и оценкой текста -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Чтобы осмыслить и оценить содержание текста, читатель должен связать информацию текста с другими 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вне текстовыми 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источниками информации, например, согласиться или не согласиться с утверждением текста.</a:t>
            </a:r>
          </a:p>
          <a:p>
            <a:pPr>
              <a:buFont typeface="Wingdings" pitchFamily="2" charset="2"/>
              <a:buChar char="ü"/>
            </a:pPr>
            <a:r>
              <a:rPr lang="ru-RU" sz="4200" b="1" i="1" dirty="0" smtClean="0">
                <a:latin typeface="Times New Roman" pitchFamily="18" charset="0"/>
                <a:cs typeface="Times New Roman" pitchFamily="18" charset="0"/>
              </a:rPr>
              <a:t>Читательские действия, связанные с использованием информации из текста -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Данная группа читательских действий предполагает умение читателя применять информацию, представленную в тексте для решения различных учебно-познавательных и учебно-практических задач.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28604"/>
            <a:ext cx="9144000" cy="157163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Читательские умения, соответствующие выделенным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группам читательских действий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785926"/>
            <a:ext cx="8929718" cy="4340237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8000" u="sng" dirty="0" smtClean="0">
                <a:latin typeface="Times New Roman" pitchFamily="18" charset="0"/>
                <a:cs typeface="Times New Roman" pitchFamily="18" charset="0"/>
              </a:rPr>
              <a:t>1. Находить и извлекать информацию</a:t>
            </a:r>
          </a:p>
          <a:p>
            <a:pPr>
              <a:buFont typeface="Wingdings" pitchFamily="2" charset="2"/>
              <a:buChar char="ü"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Определять 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место, где содержится искомая информация (фрагмент текста, гиперссылка, ссылка на сайт и т.д.)</a:t>
            </a:r>
          </a:p>
          <a:p>
            <a:pPr>
              <a:buFont typeface="Wingdings" pitchFamily="2" charset="2"/>
              <a:buChar char="ü"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Находить 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и извлекать одну или несколько единиц информации</a:t>
            </a:r>
          </a:p>
          <a:p>
            <a:pPr>
              <a:buFont typeface="Wingdings" pitchFamily="2" charset="2"/>
              <a:buChar char="ü"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Находить 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и извлекать одну или несколько единиц информации, расположенных в одном фрагменте текста</a:t>
            </a:r>
          </a:p>
          <a:p>
            <a:pPr>
              <a:buFont typeface="Wingdings" pitchFamily="2" charset="2"/>
              <a:buChar char="ü"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Находить 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и извлекать несколько единиц информации, расположенных в разных фрагментах текста</a:t>
            </a:r>
          </a:p>
          <a:p>
            <a:pPr>
              <a:buFont typeface="Wingdings" pitchFamily="2" charset="2"/>
              <a:buChar char="ü"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Определять 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наличие/отсутствие информации.</a:t>
            </a:r>
          </a:p>
          <a:p>
            <a:pPr>
              <a:buNone/>
            </a:pPr>
            <a:r>
              <a:rPr lang="ru-RU" sz="8000" u="sng" dirty="0" smtClean="0">
                <a:latin typeface="Times New Roman" pitchFamily="18" charset="0"/>
                <a:cs typeface="Times New Roman" pitchFamily="18" charset="0"/>
              </a:rPr>
              <a:t>2. Интегрировать и интерпретировать информацию</a:t>
            </a:r>
          </a:p>
          <a:p>
            <a:pPr>
              <a:buFont typeface="Wingdings" pitchFamily="2" charset="2"/>
              <a:buChar char="ü"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Понимать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фактологическую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информацию (сюжет, последовательность событий и т.п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.)</a:t>
            </a:r>
          </a:p>
          <a:p>
            <a:pPr>
              <a:buFont typeface="Wingdings" pitchFamily="2" charset="2"/>
              <a:buChar char="ü"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Понимать 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смысловую структуру текста (определять тему, главную мысль/идею, назначение текста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buFont typeface="Wingdings" pitchFamily="2" charset="2"/>
              <a:buChar char="ü"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Понимать значение неизвестного слова или выражения на основе 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контекста</a:t>
            </a:r>
          </a:p>
          <a:p>
            <a:pPr>
              <a:buFont typeface="Wingdings" pitchFamily="2" charset="2"/>
              <a:buChar char="ü"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Устанавливать скрытые связи между событиями или утверждениями (причинно-следственные отношения, отношения аргумент – контраргумент, тезис – пример, сходство – различие и др.)</a:t>
            </a:r>
          </a:p>
          <a:p>
            <a:pPr>
              <a:buFont typeface="Wingdings" pitchFamily="2" charset="2"/>
              <a:buChar char="ü"/>
            </a:pPr>
            <a:endParaRPr lang="ru-RU" sz="8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FFC000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429784" cy="6126163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Соотносить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визуальное изображение с вербальным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текстом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Формулировать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выводы на основе обобщения отдельных частей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текста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Понимать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чувства, мотивы, характеры героев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Понимать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концептуальную информацию (авторскую позицию, коммуникативное намерение).</a:t>
            </a:r>
          </a:p>
          <a:p>
            <a:pPr>
              <a:buNone/>
            </a:pPr>
            <a:r>
              <a:rPr lang="ru-RU" sz="1600" u="sng" dirty="0" smtClean="0">
                <a:latin typeface="Times New Roman" pitchFamily="18" charset="0"/>
                <a:cs typeface="Times New Roman" pitchFamily="18" charset="0"/>
              </a:rPr>
              <a:t>3. Осмысливать и оценивать содержание и форму текста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Оценивать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содержание текста или его элементов (примеров, аргументов, иллюстраций и т.п.) относительно целей автора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Оценивать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форму текста (структуру, стиль и т.д.), целесообразность использованных автором приемов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Понимать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назначение структурной единицы текста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Оценивать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полноту, достоверность информации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Обнаруживать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противоречия, содержащиеся в одном или нескольких текстах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Высказывать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 обосновывать собственную точку зрения по вопросу, обсуждаемому в тексте.</a:t>
            </a:r>
          </a:p>
          <a:p>
            <a:pPr>
              <a:buNone/>
            </a:pPr>
            <a:r>
              <a:rPr lang="ru-RU" sz="1600" i="1" u="sng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1600" i="1" u="sng" dirty="0" smtClean="0">
                <a:latin typeface="Times New Roman" pitchFamily="18" charset="0"/>
                <a:cs typeface="Times New Roman" pitchFamily="18" charset="0"/>
              </a:rPr>
              <a:t>. Использовать информацию из текста</a:t>
            </a:r>
            <a:endParaRPr lang="ru-RU" sz="1600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Использовать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информацию из текста для решения практической задачи (планирование поездки, выбор телефона и т.п.) без привлечения фоновых знаний 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Использовать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информацию из текста для решения практической задачи с привлечением фоновых знаний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Формулировать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 основе полученной из текста информации собственную гипотезу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Прогнозировать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события, течение процесса, результаты эксперимента на основе информации текста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Предлагать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интерпретацию нового явления, принадлежащего к тому же классу явлений, который обсуждается в тексте (в том числе с переносом из одной предметной области в другую)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Выявлять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связь между прочитанным и современной реальностью.</a:t>
            </a:r>
          </a:p>
          <a:p>
            <a:endParaRPr lang="ru-RU" sz="1600" dirty="0" smtClean="0"/>
          </a:p>
          <a:p>
            <a:endParaRPr lang="ru-RU" sz="16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E19F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1168</Words>
  <PresentationFormat>Экран (4:3)</PresentationFormat>
  <Paragraphs>79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Читательская  грамотность</vt:lpstr>
      <vt:lpstr>Определение читательской грамотности </vt:lpstr>
      <vt:lpstr>Трёхмерность измерения читательской грамотности </vt:lpstr>
      <vt:lpstr>О типах текстов </vt:lpstr>
      <vt:lpstr>Слайд 5</vt:lpstr>
      <vt:lpstr>Проверяемые виды деятельности </vt:lpstr>
      <vt:lpstr>Читательские действия, связанные с нахождением и извлечением информации из текста </vt:lpstr>
      <vt:lpstr>Читательские умения, соответствующие выделенным группам читательских действий </vt:lpstr>
      <vt:lpstr>Слайд 9</vt:lpstr>
      <vt:lpstr>О ситуациях и контекстах 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Читательская  грамотность</dc:title>
  <dc:creator>Елена</dc:creator>
  <cp:lastModifiedBy>Елена</cp:lastModifiedBy>
  <cp:revision>5</cp:revision>
  <dcterms:created xsi:type="dcterms:W3CDTF">2022-12-07T22:35:50Z</dcterms:created>
  <dcterms:modified xsi:type="dcterms:W3CDTF">2022-12-07T23:22:36Z</dcterms:modified>
</cp:coreProperties>
</file>