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3" r:id="rId10"/>
    <p:sldId id="274" r:id="rId11"/>
    <p:sldId id="276" r:id="rId12"/>
    <p:sldId id="279" r:id="rId13"/>
    <p:sldId id="268" r:id="rId14"/>
    <p:sldId id="282" r:id="rId15"/>
    <p:sldId id="281" r:id="rId16"/>
    <p:sldId id="270" r:id="rId17"/>
    <p:sldId id="284" r:id="rId18"/>
    <p:sldId id="285" r:id="rId19"/>
    <p:sldId id="269" r:id="rId20"/>
    <p:sldId id="289" r:id="rId21"/>
    <p:sldId id="283" r:id="rId22"/>
    <p:sldId id="286" r:id="rId23"/>
    <p:sldId id="271" r:id="rId24"/>
    <p:sldId id="287" r:id="rId25"/>
    <p:sldId id="288" r:id="rId26"/>
    <p:sldId id="292" r:id="rId27"/>
    <p:sldId id="293" r:id="rId28"/>
    <p:sldId id="277" r:id="rId29"/>
    <p:sldId id="278" r:id="rId30"/>
    <p:sldId id="291" r:id="rId31"/>
    <p:sldId id="290" r:id="rId32"/>
    <p:sldId id="294" r:id="rId33"/>
    <p:sldId id="272" r:id="rId34"/>
    <p:sldId id="295" r:id="rId35"/>
    <p:sldId id="273" r:id="rId36"/>
  </p:sldIdLst>
  <p:sldSz cx="12192000" cy="6858000"/>
  <p:notesSz cx="10234613" cy="71040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арина Марина" initials="ММ" lastIdx="1" clrIdx="0">
    <p:extLst>
      <p:ext uri="{19B8F6BF-5375-455C-9EA6-DF929625EA0E}">
        <p15:presenceInfo xmlns="" xmlns:p15="http://schemas.microsoft.com/office/powerpoint/2012/main" userId="0226484515bd7af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80" autoAdjust="0"/>
  </p:normalViewPr>
  <p:slideViewPr>
    <p:cSldViewPr snapToGrid="0">
      <p:cViewPr>
        <p:scale>
          <a:sx n="114" d="100"/>
          <a:sy n="114" d="100"/>
        </p:scale>
        <p:origin x="-474" y="-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797708" y="1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7C92C-F34F-4DFB-B6A6-EC287CEE83C2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748144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797708" y="6748144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FB7BF-1767-4641-AC40-433F5BAE5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798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797708" y="1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1F4D1-3E9C-4EB8-912B-7D8F777F9DC3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749550" y="533400"/>
            <a:ext cx="4735513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24605" y="3374072"/>
            <a:ext cx="8187690" cy="31966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748144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797708" y="6748144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124CE-01B3-45BF-8553-C3B8B6E0EF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189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8382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6128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9163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1285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0922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874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0223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2831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480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1549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936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998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4955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8907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4974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4929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4559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5701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76473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2771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8194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7356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79612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8220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0342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472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815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986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269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A124CE-01B3-45BF-8553-C3B8B6E0EFC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225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E77100-917D-4641-BCBF-02F8C357B3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228F6AED-E2E5-4F5A-AA5E-AA5F19C011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748E6AF-3909-4D43-AFD2-F0E762669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312F-D298-4616-B71D-7FAA8390A4B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BF8E6BF-7005-4D59-A639-692C47D85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3311991-C7B6-4337-83DB-0647E31D3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E1C2-5511-47AF-82F9-5C645BD02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284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9ACBCC1-A801-4FA8-890B-6AFC5F5CA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C107FD3-E085-422C-A6F6-2C411772B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9DFE7B3-8EF8-49B3-8977-D755F39B4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312F-D298-4616-B71D-7FAA8390A4B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03CFDC9-C112-49A9-A077-064D3361A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B489F3A-5435-444C-8F3B-F0809BBF9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E1C2-5511-47AF-82F9-5C645BD02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14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C678F85C-A0C2-41D6-8016-82335C5EF2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19F9416E-0A5C-4A7B-8FCB-93203A7F6B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91A0221-9FDE-4F2C-8CE1-B8AA6FAD4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312F-D298-4616-B71D-7FAA8390A4B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F50AD35-C297-4BAA-B04C-4CC4CBE32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AB8E58D-EBC5-42CF-9596-5EA1302F7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E1C2-5511-47AF-82F9-5C645BD02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381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8CAC497-52DD-401D-8513-2FCFF081A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9D62A5E-AD9E-4D4E-ABA4-3260130236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6E311F6-096F-4163-90EF-2DE59830E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312F-D298-4616-B71D-7FAA8390A4B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32C497E-F992-4946-AB1D-703DA6C81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96F8152-0D4B-461A-B244-51A18C42F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E1C2-5511-47AF-82F9-5C645BD02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850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00905E8-05CE-410F-9C0F-F43EFB110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AD8026B-F671-43B3-B961-D05CF8C9C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7FAF64C-2595-4627-B0A2-9664711C7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312F-D298-4616-B71D-7FAA8390A4B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621E3F1-D16E-4E4A-B784-2D89FB4B5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73FC602-661E-48B5-BA8B-B96D25A20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E1C2-5511-47AF-82F9-5C645BD02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179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FD1BE54-ABA0-415B-AB6D-E3114A25F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E2587E5-BE87-4157-ABD0-364FC52D93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333EE70-FE27-4158-A5AB-7A1833D8DF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A4EFF0B-B705-4682-B5A9-5F84D1698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312F-D298-4616-B71D-7FAA8390A4B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A7DA1D9-79A2-42A3-997E-7CCB27B27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81BD460-473F-48C4-932B-1CFB11F61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E1C2-5511-47AF-82F9-5C645BD02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405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485853A-BA87-4ED8-9435-3FB7938F5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39586FF-284C-43CB-ABDE-52186AF59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BEEF2AD-C1FB-44B0-9BFD-09217A1ECB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256222D9-9381-4914-B803-3B11EC2A98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6F67A713-0F88-42CF-8461-9881687447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E58509A9-451E-4CE7-9078-B3894852D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312F-D298-4616-B71D-7FAA8390A4B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192D91EF-7F0F-4087-9F17-666B51696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D407BAE5-B6FC-4345-A84C-495893E71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E1C2-5511-47AF-82F9-5C645BD02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311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A143255-B8A4-4C7E-AB1B-E5B26BB94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A7E15F65-F2CA-4045-A1D6-94C079B8A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312F-D298-4616-B71D-7FAA8390A4B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F4935F5D-1379-4D8B-A94D-E097E742C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32E1791-BDA1-422B-915F-7C0CB77DB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E1C2-5511-47AF-82F9-5C645BD02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870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A6DB9C3F-764F-4D00-B91E-0DB826556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312F-D298-4616-B71D-7FAA8390A4B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8B4234FC-7A92-486C-AEF6-3E57A4C90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A2CD6E4B-8295-4F50-B10F-BFB0FB70F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E1C2-5511-47AF-82F9-5C645BD02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416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A1EEB08-9914-4B87-AAA5-4DA4910A3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A56D363-496C-496E-B2D1-3740F5256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2283E7D-D2AD-4636-9BAB-5C16C09C7C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885E45DA-28F9-445D-998C-8CB7667B2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312F-D298-4616-B71D-7FAA8390A4B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376EDE6-6793-422C-94D9-055CF05E1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E697D26-EAFD-4253-887D-44637797A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E1C2-5511-47AF-82F9-5C645BD02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621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A0B1986-FABD-45BC-92DF-6BCF4F374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4FCE21E6-01BC-4948-8D96-3137437447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FEEF857A-97F9-49B7-A5B6-E216F2C7CB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DDD96F0-AB86-4466-887C-D530E6B9A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0312F-D298-4616-B71D-7FAA8390A4B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921DB3A-43DA-4F50-9B9F-D32DA4172D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389873C-9715-4F7E-AA00-4E2F7521F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EE1C2-5511-47AF-82F9-5C645BD02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626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6732E61-B278-4E87-A976-06C3D47D95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2B18767-B2A0-4546-B2E9-0BCD3B324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089F3CF-3799-4AF5-B937-2ECD49B9D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0312F-D298-4616-B71D-7FAA8390A4BE}" type="datetimeFigureOut">
              <a:rPr lang="ru-RU" smtClean="0"/>
              <a:t>10.12.2022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2687C5C-68FD-4A96-8FE5-A816EA70FC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84E4B5C-2AEA-4E90-839C-2ADA8A896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EE1C2-5511-47AF-82F9-5C645BD02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599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jpeg"/><Relationship Id="rId5" Type="http://schemas.openxmlformats.org/officeDocument/2006/relationships/image" Target="../media/image59.gif"/><Relationship Id="rId4" Type="http://schemas.openxmlformats.org/officeDocument/2006/relationships/image" Target="../media/image5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6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B8BB09F-7BCF-4577-9166-9D31BD2DD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0400" y="559858"/>
            <a:ext cx="5638800" cy="614589"/>
          </a:xfrm>
        </p:spPr>
        <p:txBody>
          <a:bodyPr>
            <a:normAutofit/>
          </a:bodyPr>
          <a:lstStyle/>
          <a:p>
            <a:pPr algn="ctr"/>
            <a:r>
              <a:rPr lang="ru-RU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МКДОУ детский сад «Солнышко»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134E331-EE9F-4D8A-A960-1463E5E4B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21565" y="1598137"/>
            <a:ext cx="5503333" cy="2946400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ru-RU" sz="43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ru-RU" sz="11100" b="1" dirty="0">
                <a:solidFill>
                  <a:srgbClr val="C00000"/>
                </a:solidFill>
                <a:latin typeface="Arial Black" panose="020B0A04020102020204" pitchFamily="34" charset="0"/>
              </a:rPr>
              <a:t/>
            </a:r>
            <a:br>
              <a:rPr lang="ru-RU" sz="11100" b="1" dirty="0">
                <a:solidFill>
                  <a:srgbClr val="C00000"/>
                </a:solidFill>
                <a:latin typeface="Arial Black" panose="020B0A04020102020204" pitchFamily="34" charset="0"/>
              </a:rPr>
            </a:br>
            <a:endParaRPr lang="ru-RU" sz="111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  <a:p>
            <a:pPr marL="0" indent="0" algn="l">
              <a:buNone/>
            </a:pPr>
            <a:endParaRPr lang="ru-RU" sz="4500" b="1" dirty="0"/>
          </a:p>
          <a:p>
            <a:pPr marL="0" indent="0" algn="l">
              <a:buNone/>
            </a:pPr>
            <a:endParaRPr lang="ru-RU" sz="4500" b="1" dirty="0" smtClean="0"/>
          </a:p>
          <a:p>
            <a:pPr marL="0" indent="0" algn="r">
              <a:buNone/>
            </a:pPr>
            <a:endParaRPr lang="ru-RU" sz="7400" b="1" dirty="0" smtClean="0"/>
          </a:p>
          <a:p>
            <a:pPr marL="0" indent="0" algn="r">
              <a:buNone/>
            </a:pPr>
            <a:endParaRPr lang="ru-RU" sz="7400" b="1" dirty="0" smtClean="0"/>
          </a:p>
          <a:p>
            <a:pPr marL="0" indent="0" algn="r">
              <a:buNone/>
            </a:pPr>
            <a:endParaRPr lang="ru-RU" sz="7400" b="1" dirty="0"/>
          </a:p>
          <a:p>
            <a:pPr marL="0" indent="0" algn="r">
              <a:buNone/>
            </a:pPr>
            <a:endParaRPr lang="ru-RU" sz="7400" b="1" dirty="0" smtClean="0"/>
          </a:p>
          <a:p>
            <a:pPr marL="0" indent="0" algn="r">
              <a:buNone/>
            </a:pPr>
            <a:r>
              <a:rPr lang="ru-RU" sz="7400" b="1" dirty="0"/>
              <a:t> </a:t>
            </a:r>
            <a:r>
              <a:rPr lang="ru-RU" sz="7400" b="1" dirty="0" smtClean="0"/>
              <a:t>  </a:t>
            </a:r>
            <a:endParaRPr lang="ru-RU" sz="6400" b="1" dirty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99436" y="3551535"/>
            <a:ext cx="82891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26415" y="2658983"/>
            <a:ext cx="5435206" cy="13542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Творческий проект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«ЧУДО-УРОЖАЙ»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96348" y="4317971"/>
            <a:ext cx="10889827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2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/>
            <a:r>
              <a:rPr lang="ru-RU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Разработала</a:t>
            </a:r>
            <a:r>
              <a:rPr lang="ru-RU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 Ляшенко Наталья Викторовна,</a:t>
            </a:r>
          </a:p>
          <a:p>
            <a:pPr algn="r"/>
            <a:r>
              <a:rPr lang="ru-RU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Воспитатель детского сада «Солнышко</a:t>
            </a:r>
            <a:r>
              <a:rPr lang="ru-RU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endParaRPr lang="ru-RU" sz="2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ru-RU" sz="22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2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Родино</a:t>
            </a:r>
            <a:r>
              <a:rPr lang="ru-RU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2022 год</a:t>
            </a:r>
          </a:p>
        </p:txBody>
      </p:sp>
    </p:spTree>
    <p:extLst>
      <p:ext uri="{BB962C8B-B14F-4D97-AF65-F5344CB8AC3E}">
        <p14:creationId xmlns:p14="http://schemas.microsoft.com/office/powerpoint/2010/main" val="281082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65200" y="686138"/>
            <a:ext cx="10481733" cy="382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800"/>
              </a:spcAft>
            </a:pPr>
            <a:r>
              <a:rPr lang="ru-RU" sz="2400" b="1" u="sng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Познавательная деятельность</a:t>
            </a:r>
            <a:r>
              <a:rPr lang="ru-RU" sz="2400" b="1" u="sng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ctr">
              <a:lnSpc>
                <a:spcPct val="90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растет на грядке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?» </a:t>
            </a:r>
          </a:p>
          <a:p>
            <a:pPr algn="ctr">
              <a:lnSpc>
                <a:spcPct val="90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экскурсия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детьми 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приусадебный участок детского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сада</a:t>
            </a: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виктор\Pictures\УРОЖАЙ\IMG-20220907-WA007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65"/>
          <a:stretch/>
        </p:blipFill>
        <p:spPr bwMode="auto">
          <a:xfrm>
            <a:off x="3674532" y="2793609"/>
            <a:ext cx="5063068" cy="34302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иктор\Pictures\УРОЖАЙ\IMG-20220907-WA006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5562" y="745045"/>
            <a:ext cx="2831238" cy="3405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виктор\Pictures\УРОЖАЙ\IMG-20220907-WA006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54535" y="745044"/>
            <a:ext cx="2827926" cy="3327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17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31265" y="1568272"/>
            <a:ext cx="7408333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8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Игра-занятие 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«Чудо овощи» (муляжи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виктор\Pictures\УРОЖАЙ\IMG_20220412_16275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6081" y="628201"/>
            <a:ext cx="4599518" cy="29529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виктор\Pictures\УРОЖАЙ\IMG_20221010_10462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83197" y="3143556"/>
            <a:ext cx="6104467" cy="31021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64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3267" y="65984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spcAft>
                <a:spcPts val="80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«Чудесный мешочек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с овощами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1\Desktop\ГРУППА РАДУГА\огород\IMG_20221206_160044_20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166136" y="1029176"/>
            <a:ext cx="5272946" cy="24656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1\Desktop\ГРУППА РАДУГА\огород\IMG_20221206_160249_94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941821" y="1128040"/>
            <a:ext cx="1694853" cy="22679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1\Desktop\ГРУППА РАДУГА\огород\IMG_20221206_160201_02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08700" y="1124712"/>
            <a:ext cx="1836636" cy="22394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1\Desktop\ГРУППА РАДУГА\огород\IMG_20221206_160131_588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166136" y="3718889"/>
            <a:ext cx="1814809" cy="2263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1\Desktop\ГРУППА РАДУГА\огород\IMG_20221206_160446_954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2"/>
          <a:stretch/>
        </p:blipFill>
        <p:spPr bwMode="auto">
          <a:xfrm>
            <a:off x="5155626" y="3718889"/>
            <a:ext cx="5789710" cy="23050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1\Desktop\ГРУППА РАДУГА\огород\IMG_20221206_160333_893 (1)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28851" y="3740572"/>
            <a:ext cx="1634751" cy="22200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59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A83738A-BAE2-4C5F-8B45-C03F3691F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423" y="604005"/>
            <a:ext cx="10622279" cy="4455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– коммуникативная деятельность.</a:t>
            </a:r>
            <a:r>
              <a:rPr lang="ru-RU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2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08411" y="1030928"/>
            <a:ext cx="4385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</a:t>
            </a: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художественной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литературы</a:t>
            </a:r>
          </a:p>
        </p:txBody>
      </p:sp>
      <p:pic>
        <p:nvPicPr>
          <p:cNvPr id="3074" name="Picture 2" descr="C:\Users\user1\Desktop\ГРУППА РАДУГА\огород\IMG_20221205_153754_24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08411" y="1532562"/>
            <a:ext cx="4748736" cy="2661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43637" y="1054903"/>
            <a:ext cx="37396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ассматривание иллюстраций</a:t>
            </a:r>
            <a:endParaRPr lang="ru-RU" sz="2000" dirty="0"/>
          </a:p>
        </p:txBody>
      </p:sp>
      <p:pic>
        <p:nvPicPr>
          <p:cNvPr id="1026" name="Picture 2" descr="C:\Users\user1\Desktop\ГРУППА РАДУГА\огород\IMG_20221206_095922_48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8411" y="4439415"/>
            <a:ext cx="4742434" cy="18183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43293" y="4193934"/>
            <a:ext cx="3609467" cy="2063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user1\Desktop\ГРУППА РАДУГА\огород\IMG_20221206_102501_829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61248" y="1455013"/>
            <a:ext cx="4735811" cy="2681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14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133" y="602192"/>
            <a:ext cx="10515600" cy="574675"/>
          </a:xfrm>
        </p:spPr>
        <p:txBody>
          <a:bodyPr>
            <a:normAutofit/>
          </a:bodyPr>
          <a:lstStyle/>
          <a:p>
            <a:pPr algn="ctr"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цветового восприятия и формы овощей.</a:t>
            </a:r>
          </a:p>
        </p:txBody>
      </p:sp>
      <p:pic>
        <p:nvPicPr>
          <p:cNvPr id="7170" name="Picture 2" descr="C:\Users\виктор\Pictures\УРОЖАЙ\IMG_20221017_1602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21416" y="1049868"/>
            <a:ext cx="8311674" cy="5181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71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4311" y="281709"/>
            <a:ext cx="10515600" cy="1325563"/>
          </a:xfrm>
        </p:spPr>
        <p:txBody>
          <a:bodyPr>
            <a:normAutofit/>
          </a:bodyPr>
          <a:lstStyle/>
          <a:p>
            <a:pPr algn="ctr">
              <a:spcBef>
                <a:spcPts val="1000"/>
              </a:spcBef>
            </a:pP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Театрализованная </a:t>
            </a:r>
            <a: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деятельность</a:t>
            </a:r>
            <a:br>
              <a:rPr lang="ru-RU" sz="2400" b="1" dirty="0">
                <a:solidFill>
                  <a:schemeClr val="accent2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мотивам русской </a:t>
            </a:r>
            <a:r>
              <a:rPr lang="ru-RU" sz="2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народной сказки «Репка</a:t>
            </a:r>
            <a:r>
              <a:rPr lang="ru-RU" sz="24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  <a:endParaRPr lang="ru-RU" sz="2400" b="1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виктор\Pictures\УРОЖАЙ\IMG-20221013-WA002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66135" y="1247288"/>
            <a:ext cx="6787430" cy="30969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user1\Desktop\ГРУППА РАДУГА\огород\IMG_20221013_1554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09781" y="3584485"/>
            <a:ext cx="1956353" cy="24951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1\Desktop\ГРУППА РАДУГА\огород\IMG_20221013_155820 — копия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9021" y="3584485"/>
            <a:ext cx="1793268" cy="23910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1\Desktop\ГРУППА РАДУГА\огород\IMG_20221013_161019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53161" y="4423599"/>
            <a:ext cx="2109175" cy="17750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1\Desktop\ГРУППА РАДУГА\огород\IMG_20221013_155919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65055" y="4423598"/>
            <a:ext cx="2150169" cy="17750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09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B51BE22-94DE-4952-97CC-5AE31D5D5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057" y="152400"/>
            <a:ext cx="11669486" cy="6466114"/>
          </a:xfrm>
        </p:spPr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Художественное </a:t>
            </a:r>
            <a:r>
              <a:rPr lang="ru-RU" b="1" dirty="0">
                <a:solidFill>
                  <a:schemeClr val="accent2"/>
                </a:solidFill>
              </a:rPr>
              <a:t>творчество</a:t>
            </a:r>
            <a:r>
              <a:rPr lang="ru-RU" b="1" dirty="0" smtClean="0">
                <a:solidFill>
                  <a:schemeClr val="accent2"/>
                </a:solidFill>
              </a:rPr>
              <a:t>.</a:t>
            </a:r>
            <a:endParaRPr lang="ru-RU" b="1" dirty="0">
              <a:solidFill>
                <a:schemeClr val="accent2"/>
              </a:solidFill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Лепка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Огурчик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9218" name="Picture 2" descr="C:\Users\виктор\Pictures\УРОЖАЙ\IMG_20221017_16105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7533" y="1704220"/>
            <a:ext cx="5029200" cy="42309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виктор\Pictures\УРОЖАЙ\IMG_20221017_16124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6361286" y="1789693"/>
            <a:ext cx="4713113" cy="41534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05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27329" y="592668"/>
            <a:ext cx="4289989" cy="8805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Аппликация «Капуста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C:\Users\виктор\Pictures\УРОЖАЙ\IMG-20221019-WA002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03132" y="1087968"/>
            <a:ext cx="4038601" cy="32427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виктор\Pictures\УРОЖАЙ\IMG-20221019-WA003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85666" y="2285998"/>
            <a:ext cx="3191934" cy="3911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виктор\Pictures\УРОЖАЙ\IMG-20221019-WA003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3766" y="2534976"/>
            <a:ext cx="3199366" cy="35914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99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5416" y="3131856"/>
            <a:ext cx="4148666" cy="971020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етрадиционным способом - пальчиками</a:t>
            </a:r>
            <a:endParaRPr lang="ru-RU" sz="2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04875" y="3390610"/>
            <a:ext cx="3048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Внутри контура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80000" y="600557"/>
            <a:ext cx="15209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исование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виктор\Pictures\УРОЖАЙ\IMG_20221121_180243_4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9675" y="945870"/>
            <a:ext cx="3988858" cy="53203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29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973B3C7-387C-4C48-BCC9-4B02B59DC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3800" y="643466"/>
            <a:ext cx="9592733" cy="225213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Игровая деятельность.</a:t>
            </a:r>
            <a:endParaRPr lang="ru-RU" sz="24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2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Дидактическая игра </a:t>
            </a:r>
          </a:p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2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крупные пазлы «Овощи»</a:t>
            </a:r>
            <a:endParaRPr lang="ru-RU" sz="2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900" dirty="0"/>
          </a:p>
        </p:txBody>
      </p:sp>
      <p:pic>
        <p:nvPicPr>
          <p:cNvPr id="8194" name="Picture 2" descr="C:\Users\виктор\Pictures\УРОЖАЙ\IMG-20221017-WA0004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7343" y="2402437"/>
            <a:ext cx="5812917" cy="32704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виктор\Pictures\УРОЖАЙ\IMG_20221018_11054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2797" y="687937"/>
            <a:ext cx="2352453" cy="3429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виктор\Pictures\УРОЖАЙ\IMG_20221018_11033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50260" y="706707"/>
            <a:ext cx="2327362" cy="34102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19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EB1B9E7-D604-4BEC-B350-38D3FB7A7C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9000" y="660401"/>
            <a:ext cx="10551886" cy="5773056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образовательный.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краткосрочный (месяц).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воспитатели группы,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родители,  дети 2 группы раннего возраста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Возраст детей: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 – 3 года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Итоговое </a:t>
            </a:r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мероприятие проекта: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Фуршет-стол с овощами для детей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15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0492" y="73088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+mn-cs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+mn-cs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+mn-cs"/>
              </a:rPr>
              <a:t>«Что это – овощ или фрукт»</a:t>
            </a:r>
            <a:endParaRPr lang="ru-RU" dirty="0"/>
          </a:p>
        </p:txBody>
      </p:sp>
      <p:pic>
        <p:nvPicPr>
          <p:cNvPr id="2050" name="Picture 2" descr="C:\Users\user1\Desktop\ГРУППА РАДУГА\огород\IMG_20221205_104532_52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14401" y="683812"/>
            <a:ext cx="2096098" cy="27988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1\Desktop\ГРУППА РАДУГА\огород\IMG_20221205_104537_63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00561" y="574320"/>
            <a:ext cx="2249317" cy="290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1\Desktop\ГРУППА РАДУГА\огород\IMG_20221205_104515_88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91"/>
          <a:stretch/>
        </p:blipFill>
        <p:spPr bwMode="auto">
          <a:xfrm>
            <a:off x="2946888" y="2441051"/>
            <a:ext cx="6253673" cy="365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554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639" y="182879"/>
            <a:ext cx="10515600" cy="1649454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Сюжетно-ролевая игра 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«Варим 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суп </a:t>
            </a: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из овощей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» </a:t>
            </a:r>
            <a:endParaRPr lang="ru-RU" sz="2200" b="1" dirty="0"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pic>
        <p:nvPicPr>
          <p:cNvPr id="2050" name="Picture 2" descr="C:\Users\user1\Desktop\ГРУППА РАДУГА\огород\IMG_20221206_155338_87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26414" y="786383"/>
            <a:ext cx="2932938" cy="26903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1\Desktop\ГРУППА РАДУГА\огород\IMG_20221206_155420_37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16396" y="762322"/>
            <a:ext cx="3220995" cy="2709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1\Desktop\ГРУППА РАДУГА\огород\IMG_20221206_155547_02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88286" y="3755626"/>
            <a:ext cx="3673475" cy="23332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1\Desktop\ГРУППА РАДУГА\огород\IMG_20221206_155605_96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0639" y="1353799"/>
            <a:ext cx="2870009" cy="22215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1\Desktop\ГРУППА РАДУГА\огород\IMG_20221206_155729_741 (1)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86"/>
          <a:stretch/>
        </p:blipFill>
        <p:spPr bwMode="auto">
          <a:xfrm>
            <a:off x="6647689" y="3755626"/>
            <a:ext cx="3236976" cy="22667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63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1962" y="1164358"/>
            <a:ext cx="5806440" cy="788016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  <a:spcAft>
                <a:spcPts val="100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Подвижная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«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Огуречик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гуречик-огуречик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не ходи на тот 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конечик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там мышка живет, тебе хвостик отгрызет.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1\Desktop\ГРУППА РАДУГА\огород\IMG_20221205_160827_9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855" y="1558366"/>
            <a:ext cx="2008234" cy="26776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1\Desktop\ГРУППА РАДУГА\огород\IMG_20221205_160938_20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9954" y="2478023"/>
            <a:ext cx="5690457" cy="37160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1\Desktop\ГРУППА РАДУГА\огород\IMG_20221205_160852_32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05859" y="1609682"/>
            <a:ext cx="2405269" cy="26263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61133" y="576072"/>
            <a:ext cx="45176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     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endParaRPr lang="ru-RU" dirty="0"/>
          </a:p>
          <a:p>
            <a:r>
              <a:rPr lang="ru-RU" dirty="0" smtClean="0"/>
              <a:t>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951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FB50443-B2F3-4372-B926-B1ACDE8FAE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3293" y="551543"/>
            <a:ext cx="4197096" cy="19173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Двигательная деятельность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малой подвижности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Огород у нас в порядке</a:t>
            </a: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user1\Desktop\ГРУППА РАДУГА\огород\IMG_20221206_161109_90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7511" y="719642"/>
            <a:ext cx="3048950" cy="29562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1\Desktop\ГРУППА РАДУГА\огород\IMG_20221206_161220_18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20815" y="892877"/>
            <a:ext cx="3163105" cy="2609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1\Desktop\ГРУППА РАДУГА\огород\IMG_20221206_161421_80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731"/>
          <a:stretch/>
        </p:blipFill>
        <p:spPr bwMode="auto">
          <a:xfrm>
            <a:off x="6657589" y="3397005"/>
            <a:ext cx="3245363" cy="27974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user1\Desktop\ГРУППА РАДУГА\огород\IMG_20221206_161509_23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68432" y="3582165"/>
            <a:ext cx="3807656" cy="25428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user1\Desktop\ГРУППА РАДУГА\огород\IMG_20221206_165514_86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8348" y="1654792"/>
            <a:ext cx="4046986" cy="30360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2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15057"/>
            <a:ext cx="10515600" cy="731521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 «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Капуста»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1\Desktop\ГРУППА РАДУГА\огород\IMG_20221206_093053_46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76446" y="931011"/>
            <a:ext cx="3606292" cy="25212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1678" y="3020828"/>
            <a:ext cx="2952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капусту режем-режем,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46022" y="3452240"/>
            <a:ext cx="2811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Мы капусту жмем-жмем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011921" y="3082908"/>
            <a:ext cx="2803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мамы пироги печем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1" name="Picture 3" descr="C:\Users\user1\Desktop\ГРУППА РАДУГА\огород\IMG_20221206_092826_89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43086" y="3452240"/>
            <a:ext cx="2086009" cy="2655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1\Desktop\ГРУППА РАДУГА\огород\IMG_20221206_092925_72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65776" y="3821572"/>
            <a:ext cx="1765175" cy="24507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1\Desktop\ГРУППА РАДУГА\огород\IMG_20221206_092905_758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8139938" y="3587181"/>
            <a:ext cx="2137918" cy="26851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11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8558" y="444638"/>
            <a:ext cx="10515600" cy="1325563"/>
          </a:xfrm>
        </p:spPr>
        <p:txBody>
          <a:bodyPr>
            <a:normAutofit fontScale="90000"/>
          </a:bodyPr>
          <a:lstStyle/>
          <a:p>
            <a:pPr algn="ctr">
              <a:lnSpc>
                <a:spcPct val="120000"/>
              </a:lnSpc>
            </a:pPr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Развитие </a:t>
            </a:r>
            <a:r>
              <a:rPr lang="ru-RU" sz="2400" b="1" dirty="0" err="1" smtClean="0">
                <a:solidFill>
                  <a:schemeClr val="accent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обояния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 вкусовых рецепторов.</a:t>
            </a:r>
            <a:br>
              <a:rPr lang="ru-RU" sz="2400" b="1" dirty="0">
                <a:solidFill>
                  <a:schemeClr val="accent2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Лук –полезный продукт, </a:t>
            </a:r>
            <a:br>
              <a:rPr lang="ru-RU" sz="2200" b="1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он улучшает иммунитет у ребенка и лечит от простудных заболевания</a:t>
            </a:r>
            <a:endParaRPr lang="ru-RU" sz="2200" b="1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122" name="Picture 2" descr="C:\Users\user1\Desktop\ГРУППА РАДУГА\огород\IMG_20221109_113725_4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1596" y="1908313"/>
            <a:ext cx="5629525" cy="4222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1\Desktop\ГРУППА РАДУГА\огород\IMG-20221109-WA0021.jpe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56536" y="2143307"/>
            <a:ext cx="2416593" cy="35527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1\Desktop\ГРУППА РАДУГА\огород\IMG_20221109_113755_51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9227" y="2143307"/>
            <a:ext cx="2488759" cy="34341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14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0249" y="389614"/>
            <a:ext cx="10515600" cy="87170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Подробное изучение тыквы на вкус и аромат, а также из чего она состоит. 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user1\Desktop\ГРУППА РАДУГА\огород\IMG_20221109_153624_987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1058" y="2953350"/>
            <a:ext cx="4894301" cy="32725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1\Desktop\ГРУППА РАДУГА\огород\IMG-20221109-WA00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95359" y="1141564"/>
            <a:ext cx="2735250" cy="33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1\Desktop\ГРУППА РАДУГА\огород\IMG_20221109_152853_21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8496" y="1141564"/>
            <a:ext cx="2846568" cy="33329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user1\Desktop\ГРУППА РАДУГА\огород\загружено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1238" y="3424238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user1\Desktop\ГРУППА РАДУГА\огород\IMG_20221109_152545_893 (2)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4753" y="1033671"/>
            <a:ext cx="1913923" cy="1863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03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7956" y="484394"/>
            <a:ext cx="10515600" cy="102635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фуршет-стола для детей с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наиболее употребляемыми овощами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–помидорами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огурцами, капустой </a:t>
            </a:r>
            <a:r>
              <a:rPr lang="ru-RU" sz="24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морковью.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user1\Desktop\ГРУППА РАДУГА\огород\Screenshot_20221205-23283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92386" y="1324776"/>
            <a:ext cx="7150570" cy="47938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1\Desktop\ГРУППА РАДУГА\огород\IMG_20221109_163344_95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28418" y="2647784"/>
            <a:ext cx="1646641" cy="21477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2152" y="2734778"/>
            <a:ext cx="1638672" cy="22109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691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12800" y="449791"/>
            <a:ext cx="10515600" cy="845609"/>
          </a:xfrm>
        </p:spPr>
        <p:txBody>
          <a:bodyPr>
            <a:normAutofit/>
          </a:bodyPr>
          <a:lstStyle/>
          <a:p>
            <a:pPr algn="ctr">
              <a:spcBef>
                <a:spcPts val="1000"/>
              </a:spcBef>
            </a:pP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Совместная работа </a:t>
            </a:r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родителями: </a:t>
            </a:r>
            <a:r>
              <a:rPr lang="ru-RU" sz="22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оформление тематических фото-зон.</a:t>
            </a:r>
            <a:endParaRPr lang="ru-RU" sz="2800" b="1" dirty="0">
              <a:solidFill>
                <a:schemeClr val="accent2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виктор\Pictures\УРОЖАЙ\IMG_20220715_130410_2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3065" y="1094088"/>
            <a:ext cx="7572988" cy="50865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697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иктор\Pictures\УРОЖАЙ\20221025_173506 (1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3068" y="748601"/>
            <a:ext cx="10397990" cy="5474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94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79AA424-21B1-44FC-A565-A22F221E1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468" y="711199"/>
            <a:ext cx="10371666" cy="5511801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10000"/>
              </a:lnSpc>
              <a:buNone/>
            </a:pPr>
            <a:r>
              <a:rPr lang="ru-RU" sz="2400" b="1" dirty="0">
                <a:solidFill>
                  <a:schemeClr val="accent2"/>
                </a:solidFill>
              </a:rPr>
              <a:t>Актуальность: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дети младшего дошкольного возраста начинают знакомиться с такими понятиями, как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овощи.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многих детей эти понятия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малознакомы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 очень сложно классифицировать данные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предметы,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часто путают овощи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друг с другом, неправильно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называют цвет, форму овощей, вкусовые качества, где выращивают овощи, какую пользу приносят людям, затрудняются назвать помидор, огурец, тыкву, капусту и другие овощные культуры одним словом «Овощи».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Чтобы помочь детям классифицировать 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овощи,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познакомить их со свойствами и местом их произрастания, был выбран метод проектов. В игровом проекте малыши знакомятся с такими свойствами как цвет, форма, величина, место произрастания. В то же время дети должны понять, что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овощи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очень полезны для здоровья, так как в них много витаминов, которые позволяют им лучше расти и развиваться.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600" b="1" dirty="0">
                <a:solidFill>
                  <a:schemeClr val="accent2"/>
                </a:solidFill>
              </a:rPr>
              <a:t>Цель проекта: </a:t>
            </a:r>
            <a:r>
              <a:rPr lang="ru-RU" sz="2600" dirty="0">
                <a:solidFill>
                  <a:srgbClr val="212529"/>
                </a:solidFill>
                <a:latin typeface="Times New Roman" panose="02020603050405020304" pitchFamily="18" charset="0"/>
              </a:rPr>
              <a:t>р</a:t>
            </a:r>
            <a:r>
              <a:rPr lang="ru-RU" sz="26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асширение представлений об овощах 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(капуста, помидор, картошка, лук, 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2125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огурец, тыква и т. д.).</a:t>
            </a: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b="1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360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8330" y="707311"/>
            <a:ext cx="4754880" cy="1373701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Лучшим способом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накормить ребёнка луком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будет салат,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приготовленной мамой с любовью.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1\Desktop\ГРУППА РАДУГА\огород\IMG-20221018-WA001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1821" y="688007"/>
            <a:ext cx="2598862" cy="2818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36162" y="3393763"/>
            <a:ext cx="4905955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Салат </a:t>
            </a:r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из баклажанов и помидоров с луком и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чесноком</a:t>
            </a:r>
            <a:endParaRPr lang="ru-RU" sz="1400" b="1" u="sng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Ингредиенты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баклажаны- 2 шт.</a:t>
            </a:r>
            <a:endParaRPr 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помидоры - 2 шт.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ук красный - 1 головка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Чеснок - 1 зубчик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Уксус яблочный –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½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стакана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вода – ½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стакана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масло растительное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– 80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Мука - 2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ст.л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сахар – ½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ст.л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зелень петрушки - 1 пучок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перец черный молотый - по вкусу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соль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 по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вкусу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93210" y="5231958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52006" y="4170129"/>
            <a:ext cx="7036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65083" y="3393763"/>
            <a:ext cx="4640911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Салат из молодой капусты с кукурузой и огурцами</a:t>
            </a: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Ингридиенты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Молодая капуста 300 г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Огурцы 200 r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Яйца 4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шт.</a:t>
            </a:r>
          </a:p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Кукуруза консервированная 300 г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Укроп 20 г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Горчица 1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ч.л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Сметана 4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с.л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Соль 0.5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ч.л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Чеснок по вкусу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Перец черный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молотый по вкусу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1\Desktop\ГРУППА РАДУГА\огород\IMG-20221205-WA000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80675" y="558800"/>
            <a:ext cx="2528486" cy="29647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1\Desktop\ГРУППА РАДУГА\огород\77610539bfd12d8e590f6885dd97aff6-800x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15968" y="3679413"/>
            <a:ext cx="3647264" cy="24780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97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1472" y="653123"/>
            <a:ext cx="7134196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абота родителей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- изготовление (вязание крючком) 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ОВОЩЕЙ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для дидактических </a:t>
            </a:r>
          </a:p>
          <a:p>
            <a:pPr algn="ctr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сюжетных игр.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user1\Desktop\ГРУППА РАДУГА\огород\IMG_20221205_111037_75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4155" y="1218268"/>
            <a:ext cx="3325659" cy="24234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1\Desktop\ГРУППА РАДУГА\огород\IMG_20221129_151335_47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79814" y="2205791"/>
            <a:ext cx="3162017" cy="39723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1\Desktop\ГРУППА РАДУГА\огород\IMG_20221129_152055_516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04802" y="1193843"/>
            <a:ext cx="3794003" cy="24478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5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3569" y="634276"/>
            <a:ext cx="106706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Для всех родителей была подготовлена информационная листовка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пользе каждого из широко употребляемых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овощей,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их использовании в рационе ребенка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C:\Users\user1\Desktop\ГРУППА РАДУГА\огород\IMG_20221205_170817_669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33385" y="1403717"/>
            <a:ext cx="3975652" cy="4772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1\Desktop\ГРУППА РАДУГА\огород\IMG_20221206_093548_1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8894" y="1403717"/>
            <a:ext cx="3560594" cy="4742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27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C9AE894-4EF1-4CDA-92BA-D35A772523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0938" y="707665"/>
            <a:ext cx="10252449" cy="5063845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этап – </a:t>
            </a:r>
            <a:r>
              <a:rPr lang="ru-RU" sz="2400" b="1" dirty="0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Заключительный.</a:t>
            </a:r>
            <a:endParaRPr lang="ru-RU" b="1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b="1" u="sng" dirty="0" smtClean="0"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1" dirty="0" smtClean="0"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закрепление знаний об овощных культурах, цвете, форме, развитие мелкой моторики руки, расширение детского кругозора. 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2000" b="1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Анализируя </a:t>
            </a:r>
            <a:r>
              <a:rPr lang="ru-RU" sz="2000" b="1" dirty="0">
                <a:effectLst/>
                <a:latin typeface="Times New Roman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проделанную работу можно подвести итоги </a:t>
            </a:r>
            <a:r>
              <a:rPr lang="ru-RU" sz="2000" b="1" dirty="0" smtClean="0">
                <a:effectLst/>
                <a:latin typeface="Times New Roman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проекта:</a:t>
            </a: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Дети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различают овощи по внешнему виду, форме, вкусу. 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Font typeface="+mj-lt"/>
              <a:buAutoNum type="arabicPeriod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Называют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овощи (огурец, помидор, морковь, перец, лук и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т.д.) 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Имеют представления о выращивании и сборе овощных культур,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употреблении их 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в пищу.</a:t>
            </a: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+mj-lt"/>
              <a:buAutoNum type="arabicPeriod"/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Используют в речи обобщающее слово «Овощи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itchFamily="18" charset="0"/>
              </a:rPr>
              <a:t>».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ru-RU" sz="21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2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</a:t>
            </a:r>
            <a:r>
              <a:rPr lang="ru-RU" sz="21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поставленные задачи для педагогов и родителей были достигнуты, </a:t>
            </a:r>
            <a:r>
              <a:rPr lang="ru-RU" sz="2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они  </a:t>
            </a:r>
            <a:r>
              <a:rPr lang="ru-RU" sz="21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привели к ожидаемым результатам для </a:t>
            </a:r>
            <a:r>
              <a:rPr lang="ru-RU" sz="2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всех </a:t>
            </a:r>
            <a:r>
              <a:rPr lang="ru-RU" sz="21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участников </a:t>
            </a:r>
            <a:r>
              <a:rPr lang="ru-RU" sz="21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проекта.</a:t>
            </a:r>
            <a:endParaRPr lang="ru-RU" sz="2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29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1176" y="365125"/>
            <a:ext cx="10988702" cy="1325563"/>
          </a:xfrm>
        </p:spPr>
        <p:txBody>
          <a:bodyPr>
            <a:normAutofit/>
          </a:bodyPr>
          <a:lstStyle/>
          <a:p>
            <a:pPr algn="ctr"/>
            <a:r>
              <a:rPr lang="ru-RU" sz="215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В процессе реализации данного проекта у детей сформировалось и закрепилось стойкое представление </a:t>
            </a:r>
            <a:r>
              <a:rPr lang="ru-RU" sz="2150" b="1" dirty="0">
                <a:latin typeface="Times New Roman" pitchFamily="18" charset="0"/>
                <a:ea typeface="+mn-ea"/>
                <a:cs typeface="Times New Roman" pitchFamily="18" charset="0"/>
              </a:rPr>
              <a:t>о </a:t>
            </a:r>
            <a:r>
              <a:rPr lang="ru-RU" sz="215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здоровом образе жизни </a:t>
            </a:r>
            <a:r>
              <a:rPr lang="ru-RU" sz="2150" b="1" dirty="0">
                <a:latin typeface="Times New Roman" pitchFamily="18" charset="0"/>
                <a:ea typeface="+mn-ea"/>
                <a:cs typeface="Times New Roman" pitchFamily="18" charset="0"/>
              </a:rPr>
              <a:t>- мыть </a:t>
            </a:r>
            <a:r>
              <a:rPr lang="ru-RU" sz="215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руки </a:t>
            </a:r>
            <a:r>
              <a:rPr lang="ru-RU" sz="2150" b="1" dirty="0">
                <a:latin typeface="Times New Roman" pitchFamily="18" charset="0"/>
                <a:ea typeface="+mn-ea"/>
                <a:cs typeface="Times New Roman" pitchFamily="18" charset="0"/>
              </a:rPr>
              <a:t>перед едой, мыть </a:t>
            </a:r>
            <a:r>
              <a:rPr lang="ru-RU" sz="215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овощи</a:t>
            </a:r>
            <a:r>
              <a:rPr lang="ru-RU" sz="2150" b="1" dirty="0"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</p:txBody>
      </p:sp>
      <p:pic>
        <p:nvPicPr>
          <p:cNvPr id="7170" name="Picture 2" descr="C:\Users\user1\Desktop\ГРУППА РАДУГА\огород\IMG_20221205_154541_37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06677" y="1437802"/>
            <a:ext cx="2337683" cy="27252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1\Desktop\ГРУППА РАДУГА\огород\IMG_20221205_160233_55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950511" y="1382143"/>
            <a:ext cx="2334514" cy="2696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er1\Desktop\ГРУППА РАДУГА\огород\IMG_20221205_160131_65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29045" y="2130551"/>
            <a:ext cx="5140011" cy="39752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800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C7078A2-0CC2-4FAC-877E-2F7C5247A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686" y="283029"/>
            <a:ext cx="11636828" cy="6368142"/>
          </a:xfrm>
        </p:spPr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endParaRPr lang="ru-RU" sz="3200" b="1" dirty="0" smtClean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endParaRPr lang="ru-RU" sz="3200" b="1" dirty="0" smtClean="0">
              <a:solidFill>
                <a:schemeClr val="accent2">
                  <a:lumMod val="7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025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81F1536-06D6-4903-B2C1-AB49CD2E3F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2133" y="541867"/>
            <a:ext cx="10261600" cy="575733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u="sng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проекта для детей</a:t>
            </a:r>
            <a:r>
              <a:rPr lang="ru-RU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dirty="0">
              <a:solidFill>
                <a:schemeClr val="accent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Познавательное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расширить представления детей о многообразии фруктов, овощей и о местах их произрастания. Закреплять названия цветов, форм, величины.</a:t>
            </a:r>
          </a:p>
          <a:p>
            <a:pPr algn="just">
              <a:lnSpc>
                <a:spcPct val="12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Речевое развитие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расширять и активизировать словарь детей, формировать умение подбирать имена прилагательных к существительным.</a:t>
            </a:r>
          </a:p>
          <a:p>
            <a:pPr algn="just">
              <a:lnSpc>
                <a:spcPct val="12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формировать умение работать в коллективе. Во время игр развивать интерес к окружающему миру; соблюдать правила поведения в природе.</a:t>
            </a:r>
          </a:p>
          <a:p>
            <a:pPr algn="just">
              <a:lnSpc>
                <a:spcPct val="12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учить передавать в лепке, рисунках, аппликациях цвет, форму фруктов, овощей; формировать навыки художественного исполнения различных образов в песнях и эмоциональную отзывчивость на произведение.</a:t>
            </a:r>
          </a:p>
          <a:p>
            <a:pPr algn="just">
              <a:lnSpc>
                <a:spcPct val="12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развивать все виды моторики: общую, мелкую, артикуляционную. Формировать умение координировать речь с движениями. Развивать чувство ритма.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представление о ЗОЖ - мыть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 перед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едой, мыть овощи,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фрукты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Bef>
                <a:spcPts val="450"/>
              </a:spcBef>
              <a:spcAft>
                <a:spcPts val="450"/>
              </a:spcAft>
              <a:buNone/>
            </a:pP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707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7AC3F11-0F95-4EDC-A070-231C673474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8268" y="711200"/>
            <a:ext cx="10193866" cy="5444067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проекта для педагогов:</a:t>
            </a:r>
            <a:endParaRPr lang="ru-RU" sz="2400" dirty="0">
              <a:solidFill>
                <a:schemeClr val="accent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социально-профессиональную компетентность и личностный потенциал.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Обогащать развивающую предметно-пространственную среду по теме проекта.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эмоциональную сферу воспитанников.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Подготовить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консультацию</a:t>
            </a: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родителей </a:t>
            </a:r>
            <a:r>
              <a:rPr lang="ru-RU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ольза овощей в детском питании</a:t>
            </a:r>
            <a:r>
              <a:rPr lang="ru-RU" sz="2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b="1" dirty="0">
                <a:solidFill>
                  <a:schemeClr val="accent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проекта для родителей:</a:t>
            </a:r>
            <a:endParaRPr lang="ru-RU" sz="2400" dirty="0">
              <a:solidFill>
                <a:schemeClr val="accent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2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Посетить с детьми грядки на личном огороде и сделав фотографии.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Содействие педагогам в создании материала для дидактических игр.</a:t>
            </a:r>
            <a:endParaRPr lang="ru-RU" sz="2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325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11BE1B7-EB45-4C00-839D-FFFA5F5F5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9067" y="482602"/>
            <a:ext cx="10134600" cy="599439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u="sng" dirty="0">
                <a:solidFill>
                  <a:schemeClr val="accent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результаты для </a:t>
            </a:r>
            <a:r>
              <a:rPr lang="ru-RU" b="1" u="sng" dirty="0" smtClean="0">
                <a:solidFill>
                  <a:schemeClr val="accent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детей:</a:t>
            </a:r>
            <a:endParaRPr lang="ru-RU" u="sng" dirty="0" smtClean="0">
              <a:solidFill>
                <a:schemeClr val="accent2"/>
              </a:solidFill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"/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Знать и называть овощи по внешнему виду, цвету, форме.</a:t>
            </a: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Понимать</a:t>
            </a: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что овощи растут на огороде, на грядках.</a:t>
            </a: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Сформировать представления о пользе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овощей.</a:t>
            </a: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Развивать познавательно-исследовательских и творческих способностей детей.</a:t>
            </a: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Повышать речевую активность, активизировать словарь по теме «Овощи».</a:t>
            </a: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buFont typeface="Symbol" panose="05050102010706020507" pitchFamily="18" charset="2"/>
              <a:buChar char=""/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Проявить желание у детей есть овощи в любом виде (сырые, жаренные, варёные).</a:t>
            </a: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u="sng" dirty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результаты для педагогов:</a:t>
            </a:r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"/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Обогащение знаниями воспитанников по данной теме.</a:t>
            </a:r>
          </a:p>
          <a:p>
            <a:pPr marL="342900" indent="-342900" algn="just">
              <a:lnSpc>
                <a:spcPct val="100000"/>
              </a:lnSpc>
              <a:buFont typeface="Symbol" panose="05050102010706020507" pitchFamily="18" charset="2"/>
              <a:buChar char=""/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Вовлечение родителей к участию в проектной деятельности по данной теме.</a:t>
            </a:r>
          </a:p>
          <a:p>
            <a:pPr marL="342900" indent="-342900" algn="just">
              <a:lnSpc>
                <a:spcPct val="100000"/>
              </a:lnSpc>
              <a:buFont typeface="Symbol" panose="05050102010706020507" pitchFamily="18" charset="2"/>
              <a:buChar char=""/>
            </a:pP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Сотрудничество с семьями воспитанников.</a:t>
            </a:r>
          </a:p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u="sng" dirty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результаты для родителей:</a:t>
            </a:r>
          </a:p>
          <a:p>
            <a:pPr marL="342900" lvl="0" indent="-342900" algn="just">
              <a:lnSpc>
                <a:spcPct val="120000"/>
              </a:lnSpc>
              <a:spcBef>
                <a:spcPts val="0"/>
              </a:spcBef>
              <a:buFont typeface="Symbol" panose="05050102010706020507" pitchFamily="18" charset="2"/>
              <a:buChar char=""/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родителей появится интерес к образовательному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процессу, развитию </a:t>
            </a: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знаний,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умений, творчества </a:t>
            </a: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детей.</a:t>
            </a: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ru-RU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Участие в совместной продуктивной деятельности детей </a:t>
            </a: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родителей.</a:t>
            </a:r>
            <a:endParaRPr lang="ru-RU" sz="2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6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8A6EA15-5786-4307-A03D-E64CE57CAA8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929466" y="2819931"/>
            <a:ext cx="6299200" cy="98160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5400" b="1" dirty="0" smtClean="0">
                <a:solidFill>
                  <a:schemeClr val="accent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</a:t>
            </a:r>
            <a:r>
              <a:rPr lang="ru-RU" sz="5400" b="1" dirty="0">
                <a:solidFill>
                  <a:schemeClr val="accent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проекта</a:t>
            </a:r>
            <a:r>
              <a:rPr lang="ru-RU" sz="5400" b="1" dirty="0" smtClean="0">
                <a:solidFill>
                  <a:schemeClr val="accent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5400" b="1" i="1" dirty="0" smtClean="0"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92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15999" y="578164"/>
            <a:ext cx="10346267" cy="3968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этап – Подготовительный.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Донести до участников проекта данную проблему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Составить перспективный план мероприятий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Подобрать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методическую и художественную литературу, иллюстрации.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Подобрать материалы, игрушки, атрибуты для игровой, продуктивной, трудовой деятельности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Разработать информационную консультацию для ознакомления   родителей «Овощи в детском питании»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Font typeface="+mj-lt"/>
              <a:buAutoNum type="arabicPeriod"/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8" name="Picture 4" descr="C:\Users\user1\Desktop\ГРУППА РАДУГА\огород\IMG-20220913-WA0002.jpe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93635" y="3562185"/>
            <a:ext cx="7359717" cy="258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11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7FF089E-BF75-4C8F-8DC7-45F590C87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5933" y="719669"/>
            <a:ext cx="10617200" cy="536181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этап – Реализация проекта:</a:t>
            </a:r>
          </a:p>
          <a:p>
            <a:pPr>
              <a:spcAft>
                <a:spcPts val="800"/>
              </a:spcAft>
              <a:buFont typeface="Wingdings" pitchFamily="2" charset="2"/>
              <a:buChar char="v"/>
            </a:pPr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Познавательная деятельность;</a:t>
            </a:r>
          </a:p>
          <a:p>
            <a:pPr>
              <a:spcAft>
                <a:spcPts val="800"/>
              </a:spcAft>
              <a:buFont typeface="Wingdings" pitchFamily="2" charset="2"/>
              <a:buChar char="v"/>
            </a:pPr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Социально – коммуникативная деятельность;</a:t>
            </a:r>
          </a:p>
          <a:p>
            <a:pPr>
              <a:spcAft>
                <a:spcPts val="800"/>
              </a:spcAft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Театральная </a:t>
            </a:r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;</a:t>
            </a:r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chemeClr val="accent2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spcAft>
                <a:spcPts val="800"/>
              </a:spcAft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Художественное </a:t>
            </a:r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творчество</a:t>
            </a: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;</a:t>
            </a:r>
          </a:p>
          <a:p>
            <a:pPr>
              <a:spcAft>
                <a:spcPts val="800"/>
              </a:spcAft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Игровая деятельность</a:t>
            </a: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;</a:t>
            </a:r>
          </a:p>
          <a:p>
            <a:pPr>
              <a:spcAft>
                <a:spcPts val="800"/>
              </a:spcAft>
              <a:buFont typeface="Wingdings" pitchFamily="2" charset="2"/>
              <a:buChar char="v"/>
            </a:pPr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Двигательная деятельность.</a:t>
            </a:r>
          </a:p>
          <a:p>
            <a:pPr>
              <a:spcAft>
                <a:spcPts val="800"/>
              </a:spcAft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Развитие обаяния и вкусовых рецепторов.</a:t>
            </a:r>
            <a:endParaRPr lang="ru-RU" sz="2000" b="1" dirty="0">
              <a:solidFill>
                <a:schemeClr val="accent2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>
              <a:spcAft>
                <a:spcPts val="800"/>
              </a:spcAft>
              <a:buFont typeface="Wingdings" pitchFamily="2" charset="2"/>
              <a:buChar char="v"/>
            </a:pPr>
            <a:endParaRPr lang="ru-RU" sz="2000" b="1" dirty="0">
              <a:solidFill>
                <a:schemeClr val="accent2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ctr">
              <a:spcAft>
                <a:spcPts val="800"/>
              </a:spcAft>
              <a:buFont typeface="Wingdings" pitchFamily="2" charset="2"/>
              <a:buChar char="v"/>
            </a:pP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  <a:buFont typeface="Wingdings" pitchFamily="2" charset="2"/>
              <a:buChar char="v"/>
            </a:pPr>
            <a:endParaRPr lang="ru-RU" b="1" i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  <a:buFont typeface="Wingdings" pitchFamily="2" charset="2"/>
              <a:buChar char="v"/>
            </a:pP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  <a:buFont typeface="Wingdings" pitchFamily="2" charset="2"/>
              <a:buChar char="v"/>
            </a:pPr>
            <a:endParaRPr lang="ru-RU" b="1" i="1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spcAft>
                <a:spcPts val="800"/>
              </a:spcAft>
              <a:buNone/>
            </a:pP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34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1368</TotalTime>
  <Words>947</Words>
  <Application>Microsoft Office PowerPoint</Application>
  <PresentationFormat>Произвольный</PresentationFormat>
  <Paragraphs>199</Paragraphs>
  <Slides>35</Slides>
  <Notes>30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МКДОУ детский сад «Солнышко»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Развитие цветового восприятия и формы овощей.</vt:lpstr>
      <vt:lpstr>Театрализованная деятельность по мотивам русской народной сказки «Репка»</vt:lpstr>
      <vt:lpstr>Презентация PowerPoint</vt:lpstr>
      <vt:lpstr> Аппликация «Капуста»  </vt:lpstr>
      <vt:lpstr>Нетрадиционным способом - пальчиками</vt:lpstr>
      <vt:lpstr>Презентация PowerPoint</vt:lpstr>
      <vt:lpstr> «Что это – овощ или фрукт»</vt:lpstr>
      <vt:lpstr>Сюжетно-ролевая игра   «Варим суп из овощей» </vt:lpstr>
      <vt:lpstr> Подвижная игра «Огуречик» «Огуречик-огуречик, не ходи на тот конечик, там мышка живет, тебе хвостик отгрызет. </vt:lpstr>
      <vt:lpstr>Презентация PowerPoint</vt:lpstr>
      <vt:lpstr>Пальчиковая гимнастика «Капуста»</vt:lpstr>
      <vt:lpstr>Развитие обояния и вкусовых рецепторов. Лук –полезный продукт,  он улучшает иммунитет у ребенка и лечит от простудных заболевания</vt:lpstr>
      <vt:lpstr>Подробное изучение тыквы на вкус и аромат, а также из чего она состоит. </vt:lpstr>
      <vt:lpstr>Организация фуршет-стола для детей с наиболее употребляемыми овощами –помидорами, огурцами, капустой и морковью.</vt:lpstr>
      <vt:lpstr>Совместная работа с родителями: оформление тематических фото-зон.</vt:lpstr>
      <vt:lpstr>Презентация PowerPoint</vt:lpstr>
      <vt:lpstr>Лучшим способом  накормить ребёнка луком  будет салат,  приготовленной мамой с любовью.</vt:lpstr>
      <vt:lpstr>Презентация PowerPoint</vt:lpstr>
      <vt:lpstr>Презентация PowerPoint</vt:lpstr>
      <vt:lpstr>Презентация PowerPoint</vt:lpstr>
      <vt:lpstr>В процессе реализации данного проекта у детей сформировалось и закрепилось стойкое представление о здоровом образе жизни - мыть руки перед едой, мыть овощи.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 «ОВОЩИ»</dc:title>
  <dc:creator>Марина Марина</dc:creator>
  <cp:lastModifiedBy>виктор</cp:lastModifiedBy>
  <cp:revision>118</cp:revision>
  <dcterms:created xsi:type="dcterms:W3CDTF">2021-01-03T08:06:33Z</dcterms:created>
  <dcterms:modified xsi:type="dcterms:W3CDTF">2022-12-10T11:43:10Z</dcterms:modified>
</cp:coreProperties>
</file>