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B362-1E6B-41FF-8BC3-492FA6CB52B2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1A8D-83F1-4487-BFCA-11C9CBD1E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382184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B362-1E6B-41FF-8BC3-492FA6CB52B2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1A8D-83F1-4487-BFCA-11C9CBD1E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864026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B362-1E6B-41FF-8BC3-492FA6CB52B2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1A8D-83F1-4487-BFCA-11C9CBD1E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783674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B362-1E6B-41FF-8BC3-492FA6CB52B2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1A8D-83F1-4487-BFCA-11C9CBD1E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564031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B362-1E6B-41FF-8BC3-492FA6CB52B2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1A8D-83F1-4487-BFCA-11C9CBD1E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076051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B362-1E6B-41FF-8BC3-492FA6CB52B2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1A8D-83F1-4487-BFCA-11C9CBD1E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60598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B362-1E6B-41FF-8BC3-492FA6CB52B2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1A8D-83F1-4487-BFCA-11C9CBD1E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919525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B362-1E6B-41FF-8BC3-492FA6CB52B2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1A8D-83F1-4487-BFCA-11C9CBD1E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60966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B362-1E6B-41FF-8BC3-492FA6CB52B2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1A8D-83F1-4487-BFCA-11C9CBD1E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19102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B362-1E6B-41FF-8BC3-492FA6CB52B2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1A8D-83F1-4487-BFCA-11C9CBD1E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632875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FB362-1E6B-41FF-8BC3-492FA6CB52B2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91A8D-83F1-4487-BFCA-11C9CBD1E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72549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FB362-1E6B-41FF-8BC3-492FA6CB52B2}" type="datetimeFigureOut">
              <a:rPr lang="ru-RU" smtClean="0"/>
              <a:t>11.10.2022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91A8D-83F1-4487-BFCA-11C9CBD1E4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409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1192" y="1124744"/>
            <a:ext cx="7272808" cy="216024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«Домашние животные </a:t>
            </a:r>
            <a:br>
              <a:rPr lang="ru-RU" sz="4000" dirty="0" smtClean="0">
                <a:latin typeface="Arial Black" panose="020B0A04020102020204" pitchFamily="34" charset="0"/>
              </a:rPr>
            </a:br>
            <a:r>
              <a:rPr lang="ru-RU" sz="4000" dirty="0" smtClean="0">
                <a:latin typeface="Arial Black" panose="020B0A04020102020204" pitchFamily="34" charset="0"/>
              </a:rPr>
              <a:t>и их детёныши»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212976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3600" dirty="0" smtClean="0">
                <a:solidFill>
                  <a:sysClr val="windowText" lastClr="000000"/>
                </a:solidFill>
                <a:latin typeface="Bahnschrift Condensed" panose="020B0502040204020203" pitchFamily="34" charset="0"/>
              </a:rPr>
              <a:t>Выполнила:</a:t>
            </a:r>
          </a:p>
          <a:p>
            <a:pPr algn="r"/>
            <a:r>
              <a:rPr lang="ru-RU" sz="3600" dirty="0" smtClean="0">
                <a:solidFill>
                  <a:sysClr val="windowText" lastClr="000000"/>
                </a:solidFill>
                <a:latin typeface="Bahnschrift Condensed" panose="020B0502040204020203" pitchFamily="34" charset="0"/>
              </a:rPr>
              <a:t>Воспитатель </a:t>
            </a:r>
            <a:r>
              <a:rPr lang="ru-RU" sz="3600" dirty="0" err="1" smtClean="0">
                <a:solidFill>
                  <a:sysClr val="windowText" lastClr="000000"/>
                </a:solidFill>
                <a:latin typeface="Bahnschrift Condensed" panose="020B0502040204020203" pitchFamily="34" charset="0"/>
              </a:rPr>
              <a:t>Петелина</a:t>
            </a:r>
            <a:r>
              <a:rPr lang="ru-RU" sz="3600" dirty="0" smtClean="0">
                <a:solidFill>
                  <a:sysClr val="windowText" lastClr="000000"/>
                </a:solidFill>
                <a:latin typeface="Bahnschrift Condensed" panose="020B0502040204020203" pitchFamily="34" charset="0"/>
              </a:rPr>
              <a:t> Э.А.</a:t>
            </a:r>
            <a:endParaRPr lang="ru-RU" sz="3600" dirty="0">
              <a:solidFill>
                <a:sysClr val="windowText" lastClr="000000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39952" y="5157192"/>
            <a:ext cx="2396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 smtClean="0">
                <a:latin typeface="Bahnschrift Condensed" panose="020B0502040204020203" pitchFamily="34" charset="0"/>
              </a:rPr>
              <a:t>г.Протвино</a:t>
            </a:r>
            <a:r>
              <a:rPr lang="ru-RU" sz="3200" dirty="0" smtClean="0">
                <a:latin typeface="Bahnschrift Condensed" panose="020B0502040204020203" pitchFamily="34" charset="0"/>
              </a:rPr>
              <a:t> 2022</a:t>
            </a:r>
            <a:endParaRPr lang="ru-RU" sz="3200" dirty="0">
              <a:latin typeface="Bahnschrift Condensed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9698" y="908720"/>
            <a:ext cx="5657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Bahnschrift Condensed" panose="020B0502040204020203" pitchFamily="34" charset="0"/>
              </a:rPr>
              <a:t>МБДОУ Детский сад</a:t>
            </a:r>
            <a:r>
              <a:rPr lang="en-US" sz="3600" dirty="0" smtClean="0">
                <a:latin typeface="Bahnschrift Condensed" panose="020B0502040204020203" pitchFamily="34" charset="0"/>
              </a:rPr>
              <a:t> №2 «</a:t>
            </a:r>
            <a:r>
              <a:rPr lang="ru-RU" sz="3600" dirty="0" smtClean="0">
                <a:latin typeface="Bahnschrift Condensed" panose="020B0502040204020203" pitchFamily="34" charset="0"/>
              </a:rPr>
              <a:t>Искорка»</a:t>
            </a:r>
            <a:endParaRPr lang="ru-RU" sz="36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3101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064896" cy="479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19912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>
                <a:latin typeface="Bahnschrift Condensed" panose="020B0502040204020203" pitchFamily="34" charset="0"/>
              </a:rPr>
              <a:t>На лугу телёнок скачет,</a:t>
            </a:r>
          </a:p>
          <a:p>
            <a:pPr marL="0" indent="0" algn="ctr">
              <a:buNone/>
            </a:pPr>
            <a:r>
              <a:rPr lang="ru-RU" sz="4800" dirty="0" smtClean="0">
                <a:latin typeface="Bahnschrift Condensed" panose="020B0502040204020203" pitchFamily="34" charset="0"/>
              </a:rPr>
              <a:t>«</a:t>
            </a:r>
            <a:r>
              <a:rPr lang="ru-RU" sz="4800" dirty="0" err="1" smtClean="0">
                <a:latin typeface="Bahnschrift Condensed" panose="020B0502040204020203" pitchFamily="34" charset="0"/>
              </a:rPr>
              <a:t>Му</a:t>
            </a:r>
            <a:r>
              <a:rPr lang="ru-RU" sz="4800" dirty="0" smtClean="0">
                <a:latin typeface="Bahnschrift Condensed" panose="020B0502040204020203" pitchFamily="34" charset="0"/>
              </a:rPr>
              <a:t>-у-у» – кричит,</a:t>
            </a:r>
          </a:p>
          <a:p>
            <a:pPr marL="0" indent="0" algn="ctr">
              <a:buNone/>
            </a:pPr>
            <a:r>
              <a:rPr lang="ru-RU" sz="4800" dirty="0" smtClean="0">
                <a:latin typeface="Bahnschrift Condensed" panose="020B0502040204020203" pitchFamily="34" charset="0"/>
              </a:rPr>
              <a:t>Но он не плачет,</a:t>
            </a:r>
          </a:p>
          <a:p>
            <a:pPr marL="0" indent="0" algn="ctr">
              <a:buNone/>
            </a:pPr>
            <a:r>
              <a:rPr lang="ru-RU" sz="4800" dirty="0" smtClean="0">
                <a:latin typeface="Bahnschrift Condensed" panose="020B0502040204020203" pitchFamily="34" charset="0"/>
              </a:rPr>
              <a:t>Мать-коровушку зовёт,</a:t>
            </a:r>
          </a:p>
          <a:p>
            <a:pPr marL="0" indent="0" algn="ctr">
              <a:buNone/>
            </a:pPr>
            <a:r>
              <a:rPr lang="ru-RU" sz="4800" dirty="0" smtClean="0">
                <a:latin typeface="Bahnschrift Condensed" panose="020B0502040204020203" pitchFamily="34" charset="0"/>
              </a:rPr>
              <a:t>Молоком поит она</a:t>
            </a:r>
          </a:p>
          <a:p>
            <a:pPr marL="0" indent="0" algn="ctr">
              <a:buNone/>
            </a:pPr>
            <a:r>
              <a:rPr lang="ru-RU" sz="4800" dirty="0" smtClean="0">
                <a:latin typeface="Bahnschrift Condensed" panose="020B0502040204020203" pitchFamily="34" charset="0"/>
              </a:rPr>
              <a:t>И телёнка, и тебя.</a:t>
            </a:r>
            <a:endParaRPr lang="ru-RU" sz="48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6700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560840" cy="5663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99053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>
                <a:latin typeface="Bahnschrift Condensed" panose="020B0502040204020203" pitchFamily="34" charset="0"/>
              </a:rPr>
              <a:t>Громко хрюкнула свинья – </a:t>
            </a:r>
          </a:p>
          <a:p>
            <a:pPr marL="0" indent="0" algn="ctr">
              <a:buNone/>
            </a:pPr>
            <a:r>
              <a:rPr lang="ru-RU" sz="5400" dirty="0" smtClean="0">
                <a:latin typeface="Bahnschrift Condensed" panose="020B0502040204020203" pitchFamily="34" charset="0"/>
              </a:rPr>
              <a:t>Прибежала вся семья.</a:t>
            </a:r>
          </a:p>
          <a:p>
            <a:pPr marL="0" indent="0" algn="ctr">
              <a:buNone/>
            </a:pPr>
            <a:r>
              <a:rPr lang="ru-RU" sz="5400" dirty="0" smtClean="0">
                <a:latin typeface="Bahnschrift Condensed" panose="020B0502040204020203" pitchFamily="34" charset="0"/>
              </a:rPr>
              <a:t>Поросёнок самый младший</a:t>
            </a:r>
          </a:p>
          <a:p>
            <a:pPr marL="0" indent="0" algn="ctr">
              <a:buNone/>
            </a:pPr>
            <a:r>
              <a:rPr lang="ru-RU" sz="5400" dirty="0" smtClean="0">
                <a:latin typeface="Bahnschrift Condensed" panose="020B0502040204020203" pitchFamily="34" charset="0"/>
              </a:rPr>
              <a:t>Со всех ног бежит к мамаше.</a:t>
            </a:r>
          </a:p>
        </p:txBody>
      </p:sp>
    </p:spTree>
    <p:extLst>
      <p:ext uri="{BB962C8B-B14F-4D97-AF65-F5344CB8AC3E}">
        <p14:creationId xmlns:p14="http://schemas.microsoft.com/office/powerpoint/2010/main" val="24669817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7848872" cy="6014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37339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>
                <a:latin typeface="Bahnschrift Condensed" panose="020B0502040204020203" pitchFamily="34" charset="0"/>
              </a:rPr>
              <a:t>Пушистые крольчата – </a:t>
            </a:r>
          </a:p>
          <a:p>
            <a:pPr marL="0" indent="0" algn="ctr">
              <a:buNone/>
            </a:pPr>
            <a:r>
              <a:rPr lang="ru-RU" sz="6000" dirty="0" smtClean="0">
                <a:latin typeface="Bahnschrift Condensed" panose="020B0502040204020203" pitchFamily="34" charset="0"/>
              </a:rPr>
              <a:t>Весёлые ребята.</a:t>
            </a:r>
          </a:p>
          <a:p>
            <a:pPr marL="0" indent="0" algn="ctr">
              <a:buNone/>
            </a:pPr>
            <a:r>
              <a:rPr lang="ru-RU" sz="6000" dirty="0" smtClean="0">
                <a:latin typeface="Bahnschrift Condensed" panose="020B0502040204020203" pitchFamily="34" charset="0"/>
              </a:rPr>
              <a:t>Их лакомство – морковка,</a:t>
            </a:r>
          </a:p>
          <a:p>
            <a:pPr marL="0" indent="0" algn="ctr">
              <a:buNone/>
            </a:pPr>
            <a:r>
              <a:rPr lang="ru-RU" sz="6000" dirty="0" smtClean="0">
                <a:latin typeface="Bahnschrift Condensed" panose="020B0502040204020203" pitchFamily="34" charset="0"/>
              </a:rPr>
              <a:t>Грызут её крольчата ловко.</a:t>
            </a:r>
          </a:p>
        </p:txBody>
      </p:sp>
    </p:spTree>
    <p:extLst>
      <p:ext uri="{BB962C8B-B14F-4D97-AF65-F5344CB8AC3E}">
        <p14:creationId xmlns:p14="http://schemas.microsoft.com/office/powerpoint/2010/main" val="40751013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632848" cy="5676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2276872"/>
            <a:ext cx="26132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Bahnschrift Condensed" panose="020B0502040204020203" pitchFamily="34" charset="0"/>
              </a:rPr>
              <a:t>Крольчонок</a:t>
            </a:r>
            <a:endParaRPr lang="ru-RU" sz="4800" b="1" dirty="0">
              <a:latin typeface="Bahnschrift Condensed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0112" y="548680"/>
            <a:ext cx="20281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Bahnschrift Condensed" panose="020B0502040204020203" pitchFamily="34" charset="0"/>
              </a:rPr>
              <a:t>Кролик</a:t>
            </a:r>
            <a:endParaRPr lang="ru-RU" sz="6000" b="1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1433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84976" cy="55446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Arial Black" panose="020B0A04020102020204" pitchFamily="34" charset="0"/>
              </a:rPr>
              <a:t>СПАСИБО ЗА ВНИМАНИЕ!</a:t>
            </a:r>
            <a:endParaRPr lang="ru-RU" sz="4400" dirty="0">
              <a:latin typeface="Arial Black" panose="020B0A040201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91899"/>
            <a:ext cx="7236866" cy="5169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89741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04867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latin typeface="Bahnschrift Condensed" panose="020B0502040204020203" pitchFamily="34" charset="0"/>
              </a:rPr>
              <a:t>Цель:</a:t>
            </a:r>
            <a:r>
              <a:rPr lang="ru-RU" sz="3600" dirty="0" smtClean="0">
                <a:latin typeface="Bahnschrift Condensed" panose="020B0502040204020203" pitchFamily="34" charset="0"/>
              </a:rPr>
              <a:t> познакомить детей с домашними животными и их детёнышами.</a:t>
            </a:r>
          </a:p>
          <a:p>
            <a:r>
              <a:rPr lang="ru-RU" sz="3600" b="1" dirty="0" smtClean="0">
                <a:latin typeface="Bahnschrift Condensed" panose="020B0502040204020203" pitchFamily="34" charset="0"/>
              </a:rPr>
              <a:t>Задачи: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latin typeface="Bahnschrift Condensed" panose="020B0502040204020203" pitchFamily="34" charset="0"/>
              </a:rPr>
              <a:t>Формировать у детей элементарные представления о домашних животных и их детёнышах;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latin typeface="Bahnschrift Condensed" panose="020B0502040204020203" pitchFamily="34" charset="0"/>
              </a:rPr>
              <a:t>Развивать связанную речь, обогащать словарь детей;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latin typeface="Bahnschrift Condensed" panose="020B0502040204020203" pitchFamily="34" charset="0"/>
              </a:rPr>
              <a:t>Воспитывать любовь, бережное отношение к домашним животным, желание заботиться о них.</a:t>
            </a:r>
            <a:endParaRPr lang="ru-RU" sz="36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3621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49685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 smtClean="0">
                <a:latin typeface="Bahnschrift Condensed" panose="020B0502040204020203" pitchFamily="34" charset="0"/>
              </a:rPr>
              <a:t>У него четыре лапы</a:t>
            </a:r>
          </a:p>
          <a:p>
            <a:pPr marL="0" indent="0" algn="ctr">
              <a:buNone/>
            </a:pPr>
            <a:r>
              <a:rPr lang="ru-RU" sz="3600" dirty="0" smtClean="0">
                <a:latin typeface="Bahnschrift Condensed" panose="020B0502040204020203" pitchFamily="34" charset="0"/>
              </a:rPr>
              <a:t>Чёрный нос и хвост </a:t>
            </a:r>
          </a:p>
          <a:p>
            <a:pPr marL="0" indent="0" algn="ctr">
              <a:buNone/>
            </a:pPr>
            <a:r>
              <a:rPr lang="ru-RU" sz="3600" dirty="0" smtClean="0">
                <a:latin typeface="Bahnschrift Condensed" panose="020B0502040204020203" pitchFamily="34" charset="0"/>
              </a:rPr>
              <a:t>Лохматый,</a:t>
            </a:r>
          </a:p>
          <a:p>
            <a:pPr marL="0" indent="0" algn="ctr">
              <a:buNone/>
            </a:pPr>
            <a:r>
              <a:rPr lang="ru-RU" sz="3600" dirty="0" smtClean="0">
                <a:latin typeface="Bahnschrift Condensed" panose="020B0502040204020203" pitchFamily="34" charset="0"/>
              </a:rPr>
              <a:t>Очень часто громко лает,</a:t>
            </a:r>
          </a:p>
          <a:p>
            <a:pPr marL="0" indent="0" algn="ctr">
              <a:buNone/>
            </a:pPr>
            <a:r>
              <a:rPr lang="ru-RU" sz="3600" dirty="0" smtClean="0">
                <a:latin typeface="Bahnschrift Condensed" panose="020B0502040204020203" pitchFamily="34" charset="0"/>
              </a:rPr>
              <a:t>А плохих людей кусает!</a:t>
            </a:r>
          </a:p>
          <a:p>
            <a:pPr marL="0" indent="0" algn="ctr">
              <a:buNone/>
            </a:pPr>
            <a:r>
              <a:rPr lang="ru-RU" sz="3600" dirty="0" smtClean="0">
                <a:latin typeface="Bahnschrift Condensed" panose="020B0502040204020203" pitchFamily="34" charset="0"/>
              </a:rPr>
              <a:t>Он бывает забияка!</a:t>
            </a:r>
          </a:p>
          <a:p>
            <a:pPr marL="0" indent="0" algn="ctr">
              <a:buNone/>
            </a:pPr>
            <a:r>
              <a:rPr lang="ru-RU" sz="3600" dirty="0" smtClean="0">
                <a:latin typeface="Bahnschrift Condensed" panose="020B0502040204020203" pitchFamily="34" charset="0"/>
              </a:rPr>
              <a:t>Это кто у нас? Собака!</a:t>
            </a:r>
            <a:endParaRPr lang="ru-RU" sz="36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5733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229600" cy="4207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15316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>
                <a:latin typeface="Bahnschrift Condensed" panose="020B0502040204020203" pitchFamily="34" charset="0"/>
              </a:rPr>
              <a:t>Во дворе у нас живёт</a:t>
            </a:r>
          </a:p>
          <a:p>
            <a:pPr marL="0" indent="0" algn="ctr">
              <a:buNone/>
            </a:pPr>
            <a:r>
              <a:rPr lang="ru-RU" sz="5400" dirty="0" smtClean="0">
                <a:latin typeface="Bahnschrift Condensed" panose="020B0502040204020203" pitchFamily="34" charset="0"/>
              </a:rPr>
              <a:t>Непоседа – рыжий кот.</a:t>
            </a:r>
          </a:p>
          <a:p>
            <a:pPr marL="0" indent="0" algn="ctr">
              <a:buNone/>
            </a:pPr>
            <a:r>
              <a:rPr lang="ru-RU" sz="5400" dirty="0" smtClean="0">
                <a:latin typeface="Bahnschrift Condensed" panose="020B0502040204020203" pitchFamily="34" charset="0"/>
              </a:rPr>
              <a:t>Отдыхает он в корзинке,</a:t>
            </a:r>
          </a:p>
          <a:p>
            <a:pPr marL="0" indent="0" algn="ctr">
              <a:buNone/>
            </a:pPr>
            <a:r>
              <a:rPr lang="ru-RU" sz="5400" dirty="0" smtClean="0">
                <a:latin typeface="Bahnschrift Condensed" panose="020B0502040204020203" pitchFamily="34" charset="0"/>
              </a:rPr>
              <a:t>Подставляя солнцу спинку.</a:t>
            </a:r>
          </a:p>
        </p:txBody>
      </p:sp>
    </p:spTree>
    <p:extLst>
      <p:ext uri="{BB962C8B-B14F-4D97-AF65-F5344CB8AC3E}">
        <p14:creationId xmlns:p14="http://schemas.microsoft.com/office/powerpoint/2010/main" val="14744706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4465769" cy="6097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77503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>
                <a:latin typeface="Bahnschrift Condensed" panose="020B0502040204020203" pitchFamily="34" charset="0"/>
              </a:rPr>
              <a:t>Выгнул шейку жеребёнок – </a:t>
            </a:r>
          </a:p>
          <a:p>
            <a:pPr marL="0" indent="0" algn="ctr">
              <a:buNone/>
            </a:pPr>
            <a:r>
              <a:rPr lang="ru-RU" sz="5400" dirty="0" smtClean="0">
                <a:latin typeface="Bahnschrift Condensed" panose="020B0502040204020203" pitchFamily="34" charset="0"/>
              </a:rPr>
              <a:t>Сильной лошади ребёнок.</a:t>
            </a:r>
          </a:p>
          <a:p>
            <a:pPr marL="0" indent="0" algn="ctr">
              <a:buNone/>
            </a:pPr>
            <a:r>
              <a:rPr lang="ru-RU" sz="5400" dirty="0" smtClean="0">
                <a:latin typeface="Bahnschrift Condensed" panose="020B0502040204020203" pitchFamily="34" charset="0"/>
              </a:rPr>
              <a:t>Только на копытца встал,</a:t>
            </a:r>
          </a:p>
          <a:p>
            <a:pPr marL="0" indent="0" algn="ctr">
              <a:buNone/>
            </a:pPr>
            <a:r>
              <a:rPr lang="ru-RU" sz="5400" dirty="0" smtClean="0">
                <a:latin typeface="Bahnschrift Condensed" panose="020B0502040204020203" pitchFamily="34" charset="0"/>
              </a:rPr>
              <a:t>След за мамой побежал.</a:t>
            </a:r>
            <a:endParaRPr lang="ru-RU" sz="54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3292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8640"/>
            <a:ext cx="4464496" cy="6271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02498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016" y="86719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>
                <a:latin typeface="Bahnschrift Condensed" panose="020B0502040204020203" pitchFamily="34" charset="0"/>
              </a:rPr>
              <a:t>У маленькой овечки</a:t>
            </a:r>
          </a:p>
          <a:p>
            <a:pPr marL="0" indent="0" algn="ctr">
              <a:buNone/>
            </a:pPr>
            <a:r>
              <a:rPr lang="ru-RU" sz="5400" dirty="0" smtClean="0">
                <a:latin typeface="Bahnschrift Condensed" panose="020B0502040204020203" pitchFamily="34" charset="0"/>
              </a:rPr>
              <a:t>Заплелись колечки.</a:t>
            </a:r>
          </a:p>
          <a:p>
            <a:pPr marL="0" indent="0" algn="ctr">
              <a:buNone/>
            </a:pPr>
            <a:r>
              <a:rPr lang="ru-RU" sz="5400" dirty="0" smtClean="0">
                <a:latin typeface="Bahnschrift Condensed" panose="020B0502040204020203" pitchFamily="34" charset="0"/>
              </a:rPr>
              <a:t>Шубка чудесная,</a:t>
            </a:r>
          </a:p>
          <a:p>
            <a:pPr marL="0" indent="0" algn="ctr">
              <a:buNone/>
            </a:pPr>
            <a:r>
              <a:rPr lang="ru-RU" sz="5400" dirty="0" smtClean="0">
                <a:latin typeface="Bahnschrift Condensed" panose="020B0502040204020203" pitchFamily="34" charset="0"/>
              </a:rPr>
              <a:t>А на вид – прелестная!</a:t>
            </a:r>
            <a:endParaRPr lang="ru-RU" sz="5400" dirty="0">
              <a:latin typeface="Bahnschrift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3709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217</Words>
  <Application>Microsoft Office PowerPoint</Application>
  <PresentationFormat>Экран (4:3)</PresentationFormat>
  <Paragraphs>46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«Домашние животные  и их детёныши»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«Домашние животные  и их детёныши»</dc:title>
  <dc:creator>elieonora@outlook.com</dc:creator>
  <cp:lastModifiedBy>elieonora@outlook.com</cp:lastModifiedBy>
  <cp:revision>5</cp:revision>
  <dcterms:created xsi:type="dcterms:W3CDTF">2022-10-11T15:28:37Z</dcterms:created>
  <dcterms:modified xsi:type="dcterms:W3CDTF">2022-10-11T16:18:19Z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609328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