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307" r:id="rId3"/>
    <p:sldId id="295" r:id="rId4"/>
    <p:sldId id="294" r:id="rId5"/>
    <p:sldId id="298" r:id="rId6"/>
    <p:sldId id="297" r:id="rId7"/>
    <p:sldId id="296" r:id="rId8"/>
    <p:sldId id="308" r:id="rId9"/>
    <p:sldId id="304" r:id="rId10"/>
    <p:sldId id="305" r:id="rId11"/>
    <p:sldId id="306" r:id="rId12"/>
    <p:sldId id="302" r:id="rId13"/>
    <p:sldId id="303" r:id="rId14"/>
    <p:sldId id="299" r:id="rId15"/>
    <p:sldId id="309" r:id="rId16"/>
    <p:sldId id="310" r:id="rId17"/>
    <p:sldId id="269" r:id="rId18"/>
    <p:sldId id="276" r:id="rId19"/>
    <p:sldId id="275" r:id="rId20"/>
    <p:sldId id="280" r:id="rId21"/>
    <p:sldId id="281" r:id="rId22"/>
    <p:sldId id="290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386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0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6EB52-88F8-424F-8D0E-36055D674E13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77AF4-CEEE-434D-BE80-4962046E5F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6EB52-88F8-424F-8D0E-36055D674E13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77AF4-CEEE-434D-BE80-4962046E5F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6EB52-88F8-424F-8D0E-36055D674E13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77AF4-CEEE-434D-BE80-4962046E5F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6EB52-88F8-424F-8D0E-36055D674E13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77AF4-CEEE-434D-BE80-4962046E5F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6EB52-88F8-424F-8D0E-36055D674E13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77AF4-CEEE-434D-BE80-4962046E5F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6EB52-88F8-424F-8D0E-36055D674E13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77AF4-CEEE-434D-BE80-4962046E5F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6EB52-88F8-424F-8D0E-36055D674E13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77AF4-CEEE-434D-BE80-4962046E5F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6EB52-88F8-424F-8D0E-36055D674E13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77AF4-CEEE-434D-BE80-4962046E5F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6EB52-88F8-424F-8D0E-36055D674E13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77AF4-CEEE-434D-BE80-4962046E5F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6EB52-88F8-424F-8D0E-36055D674E13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77AF4-CEEE-434D-BE80-4962046E5F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6EB52-88F8-424F-8D0E-36055D674E13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777AF4-CEEE-434D-BE80-4962046E5F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D6EB52-88F8-424F-8D0E-36055D674E13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777AF4-CEEE-434D-BE80-4962046E5FA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Евгения\Desktop\bs000057470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contrast="2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422" y="39601"/>
            <a:ext cx="4500594" cy="68183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0628" y="1500174"/>
            <a:ext cx="4143372" cy="415498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Тут я и понял его: газета ему была как в лесу сухая листва, он тащил ее себе для гнезда. И оказалось, правда, в скором времени ёж весь обернулся газетой и сделал себе из нее настоящее гнездо. Кончив это важное дело, он вышел из своего жилища и остановился против кровати, разглядывая свечу — луну.</a:t>
            </a:r>
            <a:endParaRPr lang="ru-RU" sz="2400" dirty="0"/>
          </a:p>
        </p:txBody>
      </p:sp>
      <p:pic>
        <p:nvPicPr>
          <p:cNvPr id="37890" name="Picture 2" descr="C:\Users\Admin\Desktop\еж\0cf3438f9289fcd84ae4fd01297f1a8a.jpg"/>
          <p:cNvPicPr>
            <a:picLocks noChangeAspect="1" noChangeArrowheads="1"/>
          </p:cNvPicPr>
          <p:nvPr/>
        </p:nvPicPr>
        <p:blipFill>
          <a:blip r:embed="rId2">
            <a:lum bright="-10000" contrast="10000"/>
          </a:blip>
          <a:srcRect/>
          <a:stretch>
            <a:fillRect/>
          </a:stretch>
        </p:blipFill>
        <p:spPr bwMode="auto">
          <a:xfrm flipH="1">
            <a:off x="0" y="0"/>
            <a:ext cx="4857752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57818" y="642918"/>
            <a:ext cx="3786182" cy="57861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2200" dirty="0" smtClean="0"/>
              <a:t>Я подпустил облака и спрашиваю:</a:t>
            </a:r>
            <a:br>
              <a:rPr lang="ru-RU" sz="2200" dirty="0" smtClean="0"/>
            </a:br>
            <a:r>
              <a:rPr lang="ru-RU" sz="2200" dirty="0" smtClean="0"/>
              <a:t>— Что тебе еще надо?</a:t>
            </a:r>
            <a:br>
              <a:rPr lang="ru-RU" sz="2200" dirty="0" smtClean="0"/>
            </a:br>
            <a:r>
              <a:rPr lang="ru-RU" sz="2200" dirty="0" smtClean="0"/>
              <a:t>Ёжик не испугался.</a:t>
            </a:r>
            <a:br>
              <a:rPr lang="ru-RU" sz="2200" dirty="0" smtClean="0"/>
            </a:br>
            <a:r>
              <a:rPr lang="ru-RU" sz="2200" dirty="0" smtClean="0"/>
              <a:t>— Пить хочешь?</a:t>
            </a:r>
            <a:br>
              <a:rPr lang="ru-RU" sz="2200" dirty="0" smtClean="0"/>
            </a:br>
            <a:r>
              <a:rPr lang="ru-RU" sz="2200" dirty="0" smtClean="0"/>
              <a:t>Я встал. Ёжик не бежит. </a:t>
            </a:r>
          </a:p>
          <a:p>
            <a:pPr algn="just"/>
            <a:r>
              <a:rPr lang="ru-RU" sz="2200" dirty="0" smtClean="0"/>
              <a:t>Взял я тарелку, поставил на пол, принес ведро с водой, и то налью воды в тарелку, то опять вылью в ведро, и так шумлю, будто это ручеек поплескивает.</a:t>
            </a:r>
          </a:p>
          <a:p>
            <a:pPr algn="just"/>
            <a:r>
              <a:rPr lang="ru-RU" sz="2200" dirty="0" smtClean="0"/>
              <a:t>— Ну, иди, иди, — говорю, — видишь, я для тебя и луну устроил, и облака пустил, и вот тебе вода…</a:t>
            </a:r>
          </a:p>
          <a:p>
            <a:endParaRPr lang="ru-RU" dirty="0"/>
          </a:p>
        </p:txBody>
      </p:sp>
      <p:pic>
        <p:nvPicPr>
          <p:cNvPr id="38914" name="Picture 2" descr="C:\Users\Admin\Desktop\еж\hello_html_2af9bb67.jpg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 r="51875" b="16250"/>
          <a:stretch>
            <a:fillRect/>
          </a:stretch>
        </p:blipFill>
        <p:spPr bwMode="auto">
          <a:xfrm>
            <a:off x="0" y="0"/>
            <a:ext cx="5254372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5534561"/>
            <a:ext cx="9144000" cy="132343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/>
              <a:t>Смотрю: будто двинулся вперед. А я тоже немного подвинул к нему свое озеро. Он двинется — и я двину, да так и сошлись.</a:t>
            </a:r>
          </a:p>
          <a:p>
            <a:r>
              <a:rPr lang="ru-RU" sz="2000" dirty="0" smtClean="0"/>
              <a:t>— Пей, — говорю </a:t>
            </a:r>
            <a:r>
              <a:rPr lang="ru-RU" sz="2000" dirty="0" err="1" smtClean="0"/>
              <a:t>окончательно.Ёж</a:t>
            </a:r>
            <a:endParaRPr lang="ru-RU" sz="2000" dirty="0" smtClean="0"/>
          </a:p>
          <a:p>
            <a:r>
              <a:rPr lang="ru-RU" sz="2000" dirty="0" smtClean="0"/>
              <a:t>Он и </a:t>
            </a:r>
            <a:r>
              <a:rPr lang="ru-RU" sz="2000" dirty="0" err="1" smtClean="0"/>
              <a:t>залакал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pic>
        <p:nvPicPr>
          <p:cNvPr id="33793" name="Picture 1" descr="C:\Users\Admin\Desktop\еж\img13.jpg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 l="2857"/>
          <a:stretch>
            <a:fillRect/>
          </a:stretch>
        </p:blipFill>
        <p:spPr bwMode="auto">
          <a:xfrm>
            <a:off x="1142976" y="0"/>
            <a:ext cx="7286676" cy="56257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AutoShape 2" descr="Иллюстрация 28 из 34 для Ежовые рукавицы. Рассказы о животных - Михаил Пришвин | Лабиринт - книги. Источник: Редактор этой книг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5286388"/>
            <a:ext cx="9144000" cy="163121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2000" dirty="0" smtClean="0"/>
              <a:t>А я так легонько по колючкам рукой провел, будто погладил, и все приговариваю:</a:t>
            </a:r>
            <a:br>
              <a:rPr lang="ru-RU" sz="2000" dirty="0" smtClean="0"/>
            </a:br>
            <a:r>
              <a:rPr lang="ru-RU" sz="2000" dirty="0" smtClean="0"/>
              <a:t>— Хороший ты малый, хороший!</a:t>
            </a:r>
            <a:br>
              <a:rPr lang="ru-RU" sz="2000" dirty="0" smtClean="0"/>
            </a:br>
            <a:r>
              <a:rPr lang="ru-RU" sz="2000" dirty="0" smtClean="0"/>
              <a:t>Напился ёж, я говорю:</a:t>
            </a:r>
            <a:br>
              <a:rPr lang="ru-RU" sz="2000" dirty="0" smtClean="0"/>
            </a:br>
            <a:r>
              <a:rPr lang="ru-RU" sz="2000" dirty="0" smtClean="0"/>
              <a:t>— Давай спать.</a:t>
            </a:r>
            <a:br>
              <a:rPr lang="ru-RU" sz="2000" dirty="0" smtClean="0"/>
            </a:br>
            <a:r>
              <a:rPr lang="ru-RU" sz="2000" dirty="0" smtClean="0"/>
              <a:t>Лег и задул свечу.</a:t>
            </a:r>
            <a:endParaRPr lang="ru-RU" sz="2000" dirty="0"/>
          </a:p>
        </p:txBody>
      </p:sp>
      <p:pic>
        <p:nvPicPr>
          <p:cNvPr id="32771" name="Picture 3" descr="C:\Users\Admin\Desktop\еж\origin_5_68d9a1548fba1148b4ca9f0894da035c.png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 l="46802" t="45833"/>
          <a:stretch>
            <a:fillRect/>
          </a:stretch>
        </p:blipFill>
        <p:spPr bwMode="auto">
          <a:xfrm>
            <a:off x="1285852" y="0"/>
            <a:ext cx="6786610" cy="53033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088559"/>
            <a:ext cx="9144000" cy="7694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2200" dirty="0" smtClean="0"/>
              <a:t>Вот не знаю, сколько я спал, слышу: опять у меня в комнате работа. Зажигаю свечу — и что же вы думаете? </a:t>
            </a:r>
            <a:endParaRPr lang="ru-RU" sz="2200" dirty="0"/>
          </a:p>
        </p:txBody>
      </p:sp>
      <p:pic>
        <p:nvPicPr>
          <p:cNvPr id="31745" name="Picture 1" descr="C:\Users\Admin\Desktop\еж\origin_5_68d9a1548fba1148b4ca9f0894da035c.png"/>
          <p:cNvPicPr>
            <a:picLocks noChangeAspect="1" noChangeArrowheads="1"/>
          </p:cNvPicPr>
          <p:nvPr/>
        </p:nvPicPr>
        <p:blipFill>
          <a:blip r:embed="rId2">
            <a:lum bright="-10000" contrast="20000"/>
          </a:blip>
          <a:srcRect r="73184" b="64583"/>
          <a:stretch>
            <a:fillRect/>
          </a:stretch>
        </p:blipFill>
        <p:spPr bwMode="auto">
          <a:xfrm>
            <a:off x="1714480" y="-1"/>
            <a:ext cx="6072230" cy="61548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4919008"/>
            <a:ext cx="9144000" cy="19389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Ёжик бежит по комнате, и на колючках у него яблоко. Прибежал в гнездо, сложил его там и за другим бежит в уголок, а в углу стоял мешок с яблоками и завалился. Вот ёж подбежал, свернулся около яблок, дернулся и опять бежит — на колючках другое яблоко тащит в гнездо.</a:t>
            </a:r>
            <a:endParaRPr lang="ru-RU" sz="2400" dirty="0"/>
          </a:p>
        </p:txBody>
      </p:sp>
      <p:pic>
        <p:nvPicPr>
          <p:cNvPr id="39938" name="Picture 2" descr="C:\Users\Admin\Desktop\еж\cd7d9ea854b53fcfabfe375a81b99149.jpg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 t="49389"/>
          <a:stretch>
            <a:fillRect/>
          </a:stretch>
        </p:blipFill>
        <p:spPr bwMode="auto">
          <a:xfrm>
            <a:off x="-1" y="428604"/>
            <a:ext cx="9144001" cy="42938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5657671"/>
            <a:ext cx="9144000" cy="12003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Так вот и устроился у меня ёжик. А сейчас я, как чай пить, непременно его к себе на стол и то молока ему налью на блюдечко — выпьет, то булочки дам — съест.</a:t>
            </a:r>
            <a:endParaRPr lang="ru-RU" sz="2400" dirty="0"/>
          </a:p>
        </p:txBody>
      </p:sp>
      <p:pic>
        <p:nvPicPr>
          <p:cNvPr id="30721" name="Picture 1" descr="C:\Users\Admin\Desktop\еж\origin_5_68d9a1548fba1148b4ca9f0894da035c.png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 l="20420" t="21875" r="27615" b="37500"/>
          <a:stretch>
            <a:fillRect/>
          </a:stretch>
        </p:blipFill>
        <p:spPr bwMode="auto">
          <a:xfrm>
            <a:off x="1" y="-1"/>
            <a:ext cx="9096366" cy="54578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14488"/>
            <a:ext cx="8043890" cy="3697295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0099"/>
                </a:solidFill>
                <a:latin typeface="Arial"/>
                <a:ea typeface="Times New Roman"/>
                <a:cs typeface="Times New Roman"/>
              </a:rPr>
              <a:t>   </a:t>
            </a:r>
            <a:r>
              <a:rPr lang="ru-RU" sz="4000" b="1" dirty="0" smtClean="0">
                <a:solidFill>
                  <a:srgbClr val="C00000"/>
                </a:solidFill>
                <a:ea typeface="Times New Roman"/>
                <a:cs typeface="Times New Roman"/>
              </a:rPr>
              <a:t>1. страшно фыркнул </a:t>
            </a:r>
            <a:br>
              <a:rPr lang="ru-RU" sz="4000" b="1" dirty="0" smtClean="0">
                <a:solidFill>
                  <a:srgbClr val="C00000"/>
                </a:solidFill>
                <a:ea typeface="Times New Roman"/>
                <a:cs typeface="Times New Roman"/>
              </a:rPr>
            </a:br>
            <a:r>
              <a:rPr lang="ru-RU" sz="4000" b="1" dirty="0" smtClean="0">
                <a:solidFill>
                  <a:srgbClr val="C00000"/>
                </a:solidFill>
                <a:ea typeface="Times New Roman"/>
                <a:cs typeface="Times New Roman"/>
              </a:rPr>
              <a:t>2. свернулся в клубок</a:t>
            </a:r>
            <a:br>
              <a:rPr lang="ru-RU" sz="4000" b="1" dirty="0" smtClean="0">
                <a:solidFill>
                  <a:srgbClr val="C00000"/>
                </a:solidFill>
                <a:ea typeface="Times New Roman"/>
                <a:cs typeface="Times New Roman"/>
              </a:rPr>
            </a:br>
            <a:r>
              <a:rPr lang="ru-RU" sz="4000" b="1" dirty="0" smtClean="0">
                <a:solidFill>
                  <a:srgbClr val="C00000"/>
                </a:solidFill>
                <a:ea typeface="Times New Roman"/>
                <a:cs typeface="Times New Roman"/>
              </a:rPr>
              <a:t>3. оскалил зубы </a:t>
            </a:r>
            <a:br>
              <a:rPr lang="ru-RU" sz="4000" b="1" dirty="0" smtClean="0">
                <a:solidFill>
                  <a:srgbClr val="C00000"/>
                </a:solidFill>
                <a:ea typeface="Times New Roman"/>
                <a:cs typeface="Times New Roman"/>
              </a:rPr>
            </a:br>
            <a:r>
              <a:rPr lang="ru-RU" sz="4000" b="1" dirty="0" smtClean="0">
                <a:solidFill>
                  <a:srgbClr val="C00000"/>
                </a:solidFill>
                <a:ea typeface="Times New Roman"/>
                <a:cs typeface="Times New Roman"/>
              </a:rPr>
              <a:t>4. убежал 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+mn-lt"/>
                <a:ea typeface="Times New Roman"/>
                <a:cs typeface="Times New Roman"/>
              </a:rPr>
              <a:t>Что сделал ёж, когда автор </a:t>
            </a:r>
            <a:br>
              <a:rPr lang="ru-RU" b="1" dirty="0" smtClean="0">
                <a:solidFill>
                  <a:srgbClr val="002060"/>
                </a:solidFill>
                <a:latin typeface="+mn-lt"/>
                <a:ea typeface="Times New Roman"/>
                <a:cs typeface="Times New Roman"/>
              </a:rPr>
            </a:br>
            <a:r>
              <a:rPr lang="ru-RU" b="1" dirty="0" smtClean="0">
                <a:solidFill>
                  <a:srgbClr val="002060"/>
                </a:solidFill>
                <a:latin typeface="+mn-lt"/>
                <a:ea typeface="Times New Roman"/>
                <a:cs typeface="Times New Roman"/>
              </a:rPr>
              <a:t>коснулся его?</a:t>
            </a:r>
            <a:endParaRPr lang="ru-RU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20482" name="Picture 2" descr="https://avatars.mds.yandex.net/get-pdb/477388/f28ddfe3-9fa2-4f0c-8689-d45042cdfbb1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3929066"/>
            <a:ext cx="4357670" cy="2723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+mn-lt"/>
                <a:ea typeface="Times New Roman"/>
                <a:cs typeface="Times New Roman"/>
              </a:rPr>
              <a:t>Куда закатил автор ежа?</a:t>
            </a:r>
            <a:endParaRPr lang="ru-RU" sz="40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2000240"/>
            <a:ext cx="4429156" cy="3043246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000099"/>
                </a:solidFill>
                <a:latin typeface="Arial"/>
                <a:ea typeface="Times New Roman"/>
                <a:cs typeface="Times New Roman"/>
              </a:rPr>
              <a:t>    </a:t>
            </a:r>
            <a:r>
              <a:rPr lang="ru-RU" sz="4000" b="1" dirty="0" smtClean="0">
                <a:solidFill>
                  <a:srgbClr val="C00000"/>
                </a:solidFill>
                <a:ea typeface="Times New Roman"/>
                <a:cs typeface="Times New Roman"/>
              </a:rPr>
              <a:t>1. в сапог </a:t>
            </a:r>
            <a:br>
              <a:rPr lang="ru-RU" sz="4000" b="1" dirty="0" smtClean="0">
                <a:solidFill>
                  <a:srgbClr val="C00000"/>
                </a:solidFill>
                <a:ea typeface="Times New Roman"/>
                <a:cs typeface="Times New Roman"/>
              </a:rPr>
            </a:br>
            <a:r>
              <a:rPr lang="ru-RU" sz="4000" b="1" dirty="0" smtClean="0">
                <a:solidFill>
                  <a:srgbClr val="C00000"/>
                </a:solidFill>
                <a:ea typeface="Times New Roman"/>
                <a:cs typeface="Times New Roman"/>
              </a:rPr>
              <a:t> 2. в сумку </a:t>
            </a:r>
            <a:br>
              <a:rPr lang="ru-RU" sz="4000" b="1" dirty="0" smtClean="0">
                <a:solidFill>
                  <a:srgbClr val="C00000"/>
                </a:solidFill>
                <a:ea typeface="Times New Roman"/>
                <a:cs typeface="Times New Roman"/>
              </a:rPr>
            </a:br>
            <a:r>
              <a:rPr lang="ru-RU" sz="4000" b="1" dirty="0" smtClean="0">
                <a:solidFill>
                  <a:srgbClr val="C00000"/>
                </a:solidFill>
                <a:ea typeface="Times New Roman"/>
                <a:cs typeface="Times New Roman"/>
              </a:rPr>
              <a:t> 3. в ладони </a:t>
            </a:r>
            <a:br>
              <a:rPr lang="ru-RU" sz="4000" b="1" dirty="0" smtClean="0">
                <a:solidFill>
                  <a:srgbClr val="C00000"/>
                </a:solidFill>
                <a:ea typeface="Times New Roman"/>
                <a:cs typeface="Times New Roman"/>
              </a:rPr>
            </a:br>
            <a:r>
              <a:rPr lang="ru-RU" sz="4000" b="1" dirty="0" smtClean="0">
                <a:solidFill>
                  <a:srgbClr val="C00000"/>
                </a:solidFill>
                <a:ea typeface="Times New Roman"/>
                <a:cs typeface="Times New Roman"/>
              </a:rPr>
              <a:t> 4. в шляпу 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26626" name="Picture 2" descr="https://avatars.mds.yandex.net/get-marketpic/203934/market_cW5sT4DUQjCCNkb3_e-a0Q/ori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86380" y="1857364"/>
            <a:ext cx="3143272" cy="3143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7972452" cy="114300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+mn-lt"/>
                <a:ea typeface="Times New Roman"/>
                <a:cs typeface="Times New Roman"/>
              </a:rPr>
              <a:t>Зачем автор взял ежа домой?</a:t>
            </a:r>
            <a:endParaRPr lang="ru-RU" sz="40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571612"/>
            <a:ext cx="7300938" cy="2714644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ru-RU" sz="4000" b="1" dirty="0" smtClean="0">
                <a:latin typeface="Arial"/>
                <a:ea typeface="Times New Roman"/>
                <a:cs typeface="Times New Roman"/>
              </a:rPr>
              <a:t> </a:t>
            </a:r>
            <a:r>
              <a:rPr lang="ru-RU" sz="4000" b="1" dirty="0" smtClean="0">
                <a:solidFill>
                  <a:srgbClr val="C00000"/>
                </a:solidFill>
                <a:ea typeface="Times New Roman"/>
                <a:cs typeface="Times New Roman"/>
              </a:rPr>
              <a:t>1. чтобы играть с ним </a:t>
            </a:r>
            <a:br>
              <a:rPr lang="ru-RU" sz="4000" b="1" dirty="0" smtClean="0">
                <a:solidFill>
                  <a:srgbClr val="C00000"/>
                </a:solidFill>
                <a:ea typeface="Times New Roman"/>
                <a:cs typeface="Times New Roman"/>
              </a:rPr>
            </a:br>
            <a:r>
              <a:rPr lang="ru-RU" sz="4000" b="1" dirty="0" smtClean="0">
                <a:solidFill>
                  <a:srgbClr val="C00000"/>
                </a:solidFill>
                <a:ea typeface="Times New Roman"/>
                <a:cs typeface="Times New Roman"/>
              </a:rPr>
              <a:t> 2. чтобы кормить его </a:t>
            </a:r>
            <a:br>
              <a:rPr lang="ru-RU" sz="4000" b="1" dirty="0" smtClean="0">
                <a:solidFill>
                  <a:srgbClr val="C00000"/>
                </a:solidFill>
                <a:ea typeface="Times New Roman"/>
                <a:cs typeface="Times New Roman"/>
              </a:rPr>
            </a:br>
            <a:r>
              <a:rPr lang="ru-RU" sz="4000" b="1" dirty="0" smtClean="0">
                <a:solidFill>
                  <a:srgbClr val="C00000"/>
                </a:solidFill>
                <a:ea typeface="Times New Roman"/>
                <a:cs typeface="Times New Roman"/>
              </a:rPr>
              <a:t> 3. чтобы ёж ловил мышей </a:t>
            </a:r>
            <a:br>
              <a:rPr lang="ru-RU" sz="4000" b="1" dirty="0" smtClean="0">
                <a:solidFill>
                  <a:srgbClr val="C00000"/>
                </a:solidFill>
                <a:ea typeface="Times New Roman"/>
                <a:cs typeface="Times New Roman"/>
              </a:rPr>
            </a:br>
            <a:r>
              <a:rPr lang="ru-RU" sz="4000" b="1" dirty="0" smtClean="0">
                <a:solidFill>
                  <a:srgbClr val="C00000"/>
                </a:solidFill>
                <a:ea typeface="Times New Roman"/>
                <a:cs typeface="Times New Roman"/>
              </a:rPr>
              <a:t> 4. чтобы ёж убирал мусор </a:t>
            </a:r>
            <a:endParaRPr lang="ru-RU" sz="4000" b="1" dirty="0">
              <a:solidFill>
                <a:srgbClr val="C00000"/>
              </a:solidFill>
              <a:ea typeface="Calibri"/>
              <a:cs typeface="Times New Roman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18434" name="Picture 2" descr="http://cdn01.ru/files/users/images/51/f6/51f6efee8457571f302a4045407bdc1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4214818"/>
            <a:ext cx="3714736" cy="24764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57752" y="1428736"/>
            <a:ext cx="4071966" cy="1928826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just"/>
            <a:r>
              <a:rPr lang="ru-RU" sz="2400" dirty="0" smtClean="0"/>
              <a:t>Раз шел я по берегу нашего ручья и под кустом заметил ежа. Он тоже заметил меня, свернулся и </a:t>
            </a:r>
            <a:r>
              <a:rPr lang="ru-RU" sz="2400" dirty="0" err="1" smtClean="0"/>
              <a:t>затукал</a:t>
            </a:r>
            <a:r>
              <a:rPr lang="ru-RU" sz="2400" dirty="0" smtClean="0"/>
              <a:t>: тук-тук-тук. </a:t>
            </a:r>
            <a:endParaRPr lang="ru-RU" sz="2400" dirty="0"/>
          </a:p>
        </p:txBody>
      </p:sp>
      <p:sp>
        <p:nvSpPr>
          <p:cNvPr id="3074" name="AutoShape 2" descr="Ёж под кустом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5842" name="Picture 2" descr="C:\Users\Admin\Desktop\еж\origin_1_4283fae88a8b0c83a1666b0362470b26.jpeg"/>
          <p:cNvPicPr>
            <a:picLocks noChangeAspect="1" noChangeArrowheads="1"/>
          </p:cNvPicPr>
          <p:nvPr/>
        </p:nvPicPr>
        <p:blipFill>
          <a:blip r:embed="rId2">
            <a:lum bright="10000" contrast="20000"/>
          </a:blip>
          <a:srcRect l="6250" r="48437" b="11458"/>
          <a:stretch>
            <a:fillRect/>
          </a:stretch>
        </p:blipFill>
        <p:spPr bwMode="auto">
          <a:xfrm>
            <a:off x="0" y="-1"/>
            <a:ext cx="4714876" cy="69097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+mn-lt"/>
                <a:ea typeface="Times New Roman"/>
                <a:cs typeface="Times New Roman"/>
              </a:rPr>
              <a:t>Зачем ёжику понадобилась газета?</a:t>
            </a:r>
            <a:endParaRPr lang="ru-RU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14488"/>
            <a:ext cx="4829180" cy="3043246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dirty="0" smtClean="0">
                <a:solidFill>
                  <a:srgbClr val="C00000"/>
                </a:solidFill>
                <a:ea typeface="Times New Roman"/>
                <a:cs typeface="Times New Roman"/>
              </a:rPr>
              <a:t>1. для гнезда </a:t>
            </a:r>
            <a:br>
              <a:rPr lang="ru-RU" sz="4000" b="1" dirty="0" smtClean="0">
                <a:solidFill>
                  <a:srgbClr val="C00000"/>
                </a:solidFill>
                <a:ea typeface="Times New Roman"/>
                <a:cs typeface="Times New Roman"/>
              </a:rPr>
            </a:br>
            <a:r>
              <a:rPr lang="ru-RU" sz="4000" b="1" dirty="0" smtClean="0">
                <a:solidFill>
                  <a:srgbClr val="C00000"/>
                </a:solidFill>
                <a:ea typeface="Times New Roman"/>
                <a:cs typeface="Times New Roman"/>
              </a:rPr>
              <a:t> 2. для чтения </a:t>
            </a:r>
            <a:br>
              <a:rPr lang="ru-RU" sz="4000" b="1" dirty="0" smtClean="0">
                <a:solidFill>
                  <a:srgbClr val="C00000"/>
                </a:solidFill>
                <a:ea typeface="Times New Roman"/>
                <a:cs typeface="Times New Roman"/>
              </a:rPr>
            </a:br>
            <a:r>
              <a:rPr lang="ru-RU" sz="4000" b="1" dirty="0" smtClean="0">
                <a:solidFill>
                  <a:srgbClr val="C00000"/>
                </a:solidFill>
                <a:ea typeface="Times New Roman"/>
                <a:cs typeface="Times New Roman"/>
              </a:rPr>
              <a:t> 3. для еды </a:t>
            </a:r>
            <a:br>
              <a:rPr lang="ru-RU" sz="4000" b="1" dirty="0" smtClean="0">
                <a:solidFill>
                  <a:srgbClr val="C00000"/>
                </a:solidFill>
                <a:ea typeface="Times New Roman"/>
                <a:cs typeface="Times New Roman"/>
              </a:rPr>
            </a:br>
            <a:r>
              <a:rPr lang="ru-RU" sz="4000" b="1" dirty="0" smtClean="0">
                <a:solidFill>
                  <a:srgbClr val="C00000"/>
                </a:solidFill>
                <a:ea typeface="Times New Roman"/>
                <a:cs typeface="Times New Roman"/>
              </a:rPr>
              <a:t> 4. для игры 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9218" name="Picture 2" descr="C:\Users\Людмила\Desktop\еж пришвин\011lab1vkh1234964458.jpg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 t="28125" r="4069" b="1562"/>
          <a:stretch>
            <a:fillRect/>
          </a:stretch>
        </p:blipFill>
        <p:spPr bwMode="auto">
          <a:xfrm>
            <a:off x="4214810" y="1857364"/>
            <a:ext cx="4547267" cy="44291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357166"/>
            <a:ext cx="7472386" cy="114300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+mn-lt"/>
                <a:ea typeface="Times New Roman"/>
                <a:cs typeface="Times New Roman"/>
              </a:rPr>
              <a:t>Что таскал ёж в гнездо?</a:t>
            </a:r>
            <a:endParaRPr lang="ru-RU" sz="40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428868"/>
            <a:ext cx="4471990" cy="2471742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4000" b="1" dirty="0" smtClean="0">
                <a:solidFill>
                  <a:srgbClr val="C00000"/>
                </a:solidFill>
                <a:ea typeface="Times New Roman"/>
                <a:cs typeface="Times New Roman"/>
              </a:rPr>
              <a:t> 1. груши </a:t>
            </a:r>
            <a:br>
              <a:rPr lang="ru-RU" sz="4000" b="1" dirty="0" smtClean="0">
                <a:solidFill>
                  <a:srgbClr val="C00000"/>
                </a:solidFill>
                <a:ea typeface="Times New Roman"/>
                <a:cs typeface="Times New Roman"/>
              </a:rPr>
            </a:br>
            <a:r>
              <a:rPr lang="ru-RU" sz="4000" b="1" dirty="0" smtClean="0">
                <a:solidFill>
                  <a:srgbClr val="C00000"/>
                </a:solidFill>
                <a:ea typeface="Times New Roman"/>
                <a:cs typeface="Times New Roman"/>
              </a:rPr>
              <a:t> 2. листики </a:t>
            </a:r>
            <a:br>
              <a:rPr lang="ru-RU" sz="4000" b="1" dirty="0" smtClean="0">
                <a:solidFill>
                  <a:srgbClr val="C00000"/>
                </a:solidFill>
                <a:ea typeface="Times New Roman"/>
                <a:cs typeface="Times New Roman"/>
              </a:rPr>
            </a:br>
            <a:r>
              <a:rPr lang="ru-RU" sz="4000" b="1" dirty="0" smtClean="0">
                <a:solidFill>
                  <a:srgbClr val="C00000"/>
                </a:solidFill>
                <a:ea typeface="Times New Roman"/>
                <a:cs typeface="Times New Roman"/>
              </a:rPr>
              <a:t> 3. помидоры </a:t>
            </a:r>
            <a:br>
              <a:rPr lang="ru-RU" sz="4000" b="1" dirty="0" smtClean="0">
                <a:solidFill>
                  <a:srgbClr val="C00000"/>
                </a:solidFill>
                <a:ea typeface="Times New Roman"/>
                <a:cs typeface="Times New Roman"/>
              </a:rPr>
            </a:br>
            <a:r>
              <a:rPr lang="ru-RU" sz="4000" b="1" dirty="0" smtClean="0">
                <a:solidFill>
                  <a:srgbClr val="C00000"/>
                </a:solidFill>
                <a:ea typeface="Times New Roman"/>
                <a:cs typeface="Times New Roman"/>
              </a:rPr>
              <a:t> 4. яблоки  </a:t>
            </a:r>
            <a:endParaRPr lang="ru-RU" sz="4000" b="1" dirty="0">
              <a:solidFill>
                <a:srgbClr val="C00000"/>
              </a:solidFill>
              <a:ea typeface="Calibri"/>
              <a:cs typeface="Times New Roman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5" name="Picture 2" descr="C:\Users\Евгения\Desktop\pic17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9058" y="2214554"/>
            <a:ext cx="4911546" cy="37147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+mn-lt"/>
                <a:cs typeface="Arial" pitchFamily="34" charset="0"/>
              </a:rPr>
              <a:t>Что случилось с ёжиком дальше?</a:t>
            </a:r>
            <a:endParaRPr lang="ru-RU" sz="4000" b="1" dirty="0">
              <a:solidFill>
                <a:srgbClr val="002060"/>
              </a:solidFill>
              <a:latin typeface="+mn-lt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928802"/>
            <a:ext cx="8215370" cy="392909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742950" indent="-742950">
              <a:buAutoNum type="arabicPeriod"/>
            </a:pPr>
            <a:r>
              <a:rPr lang="ru-RU" sz="4000" b="1" dirty="0">
                <a:solidFill>
                  <a:srgbClr val="C00000"/>
                </a:solidFill>
                <a:cs typeface="Arial" pitchFamily="34" charset="0"/>
              </a:rPr>
              <a:t>х</a:t>
            </a:r>
            <a:r>
              <a:rPr lang="ru-RU" sz="4000" b="1" dirty="0" smtClean="0">
                <a:solidFill>
                  <a:srgbClr val="C00000"/>
                </a:solidFill>
                <a:cs typeface="Arial" pitchFamily="34" charset="0"/>
              </a:rPr>
              <a:t>озяин подарил ёжика другу.</a:t>
            </a:r>
          </a:p>
          <a:p>
            <a:pPr marL="742950" indent="-742950">
              <a:buAutoNum type="arabicPeriod"/>
            </a:pPr>
            <a:r>
              <a:rPr lang="ru-RU" sz="4000" b="1" dirty="0">
                <a:solidFill>
                  <a:srgbClr val="C00000"/>
                </a:solidFill>
                <a:cs typeface="Arial" pitchFamily="34" charset="0"/>
              </a:rPr>
              <a:t>ё</a:t>
            </a:r>
            <a:r>
              <a:rPr lang="ru-RU" sz="4000" b="1" dirty="0" smtClean="0">
                <a:solidFill>
                  <a:srgbClr val="C00000"/>
                </a:solidFill>
                <a:cs typeface="Arial" pitchFamily="34" charset="0"/>
              </a:rPr>
              <a:t>жик остался у хозяина жить.</a:t>
            </a:r>
          </a:p>
          <a:p>
            <a:pPr marL="742950" indent="-742950">
              <a:buAutoNum type="arabicPeriod"/>
            </a:pPr>
            <a:r>
              <a:rPr lang="ru-RU" sz="4000" b="1" dirty="0">
                <a:solidFill>
                  <a:srgbClr val="C00000"/>
                </a:solidFill>
                <a:cs typeface="Arial" pitchFamily="34" charset="0"/>
              </a:rPr>
              <a:t>ё</a:t>
            </a:r>
            <a:r>
              <a:rPr lang="ru-RU" sz="4000" b="1" dirty="0" smtClean="0">
                <a:solidFill>
                  <a:srgbClr val="C00000"/>
                </a:solidFill>
                <a:cs typeface="Arial" pitchFamily="34" charset="0"/>
              </a:rPr>
              <a:t>жик убежал в лес.</a:t>
            </a:r>
            <a:endParaRPr lang="ru-RU" sz="4000" b="1" dirty="0">
              <a:solidFill>
                <a:srgbClr val="C00000"/>
              </a:solidFill>
              <a:cs typeface="Arial" pitchFamily="34" charset="0"/>
            </a:endParaRPr>
          </a:p>
        </p:txBody>
      </p:sp>
      <p:pic>
        <p:nvPicPr>
          <p:cNvPr id="4" name="Picture 2" descr="C:\Users\Admin\Desktop\еж\origin_0_a2886d708a6bb125ed932836899b9df2.jpg"/>
          <p:cNvPicPr>
            <a:picLocks noChangeAspect="1" noChangeArrowheads="1"/>
          </p:cNvPicPr>
          <p:nvPr/>
        </p:nvPicPr>
        <p:blipFill>
          <a:blip r:embed="rId2"/>
          <a:srcRect l="52813" t="6250" r="1250" b="8750"/>
          <a:stretch>
            <a:fillRect/>
          </a:stretch>
        </p:blipFill>
        <p:spPr bwMode="auto">
          <a:xfrm>
            <a:off x="6361102" y="3429000"/>
            <a:ext cx="2265005" cy="3143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214950"/>
            <a:ext cx="9144000" cy="164305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just"/>
            <a:r>
              <a:rPr lang="ru-RU" sz="2400" dirty="0" smtClean="0"/>
              <a:t>Очень похоже было, как если бы вдали шел автомобиль. Я прикоснулся к нему кончиком сапога; он страшно фыркнул и поддал своими иголками в сапог.</a:t>
            </a:r>
            <a:endParaRPr lang="ru-RU" sz="2400" dirty="0"/>
          </a:p>
        </p:txBody>
      </p:sp>
      <p:sp>
        <p:nvSpPr>
          <p:cNvPr id="3074" name="AutoShape 2" descr="Ёж под кустом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8" name="Picture 6" descr="https://avatars.mds.yandex.net/get-zen_doc/1222191/pub_5e9e92278c23a2339eceef50_5e9e9286c8c4f56528e7e396/scale_1200"/>
          <p:cNvPicPr>
            <a:picLocks noChangeAspect="1" noChangeArrowheads="1"/>
          </p:cNvPicPr>
          <p:nvPr/>
        </p:nvPicPr>
        <p:blipFill>
          <a:blip r:embed="rId2">
            <a:lum contrast="10000"/>
          </a:blip>
          <a:srcRect/>
          <a:stretch>
            <a:fillRect/>
          </a:stretch>
        </p:blipFill>
        <p:spPr bwMode="auto">
          <a:xfrm>
            <a:off x="1000100" y="0"/>
            <a:ext cx="7000924" cy="52196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 descr="C:\Users\Admin\Downloads\Ёж-в-воде.jpg"/>
          <p:cNvPicPr>
            <a:picLocks noChangeAspect="1" noChangeArrowheads="1"/>
          </p:cNvPicPr>
          <p:nvPr/>
        </p:nvPicPr>
        <p:blipFill>
          <a:blip r:embed="rId2">
            <a:lum contrast="10000"/>
          </a:blip>
          <a:srcRect/>
          <a:stretch>
            <a:fillRect/>
          </a:stretch>
        </p:blipFill>
        <p:spPr bwMode="auto">
          <a:xfrm>
            <a:off x="-1" y="0"/>
            <a:ext cx="9184845" cy="535782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5572140"/>
            <a:ext cx="9144000" cy="12003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— А, ты так со мной! — сказал я и кончиком сапога спихнул его в ручей. Мгновенно ёж развернулся в воде и поплыл к берегу, как маленькая свинья, только вместо щетины на спине были иголки.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429256" y="1857364"/>
            <a:ext cx="3500462" cy="30469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Я взял палочку, скатил ею ежа в свою шляпу и понес домой. Мышей у меня было много, я слышал — ёжик их ловит, и решил: пусть он живет у меня и ловит мышей.</a:t>
            </a:r>
            <a:endParaRPr lang="ru-RU" sz="2400" dirty="0"/>
          </a:p>
        </p:txBody>
      </p:sp>
      <p:pic>
        <p:nvPicPr>
          <p:cNvPr id="29699" name="Picture 3" descr="C:\Users\Admin\Desktop\еж\origin_8_cc0f8a64615935e7061bb649b3715d0b.jpeg"/>
          <p:cNvPicPr>
            <a:picLocks noChangeAspect="1" noChangeArrowheads="1"/>
          </p:cNvPicPr>
          <p:nvPr/>
        </p:nvPicPr>
        <p:blipFill>
          <a:blip r:embed="rId2">
            <a:lum contrast="30000"/>
          </a:blip>
          <a:srcRect l="2767" r="9923" b="14583"/>
          <a:stretch>
            <a:fillRect/>
          </a:stretch>
        </p:blipFill>
        <p:spPr bwMode="auto">
          <a:xfrm>
            <a:off x="0" y="-1"/>
            <a:ext cx="5214942" cy="70102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929454" y="571480"/>
            <a:ext cx="2214546" cy="480131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b="1" dirty="0" smtClean="0"/>
              <a:t>Так, положил я этот колючий комок посреди пола и сел писать, а сам уголком глаза все смотрю на ежа. Недолго он лежал неподвижно: как только я затих у стола, ёжик развернулся, огляделся, туда попробовал идти, сюда и выбрал себе наконец место под кроватью и там совершенно затих.</a:t>
            </a:r>
            <a:endParaRPr lang="ru-RU" b="1" dirty="0"/>
          </a:p>
        </p:txBody>
      </p:sp>
      <p:sp>
        <p:nvSpPr>
          <p:cNvPr id="1026" name="AutoShape 2" descr="https://mishka-knizhka.ru/wp-content/uploads/2019/08/jozh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 descr="C:\Users\Admin\Downloads\jozh2.jpg"/>
          <p:cNvPicPr>
            <a:picLocks noChangeAspect="1" noChangeArrowheads="1"/>
          </p:cNvPicPr>
          <p:nvPr/>
        </p:nvPicPr>
        <p:blipFill>
          <a:blip r:embed="rId2">
            <a:lum contrast="10000"/>
          </a:blip>
          <a:srcRect l="3744" t="4326" b="3365"/>
          <a:stretch>
            <a:fillRect/>
          </a:stretch>
        </p:blipFill>
        <p:spPr bwMode="auto">
          <a:xfrm>
            <a:off x="0" y="214290"/>
            <a:ext cx="6973832" cy="5786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5103674"/>
            <a:ext cx="9144000" cy="17543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Когда стемнело, я зажег лампу и — здравствуйте! — ёжик выбежал из-под кровати. Он, конечно, подумал на лампу, что это луна взошла в лесу: при луне ежи любят бегать по лесным полянкам. И так он пустился бегать по комнате, представляя, что это лесная полянка. Я взял трубку, закурил и пустил возле луны облачко. Стало совсем как в лесу: и луна, и облака, а ноги мои были как стволы деревьев и, наверное, очень нравились ежу, он так и шнырял между ними, понюхивая и почесывая иголками задник у моих сапог.</a:t>
            </a:r>
            <a:endParaRPr lang="ru-RU" dirty="0"/>
          </a:p>
        </p:txBody>
      </p:sp>
      <p:sp>
        <p:nvSpPr>
          <p:cNvPr id="2050" name="AutoShape 2" descr="https://mishka-knizhka.ru/wp-content/uploads/2019/08/jozh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1" name="Picture 3" descr="C:\Users\Admin\Downloads\jozh3.jpg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 l="5025" t="2846" b="6071"/>
          <a:stretch>
            <a:fillRect/>
          </a:stretch>
        </p:blipFill>
        <p:spPr bwMode="auto">
          <a:xfrm>
            <a:off x="1643042" y="0"/>
            <a:ext cx="5906958" cy="5000636"/>
          </a:xfrm>
          <a:prstGeom prst="rect">
            <a:avLst/>
          </a:prstGeom>
          <a:noFill/>
        </p:spPr>
      </p:pic>
      <p:pic>
        <p:nvPicPr>
          <p:cNvPr id="7" name="Picture 3" descr="C:\Users\Admin\Desktop\еж\origin_5_68d9a1548fba1148b4ca9f0894da035c.png"/>
          <p:cNvPicPr>
            <a:picLocks noChangeAspect="1" noChangeArrowheads="1"/>
          </p:cNvPicPr>
          <p:nvPr/>
        </p:nvPicPr>
        <p:blipFill>
          <a:blip r:embed="rId3">
            <a:lum bright="10000" contrast="20000"/>
          </a:blip>
          <a:srcRect l="68532" t="48176" r="9231" b="15260"/>
          <a:stretch>
            <a:fillRect/>
          </a:stretch>
        </p:blipFill>
        <p:spPr bwMode="auto">
          <a:xfrm rot="512069">
            <a:off x="4666896" y="72400"/>
            <a:ext cx="1077133" cy="135924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5226784"/>
            <a:ext cx="9144000" cy="163121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2000" dirty="0" smtClean="0"/>
              <a:t>Прочитав газету, я уронил ее на пол, перешел в кровать и уснул.</a:t>
            </a:r>
          </a:p>
          <a:p>
            <a:pPr algn="just"/>
            <a:r>
              <a:rPr lang="ru-RU" sz="2000" dirty="0" smtClean="0"/>
              <a:t>Сплю я всегда очень чутко. Слышу — какой-то шелест у меня в комнате, чиркнул спичкой, зажег свечу и только заметил, как ёж мелькнул под кровать. А газета лежала уже не возле стола, а посредине комнаты. Так я и оставил гореть свечу и сам не сплю, раздумывая: «Зачем это ёжику газета понадобилась?»</a:t>
            </a:r>
            <a:endParaRPr lang="ru-RU" sz="2000" dirty="0"/>
          </a:p>
        </p:txBody>
      </p:sp>
      <p:pic>
        <p:nvPicPr>
          <p:cNvPr id="36866" name="Picture 2" descr="C:\Users\Admin\Desktop\еж\02lab4hrv1217496754.jpg"/>
          <p:cNvPicPr>
            <a:picLocks noChangeAspect="1" noChangeArrowheads="1"/>
          </p:cNvPicPr>
          <p:nvPr/>
        </p:nvPicPr>
        <p:blipFill>
          <a:blip r:embed="rId2">
            <a:lum bright="10000" contrast="20000"/>
          </a:blip>
          <a:srcRect t="2118" r="49062" b="20941"/>
          <a:stretch>
            <a:fillRect/>
          </a:stretch>
        </p:blipFill>
        <p:spPr bwMode="auto">
          <a:xfrm>
            <a:off x="1857356" y="0"/>
            <a:ext cx="5235463" cy="5357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5934670"/>
            <a:ext cx="9144000" cy="10156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/>
              <a:t>Скоро мой жилец выбежал из-под кровати — и прямо к газете, завертелся возле нее, шумел, шумел и наконец ухитрился: надел себе как-то на колючки уголок газеты и потащил ее, огромную, в угол.</a:t>
            </a:r>
            <a:endParaRPr lang="ru-RU" sz="2000" dirty="0"/>
          </a:p>
        </p:txBody>
      </p:sp>
      <p:pic>
        <p:nvPicPr>
          <p:cNvPr id="36867" name="Picture 3" descr="C:\Users\Admin\Desktop\еж\cd7d9ea854b53fcfabfe375a81b99149.jpg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 l="47667" b="51235"/>
          <a:stretch>
            <a:fillRect/>
          </a:stretch>
        </p:blipFill>
        <p:spPr bwMode="auto">
          <a:xfrm>
            <a:off x="1500166" y="0"/>
            <a:ext cx="6775448" cy="5857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500</TotalTime>
  <Words>730</Words>
  <Application>Microsoft Office PowerPoint</Application>
  <PresentationFormat>Экран (4:3)</PresentationFormat>
  <Paragraphs>34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Раз шел я по берегу нашего ручья и под кустом заметил ежа. Он тоже заметил меня, свернулся и затукал: тук-тук-тук. </vt:lpstr>
      <vt:lpstr>Очень похоже было, как если бы вдали шел автомобиль. Я прикоснулся к нему кончиком сапога; он страшно фыркнул и поддал своими иголками в сапог.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Что сделал ёж, когда автор  коснулся его?</vt:lpstr>
      <vt:lpstr>Куда закатил автор ежа?</vt:lpstr>
      <vt:lpstr>Зачем автор взял ежа домой?</vt:lpstr>
      <vt:lpstr>Зачем ёжику понадобилась газета?</vt:lpstr>
      <vt:lpstr>Что таскал ёж в гнездо?</vt:lpstr>
      <vt:lpstr>Что случилось с ёжиком дальше?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Людмила</dc:creator>
  <cp:lastModifiedBy>Admin</cp:lastModifiedBy>
  <cp:revision>59</cp:revision>
  <dcterms:created xsi:type="dcterms:W3CDTF">2018-11-13T12:30:51Z</dcterms:created>
  <dcterms:modified xsi:type="dcterms:W3CDTF">2022-12-10T16:23:31Z</dcterms:modified>
</cp:coreProperties>
</file>