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73" r:id="rId2"/>
    <p:sldId id="278" r:id="rId3"/>
    <p:sldId id="309" r:id="rId4"/>
    <p:sldId id="310" r:id="rId5"/>
    <p:sldId id="296" r:id="rId6"/>
    <p:sldId id="272" r:id="rId7"/>
    <p:sldId id="279" r:id="rId8"/>
    <p:sldId id="280" r:id="rId9"/>
    <p:sldId id="300" r:id="rId10"/>
    <p:sldId id="303" r:id="rId11"/>
    <p:sldId id="305" r:id="rId12"/>
    <p:sldId id="304" r:id="rId13"/>
    <p:sldId id="30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559A"/>
    <a:srgbClr val="3F689F"/>
    <a:srgbClr val="4F81C0"/>
    <a:srgbClr val="87DFEB"/>
    <a:srgbClr val="5B84C4"/>
    <a:srgbClr val="9BC85D"/>
    <a:srgbClr val="5D3E47"/>
    <a:srgbClr val="E6D7BB"/>
    <a:srgbClr val="6C4F41"/>
    <a:srgbClr val="6249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965"/>
    <p:restoredTop sz="94512"/>
  </p:normalViewPr>
  <p:slideViewPr>
    <p:cSldViewPr snapToGrid="0" snapToObjects="1">
      <p:cViewPr varScale="1">
        <p:scale>
          <a:sx n="97" d="100"/>
          <a:sy n="97" d="100"/>
        </p:scale>
        <p:origin x="232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884-CE49-9C49-1D910006BFE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884-CE49-9C49-1D910006BFE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884-CE49-9C49-1D910006BFE8}"/>
              </c:ext>
            </c:extLst>
          </c:dPt>
          <c:cat>
            <c:strRef>
              <c:f>Лист1!$A$2:$A$5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Достаточный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35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6C-1846-88CD-DBC259182F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90269920"/>
        <c:axId val="1728217760"/>
      </c:barChart>
      <c:valAx>
        <c:axId val="172821776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90269920"/>
        <c:crosses val="autoZero"/>
        <c:crossBetween val="between"/>
      </c:valAx>
      <c:catAx>
        <c:axId val="1690269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282177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1394A9-53DF-604A-883A-A3958E87EC46}" type="doc">
      <dgm:prSet loTypeId="urn:microsoft.com/office/officeart/2005/8/layout/pyramid1" loCatId="" qsTypeId="urn:microsoft.com/office/officeart/2005/8/quickstyle/simple1" qsCatId="simple" csTypeId="urn:microsoft.com/office/officeart/2005/8/colors/accent1_2" csCatId="accent1" phldr="1"/>
      <dgm:spPr/>
    </dgm:pt>
    <dgm:pt modelId="{2427AC2C-C4C0-2D4A-82F0-A4C4860127FF}">
      <dgm:prSet phldrT="[Текст]" custT="1"/>
      <dgm:spPr>
        <a:solidFill>
          <a:schemeClr val="bg1">
            <a:alpha val="3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600" dirty="0">
              <a:solidFill>
                <a:srgbClr val="12559A"/>
              </a:solidFill>
              <a:latin typeface="Georgia" panose="02040502050405020303" pitchFamily="18" charset="0"/>
            </a:rPr>
            <a:t>Проявление </a:t>
          </a:r>
          <a:r>
            <a:rPr lang="ru-RU" sz="1600" dirty="0" err="1">
              <a:solidFill>
                <a:srgbClr val="12559A"/>
              </a:solidFill>
              <a:latin typeface="Georgia" panose="02040502050405020303" pitchFamily="18" charset="0"/>
            </a:rPr>
            <a:t>важнейших</a:t>
          </a:r>
          <a:r>
            <a:rPr lang="ru-RU" sz="1600" dirty="0">
              <a:solidFill>
                <a:srgbClr val="12559A"/>
              </a:solidFill>
              <a:latin typeface="Georgia" panose="02040502050405020303" pitchFamily="18" charset="0"/>
            </a:rPr>
            <a:t> психических процессов: памяти, восприятия, эмоций </a:t>
          </a:r>
          <a:endParaRPr lang="ru-RU" sz="1600" dirty="0"/>
        </a:p>
      </dgm:t>
    </dgm:pt>
    <dgm:pt modelId="{05050EE9-7AE5-334F-AA57-EBEF6A012745}" type="parTrans" cxnId="{D4C211FC-5502-554F-B08A-7AC79340A6F2}">
      <dgm:prSet/>
      <dgm:spPr/>
      <dgm:t>
        <a:bodyPr/>
        <a:lstStyle/>
        <a:p>
          <a:endParaRPr lang="ru-RU"/>
        </a:p>
      </dgm:t>
    </dgm:pt>
    <dgm:pt modelId="{7FFEE4BC-BDA9-F347-A499-95EDE0B1B022}" type="sibTrans" cxnId="{D4C211FC-5502-554F-B08A-7AC79340A6F2}">
      <dgm:prSet/>
      <dgm:spPr/>
      <dgm:t>
        <a:bodyPr/>
        <a:lstStyle/>
        <a:p>
          <a:endParaRPr lang="ru-RU"/>
        </a:p>
      </dgm:t>
    </dgm:pt>
    <dgm:pt modelId="{56140672-CAED-494E-93C0-8B471A8CF177}">
      <dgm:prSet phldrT="[Текст]" custT="1"/>
      <dgm:spPr>
        <a:solidFill>
          <a:schemeClr val="bg1">
            <a:alpha val="3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Планировании</a:t>
          </a:r>
        </a:p>
        <a:p>
          <a:pPr>
            <a:spcAft>
              <a:spcPts val="0"/>
            </a:spcAft>
          </a:pP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и организации деятельности ребенка, самоорганизации поведения, в формировании социальных связей</a:t>
          </a:r>
          <a:endParaRPr lang="ru-RU" sz="1800" dirty="0"/>
        </a:p>
      </dgm:t>
    </dgm:pt>
    <dgm:pt modelId="{7FBFFFAB-857C-5049-93D5-749617AF24AE}" type="parTrans" cxnId="{B0B371E9-4A13-BA4E-9807-5DCD9F346009}">
      <dgm:prSet/>
      <dgm:spPr/>
      <dgm:t>
        <a:bodyPr/>
        <a:lstStyle/>
        <a:p>
          <a:endParaRPr lang="ru-RU"/>
        </a:p>
      </dgm:t>
    </dgm:pt>
    <dgm:pt modelId="{D5516F8D-0BF9-AE4C-A922-4DF6B1C7949E}" type="sibTrans" cxnId="{B0B371E9-4A13-BA4E-9807-5DCD9F346009}">
      <dgm:prSet/>
      <dgm:spPr/>
      <dgm:t>
        <a:bodyPr/>
        <a:lstStyle/>
        <a:p>
          <a:endParaRPr lang="ru-RU"/>
        </a:p>
      </dgm:t>
    </dgm:pt>
    <dgm:pt modelId="{F4E6A635-5257-D944-BDD1-DB1D3FA7FD63}">
      <dgm:prSet phldrT="[Текст]" custT="1"/>
      <dgm:spPr>
        <a:solidFill>
          <a:schemeClr val="bg1">
            <a:alpha val="3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>
              <a:solidFill>
                <a:srgbClr val="12559A"/>
              </a:solidFill>
              <a:latin typeface="Georgia" panose="02040502050405020303" pitchFamily="18" charset="0"/>
            </a:rPr>
            <a:t>Своевременное формирование грамматического компонента </a:t>
          </a:r>
          <a:r>
            <a:rPr lang="ru-RU" sz="2000" dirty="0" err="1">
              <a:solidFill>
                <a:srgbClr val="12559A"/>
              </a:solidFill>
              <a:latin typeface="Georgia" panose="02040502050405020303" pitchFamily="18" charset="0"/>
            </a:rPr>
            <a:t>языковои</a:t>
          </a:r>
          <a:r>
            <a:rPr lang="ru-RU" sz="2000" dirty="0">
              <a:solidFill>
                <a:srgbClr val="12559A"/>
              </a:solidFill>
              <a:latin typeface="Georgia" panose="02040502050405020303" pitchFamily="18" charset="0"/>
            </a:rPr>
            <a:t>̆ системы ребенка - полноценное речевое и общее психическое развитие</a:t>
          </a:r>
        </a:p>
      </dgm:t>
    </dgm:pt>
    <dgm:pt modelId="{F77C98B8-D633-4F46-BBB0-1E80DD0E2570}" type="parTrans" cxnId="{D1C60812-7854-D04D-AA90-FBBEFDD3DD60}">
      <dgm:prSet/>
      <dgm:spPr/>
      <dgm:t>
        <a:bodyPr/>
        <a:lstStyle/>
        <a:p>
          <a:endParaRPr lang="ru-RU"/>
        </a:p>
      </dgm:t>
    </dgm:pt>
    <dgm:pt modelId="{30815D5C-AFB2-5842-8E2A-A143A7A9C721}" type="sibTrans" cxnId="{D1C60812-7854-D04D-AA90-FBBEFDD3DD60}">
      <dgm:prSet/>
      <dgm:spPr/>
      <dgm:t>
        <a:bodyPr/>
        <a:lstStyle/>
        <a:p>
          <a:endParaRPr lang="ru-RU"/>
        </a:p>
      </dgm:t>
    </dgm:pt>
    <dgm:pt modelId="{63839505-DBB6-1C4B-A14B-A5190EAB3161}" type="pres">
      <dgm:prSet presAssocID="{D31394A9-53DF-604A-883A-A3958E87EC46}" presName="Name0" presStyleCnt="0">
        <dgm:presLayoutVars>
          <dgm:dir/>
          <dgm:animLvl val="lvl"/>
          <dgm:resizeHandles val="exact"/>
        </dgm:presLayoutVars>
      </dgm:prSet>
      <dgm:spPr/>
    </dgm:pt>
    <dgm:pt modelId="{3A891CD5-BD91-9A40-9002-A63E9C4CB070}" type="pres">
      <dgm:prSet presAssocID="{2427AC2C-C4C0-2D4A-82F0-A4C4860127FF}" presName="Name8" presStyleCnt="0"/>
      <dgm:spPr/>
    </dgm:pt>
    <dgm:pt modelId="{5E068A31-EFEF-C045-BE37-0AF1AE4CD398}" type="pres">
      <dgm:prSet presAssocID="{2427AC2C-C4C0-2D4A-82F0-A4C4860127FF}" presName="level" presStyleLbl="node1" presStyleIdx="0" presStyleCnt="3" custScaleY="57939">
        <dgm:presLayoutVars>
          <dgm:chMax val="1"/>
          <dgm:bulletEnabled val="1"/>
        </dgm:presLayoutVars>
      </dgm:prSet>
      <dgm:spPr/>
    </dgm:pt>
    <dgm:pt modelId="{2F76B46D-D6E4-2B43-8490-76DBF2842644}" type="pres">
      <dgm:prSet presAssocID="{2427AC2C-C4C0-2D4A-82F0-A4C4860127F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52CFBE4-4DB7-0A4E-A67C-AE110E64C23F}" type="pres">
      <dgm:prSet presAssocID="{56140672-CAED-494E-93C0-8B471A8CF177}" presName="Name8" presStyleCnt="0"/>
      <dgm:spPr/>
    </dgm:pt>
    <dgm:pt modelId="{DDD5F847-B703-0440-897E-E978532CE913}" type="pres">
      <dgm:prSet presAssocID="{56140672-CAED-494E-93C0-8B471A8CF177}" presName="level" presStyleLbl="node1" presStyleIdx="1" presStyleCnt="3" custScaleY="69556">
        <dgm:presLayoutVars>
          <dgm:chMax val="1"/>
          <dgm:bulletEnabled val="1"/>
        </dgm:presLayoutVars>
      </dgm:prSet>
      <dgm:spPr/>
    </dgm:pt>
    <dgm:pt modelId="{7C8005A8-CCD9-3446-9E12-D02A6FFE43D9}" type="pres">
      <dgm:prSet presAssocID="{56140672-CAED-494E-93C0-8B471A8CF17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3D76448-7623-0644-AD23-24EB84525B18}" type="pres">
      <dgm:prSet presAssocID="{F4E6A635-5257-D944-BDD1-DB1D3FA7FD63}" presName="Name8" presStyleCnt="0"/>
      <dgm:spPr/>
    </dgm:pt>
    <dgm:pt modelId="{F14BCEDD-B06B-9540-A496-8F17E7008ED2}" type="pres">
      <dgm:prSet presAssocID="{F4E6A635-5257-D944-BDD1-DB1D3FA7FD63}" presName="level" presStyleLbl="node1" presStyleIdx="2" presStyleCnt="3" custScaleY="75316">
        <dgm:presLayoutVars>
          <dgm:chMax val="1"/>
          <dgm:bulletEnabled val="1"/>
        </dgm:presLayoutVars>
      </dgm:prSet>
      <dgm:spPr/>
    </dgm:pt>
    <dgm:pt modelId="{7AA04D6D-ED13-974E-BC56-599DC459EBA0}" type="pres">
      <dgm:prSet presAssocID="{F4E6A635-5257-D944-BDD1-DB1D3FA7FD63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D7DFA0A-80FD-2D44-848A-F71DB09EF703}" type="presOf" srcId="{D31394A9-53DF-604A-883A-A3958E87EC46}" destId="{63839505-DBB6-1C4B-A14B-A5190EAB3161}" srcOrd="0" destOrd="0" presId="urn:microsoft.com/office/officeart/2005/8/layout/pyramid1"/>
    <dgm:cxn modelId="{D1C60812-7854-D04D-AA90-FBBEFDD3DD60}" srcId="{D31394A9-53DF-604A-883A-A3958E87EC46}" destId="{F4E6A635-5257-D944-BDD1-DB1D3FA7FD63}" srcOrd="2" destOrd="0" parTransId="{F77C98B8-D633-4F46-BBB0-1E80DD0E2570}" sibTransId="{30815D5C-AFB2-5842-8E2A-A143A7A9C721}"/>
    <dgm:cxn modelId="{3D63481F-0965-854A-ABFC-F9AFE1E24226}" type="presOf" srcId="{2427AC2C-C4C0-2D4A-82F0-A4C4860127FF}" destId="{2F76B46D-D6E4-2B43-8490-76DBF2842644}" srcOrd="1" destOrd="0" presId="urn:microsoft.com/office/officeart/2005/8/layout/pyramid1"/>
    <dgm:cxn modelId="{F055A632-1E54-2E47-8C1D-D883DC92549A}" type="presOf" srcId="{56140672-CAED-494E-93C0-8B471A8CF177}" destId="{DDD5F847-B703-0440-897E-E978532CE913}" srcOrd="0" destOrd="0" presId="urn:microsoft.com/office/officeart/2005/8/layout/pyramid1"/>
    <dgm:cxn modelId="{9C4F769B-7776-404B-90C4-68A1927FC773}" type="presOf" srcId="{2427AC2C-C4C0-2D4A-82F0-A4C4860127FF}" destId="{5E068A31-EFEF-C045-BE37-0AF1AE4CD398}" srcOrd="0" destOrd="0" presId="urn:microsoft.com/office/officeart/2005/8/layout/pyramid1"/>
    <dgm:cxn modelId="{E1D56CBE-A84F-BA46-B0D7-6AA2E150DEF3}" type="presOf" srcId="{F4E6A635-5257-D944-BDD1-DB1D3FA7FD63}" destId="{7AA04D6D-ED13-974E-BC56-599DC459EBA0}" srcOrd="1" destOrd="0" presId="urn:microsoft.com/office/officeart/2005/8/layout/pyramid1"/>
    <dgm:cxn modelId="{B0B371E9-4A13-BA4E-9807-5DCD9F346009}" srcId="{D31394A9-53DF-604A-883A-A3958E87EC46}" destId="{56140672-CAED-494E-93C0-8B471A8CF177}" srcOrd="1" destOrd="0" parTransId="{7FBFFFAB-857C-5049-93D5-749617AF24AE}" sibTransId="{D5516F8D-0BF9-AE4C-A922-4DF6B1C7949E}"/>
    <dgm:cxn modelId="{305FA1E9-426B-3C4B-A984-3E10F7AA5257}" type="presOf" srcId="{F4E6A635-5257-D944-BDD1-DB1D3FA7FD63}" destId="{F14BCEDD-B06B-9540-A496-8F17E7008ED2}" srcOrd="0" destOrd="0" presId="urn:microsoft.com/office/officeart/2005/8/layout/pyramid1"/>
    <dgm:cxn modelId="{D4C211FC-5502-554F-B08A-7AC79340A6F2}" srcId="{D31394A9-53DF-604A-883A-A3958E87EC46}" destId="{2427AC2C-C4C0-2D4A-82F0-A4C4860127FF}" srcOrd="0" destOrd="0" parTransId="{05050EE9-7AE5-334F-AA57-EBEF6A012745}" sibTransId="{7FFEE4BC-BDA9-F347-A499-95EDE0B1B022}"/>
    <dgm:cxn modelId="{B6D65BFF-A912-044A-89A2-392EABCFCDBE}" type="presOf" srcId="{56140672-CAED-494E-93C0-8B471A8CF177}" destId="{7C8005A8-CCD9-3446-9E12-D02A6FFE43D9}" srcOrd="1" destOrd="0" presId="urn:microsoft.com/office/officeart/2005/8/layout/pyramid1"/>
    <dgm:cxn modelId="{9A2FB892-5A7B-0E4A-9984-DFE606A2E99E}" type="presParOf" srcId="{63839505-DBB6-1C4B-A14B-A5190EAB3161}" destId="{3A891CD5-BD91-9A40-9002-A63E9C4CB070}" srcOrd="0" destOrd="0" presId="urn:microsoft.com/office/officeart/2005/8/layout/pyramid1"/>
    <dgm:cxn modelId="{FE3A0285-E4A2-1A47-94BB-60377B3C77CF}" type="presParOf" srcId="{3A891CD5-BD91-9A40-9002-A63E9C4CB070}" destId="{5E068A31-EFEF-C045-BE37-0AF1AE4CD398}" srcOrd="0" destOrd="0" presId="urn:microsoft.com/office/officeart/2005/8/layout/pyramid1"/>
    <dgm:cxn modelId="{F58C86DB-B2FD-DA4F-841F-E577E37A750D}" type="presParOf" srcId="{3A891CD5-BD91-9A40-9002-A63E9C4CB070}" destId="{2F76B46D-D6E4-2B43-8490-76DBF2842644}" srcOrd="1" destOrd="0" presId="urn:microsoft.com/office/officeart/2005/8/layout/pyramid1"/>
    <dgm:cxn modelId="{D5C8DC9D-2335-4A48-A1AA-3C1E09C803B6}" type="presParOf" srcId="{63839505-DBB6-1C4B-A14B-A5190EAB3161}" destId="{252CFBE4-4DB7-0A4E-A67C-AE110E64C23F}" srcOrd="1" destOrd="0" presId="urn:microsoft.com/office/officeart/2005/8/layout/pyramid1"/>
    <dgm:cxn modelId="{F0C872C0-09AA-D944-A967-97DFE5AA73E2}" type="presParOf" srcId="{252CFBE4-4DB7-0A4E-A67C-AE110E64C23F}" destId="{DDD5F847-B703-0440-897E-E978532CE913}" srcOrd="0" destOrd="0" presId="urn:microsoft.com/office/officeart/2005/8/layout/pyramid1"/>
    <dgm:cxn modelId="{E3754628-BDAB-0C44-9CF2-5968EFA578A6}" type="presParOf" srcId="{252CFBE4-4DB7-0A4E-A67C-AE110E64C23F}" destId="{7C8005A8-CCD9-3446-9E12-D02A6FFE43D9}" srcOrd="1" destOrd="0" presId="urn:microsoft.com/office/officeart/2005/8/layout/pyramid1"/>
    <dgm:cxn modelId="{EB5E0516-D4D5-8144-B0CC-5D8409DB5BA3}" type="presParOf" srcId="{63839505-DBB6-1C4B-A14B-A5190EAB3161}" destId="{93D76448-7623-0644-AD23-24EB84525B18}" srcOrd="2" destOrd="0" presId="urn:microsoft.com/office/officeart/2005/8/layout/pyramid1"/>
    <dgm:cxn modelId="{ECFA40CB-0420-D348-A29C-114600C6B9E2}" type="presParOf" srcId="{93D76448-7623-0644-AD23-24EB84525B18}" destId="{F14BCEDD-B06B-9540-A496-8F17E7008ED2}" srcOrd="0" destOrd="0" presId="urn:microsoft.com/office/officeart/2005/8/layout/pyramid1"/>
    <dgm:cxn modelId="{50EFE854-FFFB-8B4A-930D-0E69D5374D2F}" type="presParOf" srcId="{93D76448-7623-0644-AD23-24EB84525B18}" destId="{7AA04D6D-ED13-974E-BC56-599DC459EBA0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FC6EE9-B1F9-5E45-B212-9E4F240DFB2A}" type="doc">
      <dgm:prSet loTypeId="urn:microsoft.com/office/officeart/2005/8/layout/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0817B1-7D0E-1249-9967-9ED48EF5B7DD}">
      <dgm:prSet phldrT="[Текст]" custT="1"/>
      <dgm:spPr>
        <a:solidFill>
          <a:schemeClr val="bg1"/>
        </a:solidFill>
      </dgm:spPr>
      <dgm:t>
        <a:bodyPr anchor="ctr"/>
        <a:lstStyle/>
        <a:p>
          <a:pPr algn="l"/>
          <a:r>
            <a:rPr lang="ru-RU" sz="2000" dirty="0">
              <a:solidFill>
                <a:srgbClr val="12559A"/>
              </a:solidFill>
              <a:latin typeface="Georgia" panose="02040502050405020303" pitchFamily="18" charset="0"/>
            </a:rPr>
            <a:t>О.Е. Грибова, Н.С. Жукова, Л.С. Спирова, Е.Ф. </a:t>
          </a:r>
          <a:r>
            <a:rPr lang="ru-RU" sz="2000" dirty="0" err="1">
              <a:solidFill>
                <a:srgbClr val="12559A"/>
              </a:solidFill>
              <a:latin typeface="Georgia" panose="02040502050405020303" pitchFamily="18" charset="0"/>
            </a:rPr>
            <a:t>Соботович</a:t>
          </a:r>
          <a:r>
            <a:rPr lang="ru-RU" sz="2000" dirty="0">
              <a:solidFill>
                <a:srgbClr val="12559A"/>
              </a:solidFill>
              <a:latin typeface="Georgia" panose="02040502050405020303" pitchFamily="18" charset="0"/>
            </a:rPr>
            <a:t>, С.Н. Шаховская </a:t>
          </a:r>
          <a:endParaRPr lang="ru-RU" sz="2000" dirty="0"/>
        </a:p>
      </dgm:t>
    </dgm:pt>
    <dgm:pt modelId="{735ECDE8-D511-6244-9916-B602043AE46D}" type="parTrans" cxnId="{27D321F7-DD03-634E-A453-9A32EEB9AD35}">
      <dgm:prSet/>
      <dgm:spPr/>
      <dgm:t>
        <a:bodyPr/>
        <a:lstStyle/>
        <a:p>
          <a:endParaRPr lang="ru-RU"/>
        </a:p>
      </dgm:t>
    </dgm:pt>
    <dgm:pt modelId="{3FF3CB88-8039-3C47-9970-826B7E682439}" type="sibTrans" cxnId="{27D321F7-DD03-634E-A453-9A32EEB9AD35}">
      <dgm:prSet/>
      <dgm:spPr/>
      <dgm:t>
        <a:bodyPr/>
        <a:lstStyle/>
        <a:p>
          <a:endParaRPr lang="ru-RU"/>
        </a:p>
      </dgm:t>
    </dgm:pt>
    <dgm:pt modelId="{89130184-6DCB-0149-A745-A5A60648684E}">
      <dgm:prSet phldrT="[Текст]" custT="1"/>
      <dgm:spPr>
        <a:solidFill>
          <a:schemeClr val="bg1"/>
        </a:solidFill>
        <a:ln>
          <a:solidFill>
            <a:schemeClr val="bg1"/>
          </a:solidFill>
        </a:ln>
      </dgm:spPr>
      <dgm:t>
        <a:bodyPr anchor="ctr"/>
        <a:lstStyle/>
        <a:p>
          <a:pPr algn="l"/>
          <a:r>
            <a:rPr lang="ru-RU" sz="2000" dirty="0">
              <a:solidFill>
                <a:srgbClr val="12559A"/>
              </a:solidFill>
              <a:latin typeface="Georgia" panose="02040502050405020303" pitchFamily="18" charset="0"/>
            </a:rPr>
            <a:t>Н.С. Жукова, В.А. Ковшиков, Р.Е. Левина </a:t>
          </a:r>
          <a:endParaRPr lang="ru-RU" sz="2000" dirty="0"/>
        </a:p>
      </dgm:t>
    </dgm:pt>
    <dgm:pt modelId="{2CD78A61-6706-AD48-AD5B-64A90356B9DF}" type="parTrans" cxnId="{47C87F64-38B6-0E4F-98F8-A22FD46A6E95}">
      <dgm:prSet/>
      <dgm:spPr/>
      <dgm:t>
        <a:bodyPr/>
        <a:lstStyle/>
        <a:p>
          <a:endParaRPr lang="ru-RU"/>
        </a:p>
      </dgm:t>
    </dgm:pt>
    <dgm:pt modelId="{EA42F5A1-A57E-AB4F-AF1E-C660B98529E4}" type="sibTrans" cxnId="{47C87F64-38B6-0E4F-98F8-A22FD46A6E95}">
      <dgm:prSet/>
      <dgm:spPr/>
      <dgm:t>
        <a:bodyPr/>
        <a:lstStyle/>
        <a:p>
          <a:endParaRPr lang="ru-RU"/>
        </a:p>
      </dgm:t>
    </dgm:pt>
    <dgm:pt modelId="{FE37841F-AEDB-3F47-84D0-A2FD539DFD77}">
      <dgm:prSet phldrT="[Текст]" custT="1"/>
      <dgm:spPr>
        <a:solidFill>
          <a:schemeClr val="bg1"/>
        </a:solidFill>
      </dgm:spPr>
      <dgm:t>
        <a:bodyPr anchor="ctr"/>
        <a:lstStyle/>
        <a:p>
          <a:pPr algn="l"/>
          <a:r>
            <a:rPr lang="ru-RU" sz="2000" dirty="0">
              <a:solidFill>
                <a:srgbClr val="12559A"/>
              </a:solidFill>
              <a:latin typeface="Georgia" panose="02040502050405020303" pitchFamily="18" charset="0"/>
            </a:rPr>
            <a:t>Р.И. </a:t>
          </a:r>
          <a:r>
            <a:rPr lang="ru-RU" sz="2000" dirty="0" err="1">
              <a:solidFill>
                <a:srgbClr val="12559A"/>
              </a:solidFill>
              <a:latin typeface="Georgia" panose="02040502050405020303" pitchFamily="18" charset="0"/>
            </a:rPr>
            <a:t>Лалаева</a:t>
          </a:r>
          <a:r>
            <a:rPr lang="ru-RU" sz="2000" dirty="0">
              <a:solidFill>
                <a:srgbClr val="12559A"/>
              </a:solidFill>
              <a:latin typeface="Georgia" panose="02040502050405020303" pitchFamily="18" charset="0"/>
            </a:rPr>
            <a:t>, Н.В. Серебрякова, Т.Б. Филичева, Г.В. Чиркина</a:t>
          </a:r>
          <a:endParaRPr lang="ru-RU" sz="2000" dirty="0">
            <a:latin typeface="Gabriola" pitchFamily="82" charset="0"/>
          </a:endParaRPr>
        </a:p>
      </dgm:t>
    </dgm:pt>
    <dgm:pt modelId="{08E076F3-9BB2-9A41-845C-CE2214CADA9F}" type="sibTrans" cxnId="{B67F1D15-B539-CA42-ADD5-B3A4EEA8F69D}">
      <dgm:prSet/>
      <dgm:spPr/>
      <dgm:t>
        <a:bodyPr/>
        <a:lstStyle/>
        <a:p>
          <a:endParaRPr lang="ru-RU"/>
        </a:p>
      </dgm:t>
    </dgm:pt>
    <dgm:pt modelId="{B69BBFA1-B19C-5943-BFE7-FBDF72D07BDC}" type="parTrans" cxnId="{B67F1D15-B539-CA42-ADD5-B3A4EEA8F69D}">
      <dgm:prSet/>
      <dgm:spPr/>
      <dgm:t>
        <a:bodyPr/>
        <a:lstStyle/>
        <a:p>
          <a:endParaRPr lang="ru-RU"/>
        </a:p>
      </dgm:t>
    </dgm:pt>
    <dgm:pt modelId="{19F5197F-6026-604A-ACB4-706766AEC2CB}">
      <dgm:prSet custT="1"/>
      <dgm:spPr>
        <a:solidFill>
          <a:schemeClr val="bg1">
            <a:alpha val="30000"/>
          </a:schemeClr>
        </a:solidFill>
        <a:ln w="9525">
          <a:solidFill>
            <a:schemeClr val="bg1"/>
          </a:solidFill>
          <a:prstDash val="dash"/>
        </a:ln>
      </dgm:spPr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Овладение детьми с ОНР грамматическим строем речи:</a:t>
          </a:r>
          <a:endParaRPr lang="ru-RU" dirty="0"/>
        </a:p>
      </dgm:t>
    </dgm:pt>
    <dgm:pt modelId="{8F396866-4153-3747-82B8-1521EAAA8BC3}" type="parTrans" cxnId="{A567F532-8F83-3240-BD80-58A1D2B9D4C3}">
      <dgm:prSet/>
      <dgm:spPr/>
      <dgm:t>
        <a:bodyPr/>
        <a:lstStyle/>
        <a:p>
          <a:endParaRPr lang="ru-RU"/>
        </a:p>
      </dgm:t>
    </dgm:pt>
    <dgm:pt modelId="{C3A06AB4-B904-A14D-9FF4-E51A5A214F59}" type="sibTrans" cxnId="{A567F532-8F83-3240-BD80-58A1D2B9D4C3}">
      <dgm:prSet/>
      <dgm:spPr/>
      <dgm:t>
        <a:bodyPr/>
        <a:lstStyle/>
        <a:p>
          <a:endParaRPr lang="ru-RU"/>
        </a:p>
      </dgm:t>
    </dgm:pt>
    <dgm:pt modelId="{5160C72B-A50E-1146-8E0E-D645DD2B16E6}">
      <dgm:prSet custT="1"/>
      <dgm:spPr>
        <a:solidFill>
          <a:schemeClr val="bg1">
            <a:alpha val="30000"/>
          </a:schemeClr>
        </a:solidFill>
        <a:ln w="9525">
          <a:solidFill>
            <a:schemeClr val="bg1"/>
          </a:solidFill>
          <a:prstDash val="dash"/>
        </a:ln>
      </dgm:spPr>
      <dgm:t>
        <a:bodyPr/>
        <a:lstStyle/>
        <a:p>
          <a:pPr>
            <a:buFontTx/>
            <a:buNone/>
          </a:pP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Нарушения ГС</a:t>
          </a:r>
          <a:r>
            <a:rPr lang="ru-RU" sz="1800" dirty="0">
              <a:solidFill>
                <a:srgbClr val="FF0000"/>
              </a:solidFill>
              <a:latin typeface="Georgia" panose="02040502050405020303" pitchFamily="18" charset="0"/>
            </a:rPr>
            <a:t> </a:t>
          </a: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у </a:t>
          </a:r>
          <a:r>
            <a:rPr lang="ru-RU" sz="1800" dirty="0" err="1">
              <a:solidFill>
                <a:srgbClr val="12559A"/>
              </a:solidFill>
              <a:latin typeface="Georgia" panose="02040502050405020303" pitchFamily="18" charset="0"/>
            </a:rPr>
            <a:t>детеи</a:t>
          </a: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̆ с ОНР выражаются в:</a:t>
          </a:r>
          <a:endParaRPr lang="ru-RU" dirty="0"/>
        </a:p>
      </dgm:t>
    </dgm:pt>
    <dgm:pt modelId="{D5240202-A1E4-8A44-B5A1-A4EBA512C7B8}" type="parTrans" cxnId="{473D03FA-95A0-2A4E-93A0-71A4179476F8}">
      <dgm:prSet/>
      <dgm:spPr/>
      <dgm:t>
        <a:bodyPr/>
        <a:lstStyle/>
        <a:p>
          <a:endParaRPr lang="ru-RU"/>
        </a:p>
      </dgm:t>
    </dgm:pt>
    <dgm:pt modelId="{1E53C750-680E-F940-BD61-7B2E3349A0C1}" type="sibTrans" cxnId="{473D03FA-95A0-2A4E-93A0-71A4179476F8}">
      <dgm:prSet/>
      <dgm:spPr/>
      <dgm:t>
        <a:bodyPr/>
        <a:lstStyle/>
        <a:p>
          <a:endParaRPr lang="ru-RU"/>
        </a:p>
      </dgm:t>
    </dgm:pt>
    <dgm:pt modelId="{3A1078EA-4A09-0349-86DF-96E8D083B577}">
      <dgm:prSet custT="1"/>
      <dgm:spPr>
        <a:solidFill>
          <a:schemeClr val="lt1">
            <a:hueOff val="0"/>
            <a:satOff val="0"/>
            <a:lumOff val="0"/>
            <a:alpha val="30000"/>
          </a:schemeClr>
        </a:solidFill>
        <a:ln w="9525">
          <a:solidFill>
            <a:schemeClr val="bg1"/>
          </a:solidFill>
          <a:prstDash val="dash"/>
        </a:ln>
      </dgm:spPr>
      <dgm:t>
        <a:bodyPr/>
        <a:lstStyle/>
        <a:p>
          <a:pPr>
            <a:buClr>
              <a:schemeClr val="bg1"/>
            </a:buClr>
            <a:buFont typeface="Wingdings" pitchFamily="2" charset="2"/>
            <a:buChar char="Ø"/>
          </a:pP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неправильное употребление предложно-падежных конструкций в </a:t>
          </a:r>
          <a:r>
            <a:rPr lang="ru-RU" sz="1800" dirty="0" err="1">
              <a:solidFill>
                <a:srgbClr val="12559A"/>
              </a:solidFill>
              <a:latin typeface="Georgia" panose="02040502050405020303" pitchFamily="18" charset="0"/>
            </a:rPr>
            <a:t>устнои</a:t>
          </a: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̆ и </a:t>
          </a:r>
          <a:r>
            <a:rPr lang="ru-RU" sz="1800" dirty="0" err="1">
              <a:solidFill>
                <a:srgbClr val="12559A"/>
              </a:solidFill>
              <a:latin typeface="Georgia" panose="02040502050405020303" pitchFamily="18" charset="0"/>
            </a:rPr>
            <a:t>письменнои</a:t>
          </a: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̆ речи </a:t>
          </a:r>
          <a:r>
            <a:rPr lang="ru-RU" sz="1800" dirty="0" err="1">
              <a:solidFill>
                <a:srgbClr val="12559A"/>
              </a:solidFill>
              <a:latin typeface="Georgia" panose="02040502050405020303" pitchFamily="18" charset="0"/>
            </a:rPr>
            <a:t>детеи</a:t>
          </a: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̆</a:t>
          </a:r>
          <a:endParaRPr lang="ru-RU" dirty="0"/>
        </a:p>
      </dgm:t>
    </dgm:pt>
    <dgm:pt modelId="{2F12277D-ED54-C44A-BB6E-BEF6F0713100}" type="parTrans" cxnId="{3E3156AE-89E9-AC42-8E69-E3A4308E2249}">
      <dgm:prSet/>
      <dgm:spPr/>
      <dgm:t>
        <a:bodyPr/>
        <a:lstStyle/>
        <a:p>
          <a:endParaRPr lang="ru-RU"/>
        </a:p>
      </dgm:t>
    </dgm:pt>
    <dgm:pt modelId="{D7210144-DDAA-5545-A77E-3E0E2698563A}" type="sibTrans" cxnId="{3E3156AE-89E9-AC42-8E69-E3A4308E2249}">
      <dgm:prSet/>
      <dgm:spPr/>
      <dgm:t>
        <a:bodyPr/>
        <a:lstStyle/>
        <a:p>
          <a:endParaRPr lang="ru-RU"/>
        </a:p>
      </dgm:t>
    </dgm:pt>
    <dgm:pt modelId="{65BA1EEF-CBAB-A847-AB4A-0DF45225BA8F}">
      <dgm:prSet custT="1"/>
      <dgm:spPr>
        <a:solidFill>
          <a:schemeClr val="bg1">
            <a:alpha val="30000"/>
          </a:schemeClr>
        </a:solidFill>
        <a:ln w="9525">
          <a:solidFill>
            <a:schemeClr val="bg1"/>
          </a:solidFill>
          <a:prstDash val="dash"/>
        </a:ln>
      </dgm:spPr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chemeClr val="bg1"/>
            </a:buClr>
            <a:buSzTx/>
            <a:buFont typeface="Wingdings" pitchFamily="2" charset="2"/>
            <a:buChar char="Ø"/>
            <a:tabLst/>
            <a:defRPr/>
          </a:pP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замедленный темп усвоения</a:t>
          </a:r>
          <a:endParaRPr lang="ru-RU" dirty="0"/>
        </a:p>
      </dgm:t>
    </dgm:pt>
    <dgm:pt modelId="{F3E22345-B570-4049-867D-9E5F252D1418}" type="parTrans" cxnId="{A6D862C5-81F8-274D-8453-71044312A4E9}">
      <dgm:prSet/>
      <dgm:spPr/>
      <dgm:t>
        <a:bodyPr/>
        <a:lstStyle/>
        <a:p>
          <a:endParaRPr lang="ru-RU"/>
        </a:p>
      </dgm:t>
    </dgm:pt>
    <dgm:pt modelId="{29624E32-D797-2347-B85E-BF1FDDDE5F0D}" type="sibTrans" cxnId="{A6D862C5-81F8-274D-8453-71044312A4E9}">
      <dgm:prSet/>
      <dgm:spPr/>
      <dgm:t>
        <a:bodyPr/>
        <a:lstStyle/>
        <a:p>
          <a:endParaRPr lang="ru-RU"/>
        </a:p>
      </dgm:t>
    </dgm:pt>
    <dgm:pt modelId="{1B5501C1-B006-BE4F-B40D-814A40C17196}">
      <dgm:prSet custT="1"/>
      <dgm:spPr>
        <a:solidFill>
          <a:schemeClr val="bg1">
            <a:alpha val="30000"/>
          </a:schemeClr>
        </a:solidFill>
        <a:ln w="9525">
          <a:solidFill>
            <a:schemeClr val="bg1"/>
          </a:solidFill>
          <a:prstDash val="dash"/>
        </a:ln>
      </dgm:spPr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chemeClr val="bg1"/>
            </a:buClr>
            <a:buSzTx/>
            <a:buFont typeface="Wingdings" pitchFamily="2" charset="2"/>
            <a:buChar char="Ø"/>
            <a:tabLst/>
            <a:defRPr/>
          </a:pP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дисгармония развития, искажение </a:t>
          </a:r>
          <a:r>
            <a:rPr lang="ru-RU" sz="1800" dirty="0" err="1">
              <a:solidFill>
                <a:srgbClr val="12559A"/>
              </a:solidFill>
              <a:latin typeface="Georgia" panose="02040502050405020303" pitchFamily="18" charset="0"/>
            </a:rPr>
            <a:t>общеи</a:t>
          </a: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̆ картины речевого развития</a:t>
          </a:r>
          <a:endParaRPr lang="ru-RU" dirty="0"/>
        </a:p>
      </dgm:t>
    </dgm:pt>
    <dgm:pt modelId="{D58FD142-EEE1-104C-A440-42FC9A277ADE}" type="parTrans" cxnId="{BCD1A92A-82F8-5E4E-8A7C-CA07DEAFF3E2}">
      <dgm:prSet/>
      <dgm:spPr/>
      <dgm:t>
        <a:bodyPr/>
        <a:lstStyle/>
        <a:p>
          <a:endParaRPr lang="ru-RU"/>
        </a:p>
      </dgm:t>
    </dgm:pt>
    <dgm:pt modelId="{553E1EF8-F424-C14A-9E5A-E439D0651B24}" type="sibTrans" cxnId="{BCD1A92A-82F8-5E4E-8A7C-CA07DEAFF3E2}">
      <dgm:prSet/>
      <dgm:spPr/>
      <dgm:t>
        <a:bodyPr/>
        <a:lstStyle/>
        <a:p>
          <a:endParaRPr lang="ru-RU"/>
        </a:p>
      </dgm:t>
    </dgm:pt>
    <dgm:pt modelId="{40162A5B-96E5-9441-BBAC-FFB71D6B0D1D}">
      <dgm:prSet custT="1"/>
      <dgm:spPr>
        <a:solidFill>
          <a:schemeClr val="bg1">
            <a:alpha val="30000"/>
          </a:schemeClr>
        </a:solidFill>
        <a:ln w="9525">
          <a:solidFill>
            <a:schemeClr val="bg1"/>
          </a:solidFill>
          <a:prstDash val="dash"/>
        </a:ln>
      </dgm:spPr>
      <dgm:t>
        <a:bodyPr/>
        <a:lstStyle/>
        <a:p>
          <a:pPr>
            <a:buClr>
              <a:schemeClr val="bg1"/>
            </a:buClr>
            <a:buFont typeface="Wingdings" pitchFamily="2" charset="2"/>
            <a:buChar char="Ø"/>
          </a:pP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неправильных синтаксических конструкциях</a:t>
          </a:r>
          <a:endParaRPr lang="ru-RU" dirty="0"/>
        </a:p>
      </dgm:t>
    </dgm:pt>
    <dgm:pt modelId="{1E9A603F-923A-2B43-9E43-3EA220898E82}" type="parTrans" cxnId="{34D6CAE2-4355-174B-8A48-C7DAA8366FE1}">
      <dgm:prSet/>
      <dgm:spPr/>
      <dgm:t>
        <a:bodyPr/>
        <a:lstStyle/>
        <a:p>
          <a:endParaRPr lang="ru-RU"/>
        </a:p>
      </dgm:t>
    </dgm:pt>
    <dgm:pt modelId="{FB65F4E8-D3F0-E746-9196-95E7DD05B7D2}" type="sibTrans" cxnId="{34D6CAE2-4355-174B-8A48-C7DAA8366FE1}">
      <dgm:prSet/>
      <dgm:spPr/>
      <dgm:t>
        <a:bodyPr/>
        <a:lstStyle/>
        <a:p>
          <a:endParaRPr lang="ru-RU"/>
        </a:p>
      </dgm:t>
    </dgm:pt>
    <dgm:pt modelId="{0C82BE03-D512-B846-8C05-FF1CB2B9F862}">
      <dgm:prSet custT="1"/>
      <dgm:spPr>
        <a:solidFill>
          <a:schemeClr val="bg1">
            <a:alpha val="30000"/>
          </a:schemeClr>
        </a:solidFill>
        <a:ln w="9525">
          <a:solidFill>
            <a:schemeClr val="bg1"/>
          </a:solidFill>
          <a:prstDash val="dash"/>
        </a:ln>
      </dgm:spPr>
      <dgm:t>
        <a:bodyPr/>
        <a:lstStyle/>
        <a:p>
          <a:pPr>
            <a:buClr>
              <a:schemeClr val="bg1"/>
            </a:buClr>
            <a:buFont typeface="Wingdings" pitchFamily="2" charset="2"/>
            <a:buChar char="Ø"/>
          </a:pPr>
          <a:r>
            <a:rPr lang="ru-RU" sz="1800" dirty="0" err="1">
              <a:solidFill>
                <a:srgbClr val="12559A"/>
              </a:solidFill>
              <a:latin typeface="Georgia" panose="02040502050405020303" pitchFamily="18" charset="0"/>
            </a:rPr>
            <a:t>несформированности</a:t>
          </a: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 процессов словообразования и словоизменения</a:t>
          </a:r>
          <a:endParaRPr lang="ru-RU" dirty="0"/>
        </a:p>
      </dgm:t>
    </dgm:pt>
    <dgm:pt modelId="{7BD28AC8-4DE7-F948-A95E-B683592276E9}" type="parTrans" cxnId="{1DAF594A-6E10-B84D-9EBE-A7CCC89EAEB1}">
      <dgm:prSet/>
      <dgm:spPr/>
      <dgm:t>
        <a:bodyPr/>
        <a:lstStyle/>
        <a:p>
          <a:endParaRPr lang="ru-RU"/>
        </a:p>
      </dgm:t>
    </dgm:pt>
    <dgm:pt modelId="{7FB47646-1091-8846-B77C-1C0F6B38DC06}" type="sibTrans" cxnId="{1DAF594A-6E10-B84D-9EBE-A7CCC89EAEB1}">
      <dgm:prSet/>
      <dgm:spPr/>
      <dgm:t>
        <a:bodyPr/>
        <a:lstStyle/>
        <a:p>
          <a:endParaRPr lang="ru-RU"/>
        </a:p>
      </dgm:t>
    </dgm:pt>
    <dgm:pt modelId="{997D9ABF-5A1B-E74C-BF40-BFB1C1971596}">
      <dgm:prSet custT="1"/>
      <dgm:spPr>
        <a:solidFill>
          <a:schemeClr val="bg1">
            <a:alpha val="30000"/>
          </a:schemeClr>
        </a:solidFill>
        <a:ln w="9525">
          <a:solidFill>
            <a:schemeClr val="bg1"/>
          </a:solidFill>
          <a:prstDash val="dash"/>
        </a:ln>
      </dgm:spPr>
      <dgm:t>
        <a:bodyPr/>
        <a:lstStyle/>
        <a:p>
          <a:pPr>
            <a:buClr>
              <a:schemeClr val="bg1"/>
            </a:buClr>
            <a:buFont typeface="Wingdings" pitchFamily="2" charset="2"/>
            <a:buChar char="Ø"/>
          </a:pPr>
          <a:r>
            <a:rPr lang="ru-RU" sz="1800" dirty="0">
              <a:solidFill>
                <a:srgbClr val="12559A"/>
              </a:solidFill>
              <a:latin typeface="Georgia" panose="02040502050405020303" pitchFamily="18" charset="0"/>
            </a:rPr>
            <a:t>искажение предложно-падежных конструкций</a:t>
          </a:r>
        </a:p>
      </dgm:t>
    </dgm:pt>
    <dgm:pt modelId="{65CBE2A8-76F8-5744-B033-DB3DE37A52C9}" type="parTrans" cxnId="{04A381A1-04D0-DC4A-A407-ECBAD5E826A6}">
      <dgm:prSet/>
      <dgm:spPr/>
      <dgm:t>
        <a:bodyPr/>
        <a:lstStyle/>
        <a:p>
          <a:endParaRPr lang="ru-RU"/>
        </a:p>
      </dgm:t>
    </dgm:pt>
    <dgm:pt modelId="{7AA97BDF-6206-1F4D-81F7-989745F34ACA}" type="sibTrans" cxnId="{04A381A1-04D0-DC4A-A407-ECBAD5E826A6}">
      <dgm:prSet/>
      <dgm:spPr/>
      <dgm:t>
        <a:bodyPr/>
        <a:lstStyle/>
        <a:p>
          <a:endParaRPr lang="ru-RU"/>
        </a:p>
      </dgm:t>
    </dgm:pt>
    <dgm:pt modelId="{07C154DB-6A9D-304A-AA37-6AFDDCE5BF78}" type="pres">
      <dgm:prSet presAssocID="{D5FC6EE9-B1F9-5E45-B212-9E4F240DFB2A}" presName="linear" presStyleCnt="0">
        <dgm:presLayoutVars>
          <dgm:dir/>
          <dgm:animLvl val="lvl"/>
          <dgm:resizeHandles val="exact"/>
        </dgm:presLayoutVars>
      </dgm:prSet>
      <dgm:spPr/>
    </dgm:pt>
    <dgm:pt modelId="{5394DCD6-2702-FA40-9B87-AD0C6F1A7B69}" type="pres">
      <dgm:prSet presAssocID="{FE37841F-AEDB-3F47-84D0-A2FD539DFD77}" presName="parentLin" presStyleCnt="0"/>
      <dgm:spPr/>
    </dgm:pt>
    <dgm:pt modelId="{4F5AEA38-10E6-C84D-8565-A57ED4000DAD}" type="pres">
      <dgm:prSet presAssocID="{FE37841F-AEDB-3F47-84D0-A2FD539DFD77}" presName="parentLeftMargin" presStyleLbl="node1" presStyleIdx="0" presStyleCnt="3"/>
      <dgm:spPr/>
    </dgm:pt>
    <dgm:pt modelId="{D9871284-4925-B540-B8CA-A42223EF76C1}" type="pres">
      <dgm:prSet presAssocID="{FE37841F-AEDB-3F47-84D0-A2FD539DFD77}" presName="parentText" presStyleLbl="node1" presStyleIdx="0" presStyleCnt="3" custScaleX="125981" custScaleY="59009">
        <dgm:presLayoutVars>
          <dgm:chMax val="0"/>
          <dgm:bulletEnabled val="1"/>
        </dgm:presLayoutVars>
      </dgm:prSet>
      <dgm:spPr/>
    </dgm:pt>
    <dgm:pt modelId="{EDE3349F-D47C-D144-9A91-F83D14B5C6C3}" type="pres">
      <dgm:prSet presAssocID="{FE37841F-AEDB-3F47-84D0-A2FD539DFD77}" presName="negativeSpace" presStyleCnt="0"/>
      <dgm:spPr/>
    </dgm:pt>
    <dgm:pt modelId="{6C594257-5FF7-C444-9BCD-B235272E09AF}" type="pres">
      <dgm:prSet presAssocID="{FE37841F-AEDB-3F47-84D0-A2FD539DFD77}" presName="childText" presStyleLbl="conFgAcc1" presStyleIdx="0" presStyleCnt="3" custScaleY="93419" custLinFactNeighborX="208" custLinFactNeighborY="-30641">
        <dgm:presLayoutVars>
          <dgm:bulletEnabled val="1"/>
        </dgm:presLayoutVars>
      </dgm:prSet>
      <dgm:spPr/>
    </dgm:pt>
    <dgm:pt modelId="{2F3DE230-FA92-6549-879C-1871B7D75199}" type="pres">
      <dgm:prSet presAssocID="{08E076F3-9BB2-9A41-845C-CE2214CADA9F}" presName="spaceBetweenRectangles" presStyleCnt="0"/>
      <dgm:spPr/>
    </dgm:pt>
    <dgm:pt modelId="{0764AF5C-CA18-D845-8192-01729CEAE925}" type="pres">
      <dgm:prSet presAssocID="{840817B1-7D0E-1249-9967-9ED48EF5B7DD}" presName="parentLin" presStyleCnt="0"/>
      <dgm:spPr/>
    </dgm:pt>
    <dgm:pt modelId="{88CBE8AB-F877-1E4F-A7BB-3C2ACC712567}" type="pres">
      <dgm:prSet presAssocID="{840817B1-7D0E-1249-9967-9ED48EF5B7DD}" presName="parentLeftMargin" presStyleLbl="node1" presStyleIdx="0" presStyleCnt="3"/>
      <dgm:spPr/>
    </dgm:pt>
    <dgm:pt modelId="{31D12EA6-B21D-0248-A528-7587854B2871}" type="pres">
      <dgm:prSet presAssocID="{840817B1-7D0E-1249-9967-9ED48EF5B7DD}" presName="parentText" presStyleLbl="node1" presStyleIdx="1" presStyleCnt="3" custScaleX="125981" custScaleY="63008">
        <dgm:presLayoutVars>
          <dgm:chMax val="0"/>
          <dgm:bulletEnabled val="1"/>
        </dgm:presLayoutVars>
      </dgm:prSet>
      <dgm:spPr/>
    </dgm:pt>
    <dgm:pt modelId="{9457141C-EFF4-FE48-B016-24CE5DB4D43F}" type="pres">
      <dgm:prSet presAssocID="{840817B1-7D0E-1249-9967-9ED48EF5B7DD}" presName="negativeSpace" presStyleCnt="0"/>
      <dgm:spPr/>
    </dgm:pt>
    <dgm:pt modelId="{D9A3DB53-ADEF-6E4E-942F-A9097C9B741D}" type="pres">
      <dgm:prSet presAssocID="{840817B1-7D0E-1249-9967-9ED48EF5B7DD}" presName="childText" presStyleLbl="conFgAcc1" presStyleIdx="1" presStyleCnt="3">
        <dgm:presLayoutVars>
          <dgm:bulletEnabled val="1"/>
        </dgm:presLayoutVars>
      </dgm:prSet>
      <dgm:spPr/>
    </dgm:pt>
    <dgm:pt modelId="{4E451155-54A1-5549-A12D-9F3D508AC8A3}" type="pres">
      <dgm:prSet presAssocID="{3FF3CB88-8039-3C47-9970-826B7E682439}" presName="spaceBetweenRectangles" presStyleCnt="0"/>
      <dgm:spPr/>
    </dgm:pt>
    <dgm:pt modelId="{16604CDB-977A-1E41-97BE-8EFF067ACE19}" type="pres">
      <dgm:prSet presAssocID="{89130184-6DCB-0149-A745-A5A60648684E}" presName="parentLin" presStyleCnt="0"/>
      <dgm:spPr/>
    </dgm:pt>
    <dgm:pt modelId="{9A6D87A4-C4D4-6142-ADCE-C942F0456D8A}" type="pres">
      <dgm:prSet presAssocID="{89130184-6DCB-0149-A745-A5A60648684E}" presName="parentLeftMargin" presStyleLbl="node1" presStyleIdx="1" presStyleCnt="3"/>
      <dgm:spPr/>
    </dgm:pt>
    <dgm:pt modelId="{BE244A80-D294-804C-AE6E-59EF848E4034}" type="pres">
      <dgm:prSet presAssocID="{89130184-6DCB-0149-A745-A5A60648684E}" presName="parentText" presStyleLbl="node1" presStyleIdx="2" presStyleCnt="3" custScaleX="126456" custScaleY="63078">
        <dgm:presLayoutVars>
          <dgm:chMax val="0"/>
          <dgm:bulletEnabled val="1"/>
        </dgm:presLayoutVars>
      </dgm:prSet>
      <dgm:spPr/>
    </dgm:pt>
    <dgm:pt modelId="{7D7334D8-C5FC-4249-BD99-68D08A0634E1}" type="pres">
      <dgm:prSet presAssocID="{89130184-6DCB-0149-A745-A5A60648684E}" presName="negativeSpace" presStyleCnt="0"/>
      <dgm:spPr/>
    </dgm:pt>
    <dgm:pt modelId="{A74A2EE7-EE10-A54A-B587-EFC577460A53}" type="pres">
      <dgm:prSet presAssocID="{89130184-6DCB-0149-A745-A5A60648684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6B24108-1594-DB49-A692-045EAD3692C1}" type="presOf" srcId="{FE37841F-AEDB-3F47-84D0-A2FD539DFD77}" destId="{4F5AEA38-10E6-C84D-8565-A57ED4000DAD}" srcOrd="0" destOrd="0" presId="urn:microsoft.com/office/officeart/2005/8/layout/list1"/>
    <dgm:cxn modelId="{B67F1D15-B539-CA42-ADD5-B3A4EEA8F69D}" srcId="{D5FC6EE9-B1F9-5E45-B212-9E4F240DFB2A}" destId="{FE37841F-AEDB-3F47-84D0-A2FD539DFD77}" srcOrd="0" destOrd="0" parTransId="{B69BBFA1-B19C-5943-BFE7-FBDF72D07BDC}" sibTransId="{08E076F3-9BB2-9A41-845C-CE2214CADA9F}"/>
    <dgm:cxn modelId="{EA448216-F63E-D341-9182-22C7D6019AEA}" type="presOf" srcId="{D5FC6EE9-B1F9-5E45-B212-9E4F240DFB2A}" destId="{07C154DB-6A9D-304A-AA37-6AFDDCE5BF78}" srcOrd="0" destOrd="0" presId="urn:microsoft.com/office/officeart/2005/8/layout/list1"/>
    <dgm:cxn modelId="{BCD1A92A-82F8-5E4E-8A7C-CA07DEAFF3E2}" srcId="{FE37841F-AEDB-3F47-84D0-A2FD539DFD77}" destId="{1B5501C1-B006-BE4F-B40D-814A40C17196}" srcOrd="2" destOrd="0" parTransId="{D58FD142-EEE1-104C-A440-42FC9A277ADE}" sibTransId="{553E1EF8-F424-C14A-9E5A-E439D0651B24}"/>
    <dgm:cxn modelId="{A567F532-8F83-3240-BD80-58A1D2B9D4C3}" srcId="{FE37841F-AEDB-3F47-84D0-A2FD539DFD77}" destId="{19F5197F-6026-604A-ACB4-706766AEC2CB}" srcOrd="0" destOrd="0" parTransId="{8F396866-4153-3747-82B8-1521EAAA8BC3}" sibTransId="{C3A06AB4-B904-A14D-9FF4-E51A5A214F59}"/>
    <dgm:cxn modelId="{D32A9D49-AD80-0446-8F94-479CBEB46F5E}" type="presOf" srcId="{3A1078EA-4A09-0349-86DF-96E8D083B577}" destId="{A74A2EE7-EE10-A54A-B587-EFC577460A53}" srcOrd="0" destOrd="0" presId="urn:microsoft.com/office/officeart/2005/8/layout/list1"/>
    <dgm:cxn modelId="{1DAF594A-6E10-B84D-9EBE-A7CCC89EAEB1}" srcId="{840817B1-7D0E-1249-9967-9ED48EF5B7DD}" destId="{0C82BE03-D512-B846-8C05-FF1CB2B9F862}" srcOrd="2" destOrd="0" parTransId="{7BD28AC8-4DE7-F948-A95E-B683592276E9}" sibTransId="{7FB47646-1091-8846-B77C-1C0F6B38DC06}"/>
    <dgm:cxn modelId="{4762304E-D7A3-244B-80DA-F312A02AD357}" type="presOf" srcId="{89130184-6DCB-0149-A745-A5A60648684E}" destId="{BE244A80-D294-804C-AE6E-59EF848E4034}" srcOrd="1" destOrd="0" presId="urn:microsoft.com/office/officeart/2005/8/layout/list1"/>
    <dgm:cxn modelId="{508E5451-5CF0-1049-A388-FC3A2A14BAD2}" type="presOf" srcId="{65BA1EEF-CBAB-A847-AB4A-0DF45225BA8F}" destId="{6C594257-5FF7-C444-9BCD-B235272E09AF}" srcOrd="0" destOrd="1" presId="urn:microsoft.com/office/officeart/2005/8/layout/list1"/>
    <dgm:cxn modelId="{5F79245A-9638-1F4F-BE24-960298E77E18}" type="presOf" srcId="{1B5501C1-B006-BE4F-B40D-814A40C17196}" destId="{6C594257-5FF7-C444-9BCD-B235272E09AF}" srcOrd="0" destOrd="2" presId="urn:microsoft.com/office/officeart/2005/8/layout/list1"/>
    <dgm:cxn modelId="{47C87F64-38B6-0E4F-98F8-A22FD46A6E95}" srcId="{D5FC6EE9-B1F9-5E45-B212-9E4F240DFB2A}" destId="{89130184-6DCB-0149-A745-A5A60648684E}" srcOrd="2" destOrd="0" parTransId="{2CD78A61-6706-AD48-AD5B-64A90356B9DF}" sibTransId="{EA42F5A1-A57E-AB4F-AF1E-C660B98529E4}"/>
    <dgm:cxn modelId="{114EC264-FDB2-C942-91D6-52DDF4ECEC51}" type="presOf" srcId="{40162A5B-96E5-9441-BBAC-FFB71D6B0D1D}" destId="{D9A3DB53-ADEF-6E4E-942F-A9097C9B741D}" srcOrd="0" destOrd="1" presId="urn:microsoft.com/office/officeart/2005/8/layout/list1"/>
    <dgm:cxn modelId="{E516247C-12FD-454D-92D5-3720B3121AA3}" type="presOf" srcId="{997D9ABF-5A1B-E74C-BF40-BFB1C1971596}" destId="{D9A3DB53-ADEF-6E4E-942F-A9097C9B741D}" srcOrd="0" destOrd="3" presId="urn:microsoft.com/office/officeart/2005/8/layout/list1"/>
    <dgm:cxn modelId="{19155C7C-912C-6949-8136-4C86B147B70B}" type="presOf" srcId="{89130184-6DCB-0149-A745-A5A60648684E}" destId="{9A6D87A4-C4D4-6142-ADCE-C942F0456D8A}" srcOrd="0" destOrd="0" presId="urn:microsoft.com/office/officeart/2005/8/layout/list1"/>
    <dgm:cxn modelId="{D7F62997-DF99-A24B-AE81-174353A3F617}" type="presOf" srcId="{840817B1-7D0E-1249-9967-9ED48EF5B7DD}" destId="{88CBE8AB-F877-1E4F-A7BB-3C2ACC712567}" srcOrd="0" destOrd="0" presId="urn:microsoft.com/office/officeart/2005/8/layout/list1"/>
    <dgm:cxn modelId="{04A381A1-04D0-DC4A-A407-ECBAD5E826A6}" srcId="{840817B1-7D0E-1249-9967-9ED48EF5B7DD}" destId="{997D9ABF-5A1B-E74C-BF40-BFB1C1971596}" srcOrd="3" destOrd="0" parTransId="{65CBE2A8-76F8-5744-B033-DB3DE37A52C9}" sibTransId="{7AA97BDF-6206-1F4D-81F7-989745F34ACA}"/>
    <dgm:cxn modelId="{063B29AA-A00F-D04B-82C0-60FFEBFABEBE}" type="presOf" srcId="{0C82BE03-D512-B846-8C05-FF1CB2B9F862}" destId="{D9A3DB53-ADEF-6E4E-942F-A9097C9B741D}" srcOrd="0" destOrd="2" presId="urn:microsoft.com/office/officeart/2005/8/layout/list1"/>
    <dgm:cxn modelId="{BE5DF8AD-AA2F-4C4E-B76F-E10E72C57D3D}" type="presOf" srcId="{FE37841F-AEDB-3F47-84D0-A2FD539DFD77}" destId="{D9871284-4925-B540-B8CA-A42223EF76C1}" srcOrd="1" destOrd="0" presId="urn:microsoft.com/office/officeart/2005/8/layout/list1"/>
    <dgm:cxn modelId="{3E3156AE-89E9-AC42-8E69-E3A4308E2249}" srcId="{89130184-6DCB-0149-A745-A5A60648684E}" destId="{3A1078EA-4A09-0349-86DF-96E8D083B577}" srcOrd="0" destOrd="0" parTransId="{2F12277D-ED54-C44A-BB6E-BEF6F0713100}" sibTransId="{D7210144-DDAA-5545-A77E-3E0E2698563A}"/>
    <dgm:cxn modelId="{A7A211B0-09EE-354C-8E12-3C302B81E172}" type="presOf" srcId="{840817B1-7D0E-1249-9967-9ED48EF5B7DD}" destId="{31D12EA6-B21D-0248-A528-7587854B2871}" srcOrd="1" destOrd="0" presId="urn:microsoft.com/office/officeart/2005/8/layout/list1"/>
    <dgm:cxn modelId="{A6D862C5-81F8-274D-8453-71044312A4E9}" srcId="{FE37841F-AEDB-3F47-84D0-A2FD539DFD77}" destId="{65BA1EEF-CBAB-A847-AB4A-0DF45225BA8F}" srcOrd="1" destOrd="0" parTransId="{F3E22345-B570-4049-867D-9E5F252D1418}" sibTransId="{29624E32-D797-2347-B85E-BF1FDDDE5F0D}"/>
    <dgm:cxn modelId="{6097A4D0-4302-3349-823A-360325841740}" type="presOf" srcId="{5160C72B-A50E-1146-8E0E-D645DD2B16E6}" destId="{D9A3DB53-ADEF-6E4E-942F-A9097C9B741D}" srcOrd="0" destOrd="0" presId="urn:microsoft.com/office/officeart/2005/8/layout/list1"/>
    <dgm:cxn modelId="{34D6CAE2-4355-174B-8A48-C7DAA8366FE1}" srcId="{840817B1-7D0E-1249-9967-9ED48EF5B7DD}" destId="{40162A5B-96E5-9441-BBAC-FFB71D6B0D1D}" srcOrd="1" destOrd="0" parTransId="{1E9A603F-923A-2B43-9E43-3EA220898E82}" sibTransId="{FB65F4E8-D3F0-E746-9196-95E7DD05B7D2}"/>
    <dgm:cxn modelId="{27D321F7-DD03-634E-A453-9A32EEB9AD35}" srcId="{D5FC6EE9-B1F9-5E45-B212-9E4F240DFB2A}" destId="{840817B1-7D0E-1249-9967-9ED48EF5B7DD}" srcOrd="1" destOrd="0" parTransId="{735ECDE8-D511-6244-9916-B602043AE46D}" sibTransId="{3FF3CB88-8039-3C47-9970-826B7E682439}"/>
    <dgm:cxn modelId="{473D03FA-95A0-2A4E-93A0-71A4179476F8}" srcId="{840817B1-7D0E-1249-9967-9ED48EF5B7DD}" destId="{5160C72B-A50E-1146-8E0E-D645DD2B16E6}" srcOrd="0" destOrd="0" parTransId="{D5240202-A1E4-8A44-B5A1-A4EBA512C7B8}" sibTransId="{1E53C750-680E-F940-BD61-7B2E3349A0C1}"/>
    <dgm:cxn modelId="{CE1D47FD-E42C-114F-81A0-FA22F449AD56}" type="presOf" srcId="{19F5197F-6026-604A-ACB4-706766AEC2CB}" destId="{6C594257-5FF7-C444-9BCD-B235272E09AF}" srcOrd="0" destOrd="0" presId="urn:microsoft.com/office/officeart/2005/8/layout/list1"/>
    <dgm:cxn modelId="{25F795A8-1433-D242-8186-9821B3D42788}" type="presParOf" srcId="{07C154DB-6A9D-304A-AA37-6AFDDCE5BF78}" destId="{5394DCD6-2702-FA40-9B87-AD0C6F1A7B69}" srcOrd="0" destOrd="0" presId="urn:microsoft.com/office/officeart/2005/8/layout/list1"/>
    <dgm:cxn modelId="{A0A7651B-753A-EC42-A7C2-3411426F5639}" type="presParOf" srcId="{5394DCD6-2702-FA40-9B87-AD0C6F1A7B69}" destId="{4F5AEA38-10E6-C84D-8565-A57ED4000DAD}" srcOrd="0" destOrd="0" presId="urn:microsoft.com/office/officeart/2005/8/layout/list1"/>
    <dgm:cxn modelId="{B80C25A7-B3C2-A742-BB77-8E819ED26D45}" type="presParOf" srcId="{5394DCD6-2702-FA40-9B87-AD0C6F1A7B69}" destId="{D9871284-4925-B540-B8CA-A42223EF76C1}" srcOrd="1" destOrd="0" presId="urn:microsoft.com/office/officeart/2005/8/layout/list1"/>
    <dgm:cxn modelId="{9B61C34E-3546-D843-A17D-3BD723FEC852}" type="presParOf" srcId="{07C154DB-6A9D-304A-AA37-6AFDDCE5BF78}" destId="{EDE3349F-D47C-D144-9A91-F83D14B5C6C3}" srcOrd="1" destOrd="0" presId="urn:microsoft.com/office/officeart/2005/8/layout/list1"/>
    <dgm:cxn modelId="{E2999462-DB42-474F-B4DE-5EC216C9B621}" type="presParOf" srcId="{07C154DB-6A9D-304A-AA37-6AFDDCE5BF78}" destId="{6C594257-5FF7-C444-9BCD-B235272E09AF}" srcOrd="2" destOrd="0" presId="urn:microsoft.com/office/officeart/2005/8/layout/list1"/>
    <dgm:cxn modelId="{B2D5E554-1B47-B847-9614-BEC98C0A479A}" type="presParOf" srcId="{07C154DB-6A9D-304A-AA37-6AFDDCE5BF78}" destId="{2F3DE230-FA92-6549-879C-1871B7D75199}" srcOrd="3" destOrd="0" presId="urn:microsoft.com/office/officeart/2005/8/layout/list1"/>
    <dgm:cxn modelId="{859F7F28-5EB1-1246-87C1-15676F759C7A}" type="presParOf" srcId="{07C154DB-6A9D-304A-AA37-6AFDDCE5BF78}" destId="{0764AF5C-CA18-D845-8192-01729CEAE925}" srcOrd="4" destOrd="0" presId="urn:microsoft.com/office/officeart/2005/8/layout/list1"/>
    <dgm:cxn modelId="{68DBF78E-22AA-634D-B2FF-CA95B82FDC80}" type="presParOf" srcId="{0764AF5C-CA18-D845-8192-01729CEAE925}" destId="{88CBE8AB-F877-1E4F-A7BB-3C2ACC712567}" srcOrd="0" destOrd="0" presId="urn:microsoft.com/office/officeart/2005/8/layout/list1"/>
    <dgm:cxn modelId="{6697D370-A816-A142-B03A-DCDA82DF721C}" type="presParOf" srcId="{0764AF5C-CA18-D845-8192-01729CEAE925}" destId="{31D12EA6-B21D-0248-A528-7587854B2871}" srcOrd="1" destOrd="0" presId="urn:microsoft.com/office/officeart/2005/8/layout/list1"/>
    <dgm:cxn modelId="{336D8B53-7A4D-F24C-9D8F-EFDFB641F534}" type="presParOf" srcId="{07C154DB-6A9D-304A-AA37-6AFDDCE5BF78}" destId="{9457141C-EFF4-FE48-B016-24CE5DB4D43F}" srcOrd="5" destOrd="0" presId="urn:microsoft.com/office/officeart/2005/8/layout/list1"/>
    <dgm:cxn modelId="{85300D4D-80A8-834A-92E2-B85B9202E313}" type="presParOf" srcId="{07C154DB-6A9D-304A-AA37-6AFDDCE5BF78}" destId="{D9A3DB53-ADEF-6E4E-942F-A9097C9B741D}" srcOrd="6" destOrd="0" presId="urn:microsoft.com/office/officeart/2005/8/layout/list1"/>
    <dgm:cxn modelId="{EC09F9C1-9FD4-B54D-BA3A-B8E9AE01F30E}" type="presParOf" srcId="{07C154DB-6A9D-304A-AA37-6AFDDCE5BF78}" destId="{4E451155-54A1-5549-A12D-9F3D508AC8A3}" srcOrd="7" destOrd="0" presId="urn:microsoft.com/office/officeart/2005/8/layout/list1"/>
    <dgm:cxn modelId="{599C0655-BB02-3C45-82DF-91A23CB3DD5D}" type="presParOf" srcId="{07C154DB-6A9D-304A-AA37-6AFDDCE5BF78}" destId="{16604CDB-977A-1E41-97BE-8EFF067ACE19}" srcOrd="8" destOrd="0" presId="urn:microsoft.com/office/officeart/2005/8/layout/list1"/>
    <dgm:cxn modelId="{B0661C02-5B8B-9243-8EC4-82210A0021AD}" type="presParOf" srcId="{16604CDB-977A-1E41-97BE-8EFF067ACE19}" destId="{9A6D87A4-C4D4-6142-ADCE-C942F0456D8A}" srcOrd="0" destOrd="0" presId="urn:microsoft.com/office/officeart/2005/8/layout/list1"/>
    <dgm:cxn modelId="{75E14BE3-73E7-C347-AFB7-60364802A53B}" type="presParOf" srcId="{16604CDB-977A-1E41-97BE-8EFF067ACE19}" destId="{BE244A80-D294-804C-AE6E-59EF848E4034}" srcOrd="1" destOrd="0" presId="urn:microsoft.com/office/officeart/2005/8/layout/list1"/>
    <dgm:cxn modelId="{188590CC-275D-B045-A376-0AC85F31E2D4}" type="presParOf" srcId="{07C154DB-6A9D-304A-AA37-6AFDDCE5BF78}" destId="{7D7334D8-C5FC-4249-BD99-68D08A0634E1}" srcOrd="9" destOrd="0" presId="urn:microsoft.com/office/officeart/2005/8/layout/list1"/>
    <dgm:cxn modelId="{CC714E39-6A77-A84D-96DC-217637CFF351}" type="presParOf" srcId="{07C154DB-6A9D-304A-AA37-6AFDDCE5BF78}" destId="{A74A2EE7-EE10-A54A-B587-EFC577460A5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068A31-EFEF-C045-BE37-0AF1AE4CD398}">
      <dsp:nvSpPr>
        <dsp:cNvPr id="0" name=""/>
        <dsp:cNvSpPr/>
      </dsp:nvSpPr>
      <dsp:spPr>
        <a:xfrm>
          <a:off x="2902997" y="0"/>
          <a:ext cx="2322005" cy="1310732"/>
        </a:xfrm>
        <a:prstGeom prst="trapezoid">
          <a:avLst>
            <a:gd name="adj" fmla="val 88577"/>
          </a:avLst>
        </a:prstGeom>
        <a:solidFill>
          <a:schemeClr val="bg1">
            <a:alpha val="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>
              <a:solidFill>
                <a:srgbClr val="12559A"/>
              </a:solidFill>
              <a:latin typeface="Georgia" panose="02040502050405020303" pitchFamily="18" charset="0"/>
            </a:rPr>
            <a:t>Проявление </a:t>
          </a:r>
          <a:r>
            <a:rPr lang="ru-RU" sz="1600" kern="1200" dirty="0" err="1">
              <a:solidFill>
                <a:srgbClr val="12559A"/>
              </a:solidFill>
              <a:latin typeface="Georgia" panose="02040502050405020303" pitchFamily="18" charset="0"/>
            </a:rPr>
            <a:t>важнейших</a:t>
          </a:r>
          <a:r>
            <a:rPr lang="ru-RU" sz="1600" kern="1200" dirty="0">
              <a:solidFill>
                <a:srgbClr val="12559A"/>
              </a:solidFill>
              <a:latin typeface="Georgia" panose="02040502050405020303" pitchFamily="18" charset="0"/>
            </a:rPr>
            <a:t> психических процессов: памяти, восприятия, эмоций </a:t>
          </a:r>
          <a:endParaRPr lang="ru-RU" sz="1600" kern="1200" dirty="0"/>
        </a:p>
      </dsp:txBody>
      <dsp:txXfrm>
        <a:off x="2902997" y="0"/>
        <a:ext cx="2322005" cy="1310732"/>
      </dsp:txXfrm>
    </dsp:sp>
    <dsp:sp modelId="{DDD5F847-B703-0440-897E-E978532CE913}">
      <dsp:nvSpPr>
        <dsp:cNvPr id="0" name=""/>
        <dsp:cNvSpPr/>
      </dsp:nvSpPr>
      <dsp:spPr>
        <a:xfrm>
          <a:off x="1509209" y="1310732"/>
          <a:ext cx="5109581" cy="1573539"/>
        </a:xfrm>
        <a:prstGeom prst="trapezoid">
          <a:avLst>
            <a:gd name="adj" fmla="val 88577"/>
          </a:avLst>
        </a:prstGeom>
        <a:solidFill>
          <a:schemeClr val="bg1">
            <a:alpha val="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Планировании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и организации деятельности ребенка, самоорганизации поведения, в формировании социальных связей</a:t>
          </a:r>
          <a:endParaRPr lang="ru-RU" sz="1800" kern="1200" dirty="0"/>
        </a:p>
      </dsp:txBody>
      <dsp:txXfrm>
        <a:off x="2403385" y="1310732"/>
        <a:ext cx="3321228" cy="1573539"/>
      </dsp:txXfrm>
    </dsp:sp>
    <dsp:sp modelId="{F14BCEDD-B06B-9540-A496-8F17E7008ED2}">
      <dsp:nvSpPr>
        <dsp:cNvPr id="0" name=""/>
        <dsp:cNvSpPr/>
      </dsp:nvSpPr>
      <dsp:spPr>
        <a:xfrm>
          <a:off x="0" y="2884271"/>
          <a:ext cx="8128000" cy="1703845"/>
        </a:xfrm>
        <a:prstGeom prst="trapezoid">
          <a:avLst>
            <a:gd name="adj" fmla="val 88577"/>
          </a:avLst>
        </a:prstGeom>
        <a:solidFill>
          <a:schemeClr val="bg1">
            <a:alpha val="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>
              <a:solidFill>
                <a:srgbClr val="12559A"/>
              </a:solidFill>
              <a:latin typeface="Georgia" panose="02040502050405020303" pitchFamily="18" charset="0"/>
            </a:rPr>
            <a:t>Своевременное формирование грамматического компонента </a:t>
          </a:r>
          <a:r>
            <a:rPr lang="ru-RU" sz="2000" kern="1200" dirty="0" err="1">
              <a:solidFill>
                <a:srgbClr val="12559A"/>
              </a:solidFill>
              <a:latin typeface="Georgia" panose="02040502050405020303" pitchFamily="18" charset="0"/>
            </a:rPr>
            <a:t>языковои</a:t>
          </a:r>
          <a:r>
            <a:rPr lang="ru-RU" sz="2000" kern="1200" dirty="0">
              <a:solidFill>
                <a:srgbClr val="12559A"/>
              </a:solidFill>
              <a:latin typeface="Georgia" panose="02040502050405020303" pitchFamily="18" charset="0"/>
            </a:rPr>
            <a:t>̆ системы ребенка - полноценное речевое и общее психическое развитие</a:t>
          </a:r>
        </a:p>
      </dsp:txBody>
      <dsp:txXfrm>
        <a:off x="1422399" y="2884271"/>
        <a:ext cx="5283200" cy="17038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594257-5FF7-C444-9BCD-B235272E09AF}">
      <dsp:nvSpPr>
        <dsp:cNvPr id="0" name=""/>
        <dsp:cNvSpPr/>
      </dsp:nvSpPr>
      <dsp:spPr>
        <a:xfrm>
          <a:off x="0" y="34098"/>
          <a:ext cx="10818000" cy="1493419"/>
        </a:xfrm>
        <a:prstGeom prst="rect">
          <a:avLst/>
        </a:prstGeom>
        <a:solidFill>
          <a:schemeClr val="bg1">
            <a:alpha val="30000"/>
          </a:schemeClr>
        </a:solidFill>
        <a:ln w="9525" cap="flat" cmpd="sng" algn="ctr">
          <a:solidFill>
            <a:schemeClr val="bg1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597" tIns="520700" rIns="839597" bIns="128016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Овладение детьми с ОНР грамматическим строем речи:</a:t>
          </a:r>
          <a:endParaRPr lang="ru-RU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>
              <a:schemeClr val="bg1"/>
            </a:buClr>
            <a:buSzTx/>
            <a:buFont typeface="Wingdings" pitchFamily="2" charset="2"/>
            <a:buChar char="Ø"/>
            <a:tabLst/>
            <a:defRPr/>
          </a:pP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замедленный темп усвоения</a:t>
          </a:r>
          <a:endParaRPr lang="ru-RU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>
              <a:schemeClr val="bg1"/>
            </a:buClr>
            <a:buSzTx/>
            <a:buFont typeface="Wingdings" pitchFamily="2" charset="2"/>
            <a:buChar char="Ø"/>
            <a:tabLst/>
            <a:defRPr/>
          </a:pP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дисгармония развития, искажение </a:t>
          </a:r>
          <a:r>
            <a:rPr lang="ru-RU" sz="1800" kern="1200" dirty="0" err="1">
              <a:solidFill>
                <a:srgbClr val="12559A"/>
              </a:solidFill>
              <a:latin typeface="Georgia" panose="02040502050405020303" pitchFamily="18" charset="0"/>
            </a:rPr>
            <a:t>общеи</a:t>
          </a: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̆ картины речевого развития</a:t>
          </a:r>
          <a:endParaRPr lang="ru-RU" kern="1200" dirty="0"/>
        </a:p>
      </dsp:txBody>
      <dsp:txXfrm>
        <a:off x="0" y="34098"/>
        <a:ext cx="10818000" cy="1493419"/>
      </dsp:txXfrm>
    </dsp:sp>
    <dsp:sp modelId="{D9871284-4925-B540-B8CA-A42223EF76C1}">
      <dsp:nvSpPr>
        <dsp:cNvPr id="0" name=""/>
        <dsp:cNvSpPr/>
      </dsp:nvSpPr>
      <dsp:spPr>
        <a:xfrm>
          <a:off x="540900" y="4957"/>
          <a:ext cx="9540037" cy="505164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226" tIns="0" rIns="286226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12559A"/>
              </a:solidFill>
              <a:latin typeface="Georgia" panose="02040502050405020303" pitchFamily="18" charset="0"/>
            </a:rPr>
            <a:t>Р.И. </a:t>
          </a:r>
          <a:r>
            <a:rPr lang="ru-RU" sz="2000" kern="1200" dirty="0" err="1">
              <a:solidFill>
                <a:srgbClr val="12559A"/>
              </a:solidFill>
              <a:latin typeface="Georgia" panose="02040502050405020303" pitchFamily="18" charset="0"/>
            </a:rPr>
            <a:t>Лалаева</a:t>
          </a:r>
          <a:r>
            <a:rPr lang="ru-RU" sz="2000" kern="1200" dirty="0">
              <a:solidFill>
                <a:srgbClr val="12559A"/>
              </a:solidFill>
              <a:latin typeface="Georgia" panose="02040502050405020303" pitchFamily="18" charset="0"/>
            </a:rPr>
            <a:t>, Н.В. Серебрякова, Т.Б. Филичева, Г.В. Чиркина</a:t>
          </a:r>
          <a:endParaRPr lang="ru-RU" sz="2000" kern="1200" dirty="0">
            <a:latin typeface="Gabriola" pitchFamily="82" charset="0"/>
          </a:endParaRPr>
        </a:p>
      </dsp:txBody>
      <dsp:txXfrm>
        <a:off x="565560" y="29617"/>
        <a:ext cx="9490717" cy="455844"/>
      </dsp:txXfrm>
    </dsp:sp>
    <dsp:sp modelId="{D9A3DB53-ADEF-6E4E-942F-A9097C9B741D}">
      <dsp:nvSpPr>
        <dsp:cNvPr id="0" name=""/>
        <dsp:cNvSpPr/>
      </dsp:nvSpPr>
      <dsp:spPr>
        <a:xfrm>
          <a:off x="0" y="1843460"/>
          <a:ext cx="10818000" cy="1872675"/>
        </a:xfrm>
        <a:prstGeom prst="rect">
          <a:avLst/>
        </a:prstGeom>
        <a:solidFill>
          <a:schemeClr val="bg1">
            <a:alpha val="30000"/>
          </a:schemeClr>
        </a:solidFill>
        <a:ln w="9525" cap="flat" cmpd="sng" algn="ctr">
          <a:solidFill>
            <a:schemeClr val="bg1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597" tIns="520700" rIns="83959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Нарушения ГС</a:t>
          </a:r>
          <a:r>
            <a:rPr lang="ru-RU" sz="1800" kern="1200" dirty="0">
              <a:solidFill>
                <a:srgbClr val="FF0000"/>
              </a:solidFill>
              <a:latin typeface="Georgia" panose="02040502050405020303" pitchFamily="18" charset="0"/>
            </a:rPr>
            <a:t> </a:t>
          </a: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у </a:t>
          </a:r>
          <a:r>
            <a:rPr lang="ru-RU" sz="1800" kern="1200" dirty="0" err="1">
              <a:solidFill>
                <a:srgbClr val="12559A"/>
              </a:solidFill>
              <a:latin typeface="Georgia" panose="02040502050405020303" pitchFamily="18" charset="0"/>
            </a:rPr>
            <a:t>детеи</a:t>
          </a: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̆ с ОНР выражаются в:</a:t>
          </a:r>
          <a:endParaRPr lang="ru-RU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bg1"/>
            </a:buClr>
            <a:buFont typeface="Wingdings" pitchFamily="2" charset="2"/>
            <a:buChar char="Ø"/>
          </a:pP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неправильных синтаксических конструкциях</a:t>
          </a:r>
          <a:endParaRPr lang="ru-RU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bg1"/>
            </a:buClr>
            <a:buFont typeface="Wingdings" pitchFamily="2" charset="2"/>
            <a:buChar char="Ø"/>
          </a:pPr>
          <a:r>
            <a:rPr lang="ru-RU" sz="1800" kern="1200" dirty="0" err="1">
              <a:solidFill>
                <a:srgbClr val="12559A"/>
              </a:solidFill>
              <a:latin typeface="Georgia" panose="02040502050405020303" pitchFamily="18" charset="0"/>
            </a:rPr>
            <a:t>несформированности</a:t>
          </a: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 процессов словообразования и словоизменения</a:t>
          </a:r>
          <a:endParaRPr lang="ru-RU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bg1"/>
            </a:buClr>
            <a:buFont typeface="Wingdings" pitchFamily="2" charset="2"/>
            <a:buChar char="Ø"/>
          </a:pP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искажение предложно-падежных конструкций</a:t>
          </a:r>
        </a:p>
      </dsp:txBody>
      <dsp:txXfrm>
        <a:off x="0" y="1843460"/>
        <a:ext cx="10818000" cy="1872675"/>
      </dsp:txXfrm>
    </dsp:sp>
    <dsp:sp modelId="{31D12EA6-B21D-0248-A528-7587854B2871}">
      <dsp:nvSpPr>
        <dsp:cNvPr id="0" name=""/>
        <dsp:cNvSpPr/>
      </dsp:nvSpPr>
      <dsp:spPr>
        <a:xfrm>
          <a:off x="540900" y="1732101"/>
          <a:ext cx="9540037" cy="539398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226" tIns="0" rIns="286226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12559A"/>
              </a:solidFill>
              <a:latin typeface="Georgia" panose="02040502050405020303" pitchFamily="18" charset="0"/>
            </a:rPr>
            <a:t>О.Е. Грибова, Н.С. Жукова, Л.С. Спирова, Е.Ф. </a:t>
          </a:r>
          <a:r>
            <a:rPr lang="ru-RU" sz="2000" kern="1200" dirty="0" err="1">
              <a:solidFill>
                <a:srgbClr val="12559A"/>
              </a:solidFill>
              <a:latin typeface="Georgia" panose="02040502050405020303" pitchFamily="18" charset="0"/>
            </a:rPr>
            <a:t>Соботович</a:t>
          </a:r>
          <a:r>
            <a:rPr lang="ru-RU" sz="2000" kern="1200" dirty="0">
              <a:solidFill>
                <a:srgbClr val="12559A"/>
              </a:solidFill>
              <a:latin typeface="Georgia" panose="02040502050405020303" pitchFamily="18" charset="0"/>
            </a:rPr>
            <a:t>, С.Н. Шаховская </a:t>
          </a:r>
          <a:endParaRPr lang="ru-RU" sz="2000" kern="1200" dirty="0"/>
        </a:p>
      </dsp:txBody>
      <dsp:txXfrm>
        <a:off x="567231" y="1758432"/>
        <a:ext cx="9487375" cy="486736"/>
      </dsp:txXfrm>
    </dsp:sp>
    <dsp:sp modelId="{A74A2EE7-EE10-A54A-B587-EFC577460A53}">
      <dsp:nvSpPr>
        <dsp:cNvPr id="0" name=""/>
        <dsp:cNvSpPr/>
      </dsp:nvSpPr>
      <dsp:spPr>
        <a:xfrm>
          <a:off x="0" y="3984693"/>
          <a:ext cx="10818000" cy="1233225"/>
        </a:xfrm>
        <a:prstGeom prst="rect">
          <a:avLst/>
        </a:prstGeom>
        <a:solidFill>
          <a:schemeClr val="lt1">
            <a:hueOff val="0"/>
            <a:satOff val="0"/>
            <a:lumOff val="0"/>
            <a:alpha val="30000"/>
          </a:schemeClr>
        </a:solidFill>
        <a:ln w="9525" cap="flat" cmpd="sng" algn="ctr">
          <a:solidFill>
            <a:schemeClr val="bg1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597" tIns="520700" rIns="83959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bg1"/>
            </a:buClr>
            <a:buFont typeface="Wingdings" pitchFamily="2" charset="2"/>
            <a:buChar char="Ø"/>
          </a:pP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неправильное употребление предложно-падежных конструкций в </a:t>
          </a:r>
          <a:r>
            <a:rPr lang="ru-RU" sz="1800" kern="1200" dirty="0" err="1">
              <a:solidFill>
                <a:srgbClr val="12559A"/>
              </a:solidFill>
              <a:latin typeface="Georgia" panose="02040502050405020303" pitchFamily="18" charset="0"/>
            </a:rPr>
            <a:t>устнои</a:t>
          </a: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̆ и </a:t>
          </a:r>
          <a:r>
            <a:rPr lang="ru-RU" sz="1800" kern="1200" dirty="0" err="1">
              <a:solidFill>
                <a:srgbClr val="12559A"/>
              </a:solidFill>
              <a:latin typeface="Georgia" panose="02040502050405020303" pitchFamily="18" charset="0"/>
            </a:rPr>
            <a:t>письменнои</a:t>
          </a: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̆ речи </a:t>
          </a:r>
          <a:r>
            <a:rPr lang="ru-RU" sz="1800" kern="1200" dirty="0" err="1">
              <a:solidFill>
                <a:srgbClr val="12559A"/>
              </a:solidFill>
              <a:latin typeface="Georgia" panose="02040502050405020303" pitchFamily="18" charset="0"/>
            </a:rPr>
            <a:t>детеи</a:t>
          </a:r>
          <a:r>
            <a:rPr lang="ru-RU" sz="1800" kern="1200" dirty="0">
              <a:solidFill>
                <a:srgbClr val="12559A"/>
              </a:solidFill>
              <a:latin typeface="Georgia" panose="02040502050405020303" pitchFamily="18" charset="0"/>
            </a:rPr>
            <a:t>̆</a:t>
          </a:r>
          <a:endParaRPr lang="ru-RU" kern="1200" dirty="0"/>
        </a:p>
      </dsp:txBody>
      <dsp:txXfrm>
        <a:off x="0" y="3984693"/>
        <a:ext cx="10818000" cy="1233225"/>
      </dsp:txXfrm>
    </dsp:sp>
    <dsp:sp modelId="{BE244A80-D294-804C-AE6E-59EF848E4034}">
      <dsp:nvSpPr>
        <dsp:cNvPr id="0" name=""/>
        <dsp:cNvSpPr/>
      </dsp:nvSpPr>
      <dsp:spPr>
        <a:xfrm>
          <a:off x="540900" y="3872735"/>
          <a:ext cx="9576007" cy="539998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226" tIns="0" rIns="286226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12559A"/>
              </a:solidFill>
              <a:latin typeface="Georgia" panose="02040502050405020303" pitchFamily="18" charset="0"/>
            </a:rPr>
            <a:t>Н.С. Жукова, В.А. Ковшиков, Р.Е. Левина </a:t>
          </a:r>
          <a:endParaRPr lang="ru-RU" sz="2000" kern="1200" dirty="0"/>
        </a:p>
      </dsp:txBody>
      <dsp:txXfrm>
        <a:off x="567261" y="3899096"/>
        <a:ext cx="9523285" cy="487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09424-A3E4-C04B-A802-E841BC1B07D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8AEC8-41BA-7D47-B2F7-86E6727CB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116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8AEC8-41BA-7D47-B2F7-86E6727CBD5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483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8AEC8-41BA-7D47-B2F7-86E6727CBD5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610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6CED9B-3779-BD4D-9E91-FDE3FB5EF7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AAD4FCB-2BE8-0F4C-8FBF-CE051459C8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4AE3E3-C36D-9243-9C43-21F85BABD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C40D-D0DC-3444-95AA-C725500FE8C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3E5F40-21B2-B648-A71D-F334203F4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C77A8C-43CA-A24F-A8CC-54418D51D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45CA-A343-6144-92CE-0416014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200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5FA3C3-71D4-9049-BFD7-17C287F0F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022A236-EBC7-0144-B30F-FFA3426082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06FB79-0F02-5945-8AC9-24BADD107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C40D-D0DC-3444-95AA-C725500FE8C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F9E09A-BCB6-E243-9AA3-994940DCB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D90951-7C10-FC46-A199-0A68D0919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45CA-A343-6144-92CE-0416014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88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93D896F-4B8A-C543-A71E-94269DB3F8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184FC75-32EF-4348-A69F-72DAF8736D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E9183B-9F76-4047-BA8E-F0EEF53F1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C40D-D0DC-3444-95AA-C725500FE8C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35B0F4-92DE-E94A-9BDC-A27529F97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E4D7D6-52F6-B64E-B4C0-D75880920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45CA-A343-6144-92CE-0416014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07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55AE50-7A6D-6541-BD86-A85E7D7A6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57E577-B4C1-4742-9CED-49682739D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92CAD4-D245-A84A-AFA0-901FA1CC5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C40D-D0DC-3444-95AA-C725500FE8C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EEB802-4C33-614E-A7FE-5C13C81DD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A92AAD-FE78-5E40-BE5B-D2AC07E9B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45CA-A343-6144-92CE-0416014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100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4EA91-0103-FE4C-907D-377152CD0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B651A1-6FCD-744A-8347-4C947ED4F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C4FDA1-DCD0-224A-9210-BB6022F40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C40D-D0DC-3444-95AA-C725500FE8C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71CC10-5B43-F044-94BF-2BED3C073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5EB3B3-8924-6F49-8081-BD1C813CB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45CA-A343-6144-92CE-0416014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681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77A5D9-7894-674C-90AA-26A33EBCA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B47E54-FADD-4B46-B384-0D220BABFB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2217DAD-92BA-7148-9734-810E5E2049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F408A6-9397-7347-8AF5-0BB46DA25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C40D-D0DC-3444-95AA-C725500FE8C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4C4E97-F09D-A249-81DF-7695AEBC4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C295D1-888E-D342-942B-AEEEB8429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45CA-A343-6144-92CE-0416014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522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8E8A6-FA3A-A843-AD31-FC06DB435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A4E15A-BD37-0744-A613-7316622A4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D5FA29-612A-4440-9C04-37D4E978F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87E45CE-0E49-894D-B7AD-993313A98B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D29CFC-4BCC-7D40-9A8F-4231E33588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3CBC681-3D8D-A542-9EA2-763503027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C40D-D0DC-3444-95AA-C725500FE8C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ADA1CC2-E2D7-C24F-8C4B-3D0B128E8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F2AC5B2-B373-E845-B99F-606D1CF9C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45CA-A343-6144-92CE-0416014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201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8F3E50-5FF6-4848-8C45-9D85628BC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BF353D3-CBA3-7C4F-9EB6-A6EAB9AF2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C40D-D0DC-3444-95AA-C725500FE8C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763AD51-60DE-CE47-94BA-14B7CE725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B5FA703-6F22-4B4B-BEE1-51D8E9197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45CA-A343-6144-92CE-0416014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3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F59ECC3-5AA7-944A-9C9D-8C54E473C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C40D-D0DC-3444-95AA-C725500FE8C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BDF9A39-7FF6-8B43-871A-D4851DFF3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59EB63C-A66C-1C4A-8978-C3438880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45CA-A343-6144-92CE-0416014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39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FCEE6-7872-734F-BD2E-0905A8EBE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2E562A-875E-5741-BA62-51F01C95F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FA8AAE-2AC3-0148-9E81-D3D2A41C2A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23EDC33-20BF-EB45-9ED0-8680DEB6B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C40D-D0DC-3444-95AA-C725500FE8C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A7AE94-CAB7-D74A-BF84-CE0472E0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77EA56F-520A-8A4F-A62A-4696D858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45CA-A343-6144-92CE-0416014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85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054011-2166-DC45-A21E-CF9F7647E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02CE668-A40E-A049-8518-69A4D111C6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F11B02D-4470-F04D-B9DC-426F49E363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F86679-1739-6C4E-84D6-393985505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C40D-D0DC-3444-95AA-C725500FE8C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4625D6-A3FE-FB49-84D7-F9B8A4DCD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3A5828-A9AA-CD42-8072-FB5B45B2F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F45CA-A343-6144-92CE-0416014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84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AFF71B-24F2-FF47-AB05-E735EA820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D9C78C2-7C8C-E248-B32A-3F4E4573E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2D11DD-974A-3648-85CE-E4FA16F39C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4C40D-D0DC-3444-95AA-C725500FE8C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716AB5-B0D3-3F45-B0B6-C4D209F646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5C8415-EC65-834F-8582-D78EE2CC8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F45CA-A343-6144-92CE-0416014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462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7" Type="http://schemas.openxmlformats.org/officeDocument/2006/relationships/image" Target="../media/image2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7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7.wdp"/><Relationship Id="rId13" Type="http://schemas.openxmlformats.org/officeDocument/2006/relationships/image" Target="../media/image33.jpeg"/><Relationship Id="rId3" Type="http://schemas.microsoft.com/office/2007/relationships/hdphoto" Target="../media/hdphoto16.wdp"/><Relationship Id="rId7" Type="http://schemas.openxmlformats.org/officeDocument/2006/relationships/image" Target="../media/image6.png"/><Relationship Id="rId12" Type="http://schemas.openxmlformats.org/officeDocument/2006/relationships/image" Target="../media/image3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11" Type="http://schemas.openxmlformats.org/officeDocument/2006/relationships/image" Target="../media/image31.jpeg"/><Relationship Id="rId5" Type="http://schemas.openxmlformats.org/officeDocument/2006/relationships/image" Target="../media/image27.jpeg"/><Relationship Id="rId10" Type="http://schemas.openxmlformats.org/officeDocument/2006/relationships/image" Target="../media/image30.jpeg"/><Relationship Id="rId4" Type="http://schemas.openxmlformats.org/officeDocument/2006/relationships/image" Target="../media/image26.jpe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7" Type="http://schemas.openxmlformats.org/officeDocument/2006/relationships/image" Target="../media/image3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3.wdp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4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5" Type="http://schemas.openxmlformats.org/officeDocument/2006/relationships/image" Target="../media/image6.png"/><Relationship Id="rId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3" Type="http://schemas.microsoft.com/office/2007/relationships/hdphoto" Target="../media/hdphoto11.wdp"/><Relationship Id="rId7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2.wdp"/><Relationship Id="rId11" Type="http://schemas.openxmlformats.org/officeDocument/2006/relationships/image" Target="../media/image17.jpeg"/><Relationship Id="rId5" Type="http://schemas.openxmlformats.org/officeDocument/2006/relationships/image" Target="../media/image6.png"/><Relationship Id="rId10" Type="http://schemas.openxmlformats.org/officeDocument/2006/relationships/image" Target="../media/image16.jpeg"/><Relationship Id="rId4" Type="http://schemas.openxmlformats.org/officeDocument/2006/relationships/image" Target="../media/image13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E8C033-8F49-D541-BE50-D70C38958C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40983" y="6172201"/>
            <a:ext cx="9144000" cy="446598"/>
          </a:xfrm>
          <a:noFill/>
          <a:ln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800" dirty="0">
                <a:solidFill>
                  <a:srgbClr val="C00000"/>
                </a:solidFill>
                <a:latin typeface="Savoye LET Plain" pitchFamily="2" charset="0"/>
                <a:ea typeface="Baskerville" panose="02020502070401020303" pitchFamily="18" charset="0"/>
              </a:rPr>
              <a:t>Подготовила: Учитель-логопед Блинкова Елизавета Алексеевна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C3C049FC-146B-634F-8EFB-0657C72F808A}"/>
              </a:ext>
            </a:extLst>
          </p:cNvPr>
          <p:cNvSpPr txBox="1">
            <a:spLocks/>
          </p:cNvSpPr>
          <p:nvPr/>
        </p:nvSpPr>
        <p:spPr>
          <a:xfrm>
            <a:off x="388620" y="251221"/>
            <a:ext cx="11414760" cy="1054548"/>
          </a:xfrm>
          <a:prstGeom prst="rect">
            <a:avLst/>
          </a:prstGeom>
          <a:solidFill>
            <a:srgbClr val="E6D7BB">
              <a:alpha val="0"/>
            </a:srgb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ea typeface="Noteworthy" panose="02000400000000000000" pitchFamily="2" charset="0"/>
              </a:rPr>
              <a:t>Государственное бюджетное дошкольное образовательное учреждение детский сад 100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ea typeface="Noteworthy" panose="02000400000000000000" pitchFamily="2" charset="0"/>
              </a:rPr>
              <a:t>комбинированного вида Московского района Санкт – Петербурга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4410CC4-6285-9344-A80D-F04BB57FAE79}"/>
              </a:ext>
            </a:extLst>
          </p:cNvPr>
          <p:cNvSpPr/>
          <p:nvPr/>
        </p:nvSpPr>
        <p:spPr>
          <a:xfrm>
            <a:off x="388620" y="251221"/>
            <a:ext cx="11414760" cy="5324392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9424D6-AE89-BF47-9189-901C56B8D5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000" y="3778903"/>
            <a:ext cx="10872000" cy="2398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620" y="3766472"/>
            <a:ext cx="11414760" cy="2444913"/>
          </a:xfrm>
          <a:noFill/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«Формирование предложно – падежных конструкций</a:t>
            </a:r>
            <a:br>
              <a:rPr lang="ru-RU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ea typeface="Baskerville" panose="02020502070401020303" pitchFamily="18" charset="0"/>
              </a:rPr>
            </a:br>
            <a:r>
              <a:rPr lang="ru-RU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у детей с ОНР с использованием методического пособия – </a:t>
            </a:r>
            <a:br>
              <a:rPr lang="ru-RU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ea typeface="Baskerville" panose="02020502070401020303" pitchFamily="18" charset="0"/>
              </a:rPr>
            </a:br>
            <a:r>
              <a:rPr lang="ru-RU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 «Логико-малыш»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B75B385-F841-6C47-9574-3E8EA29780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-150587"/>
            <a:ext cx="7620000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677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E8C033-8F49-D541-BE50-D70C38958C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9378" y="1339127"/>
            <a:ext cx="4645288" cy="508414"/>
          </a:xfrm>
          <a:noFill/>
          <a:ln>
            <a:noFill/>
          </a:ln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r>
              <a:rPr lang="ru-RU" sz="3200" b="1" dirty="0">
                <a:solidFill>
                  <a:srgbClr val="C00000"/>
                </a:solidFill>
                <a:latin typeface="Savoye LET Plain" pitchFamily="2" charset="0"/>
                <a:ea typeface="Baskerville" panose="02020502070401020303" pitchFamily="18" charset="0"/>
              </a:rPr>
              <a:t>«Парные картинки» и «Назови предлог»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endParaRPr lang="ru-RU" sz="2000" dirty="0">
              <a:solidFill>
                <a:srgbClr val="12559A"/>
              </a:solidFill>
              <a:latin typeface="Georgia" panose="02040502050405020303" pitchFamily="18" charset="0"/>
              <a:ea typeface="Baskerville" panose="02020502070401020303" pitchFamily="18" charset="0"/>
            </a:endParaRP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12559A"/>
              </a:solidFill>
              <a:latin typeface="Georgia" panose="02040502050405020303" pitchFamily="18" charset="0"/>
              <a:ea typeface="Baskerville" panose="02020502070401020303" pitchFamily="18" charset="0"/>
            </a:endParaRP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12559A"/>
              </a:solidFill>
              <a:latin typeface="Savoye LET Plain" pitchFamily="2" charset="0"/>
              <a:ea typeface="Baskerville" panose="02020502070401020303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EE5AF2-4CA1-2640-9D49-E758C85C0B4A}"/>
              </a:ext>
            </a:extLst>
          </p:cNvPr>
          <p:cNvSpPr/>
          <p:nvPr/>
        </p:nvSpPr>
        <p:spPr>
          <a:xfrm>
            <a:off x="388620" y="928688"/>
            <a:ext cx="11414760" cy="5614987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000" y="315880"/>
            <a:ext cx="10818000" cy="849600"/>
          </a:xfrm>
          <a:gradFill>
            <a:gsLst>
              <a:gs pos="0">
                <a:srgbClr val="9BC85D"/>
              </a:gs>
              <a:gs pos="0">
                <a:schemeClr val="accent6">
                  <a:lumMod val="0"/>
                  <a:lumOff val="100000"/>
                </a:schemeClr>
              </a:gs>
              <a:gs pos="78000">
                <a:srgbClr val="92D050"/>
              </a:gs>
            </a:gsLst>
            <a:path path="circle">
              <a:fillToRect l="50000" t="-80000" r="50000" b="180000"/>
            </a:path>
          </a:gradFill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Развитие понимания смыслового значения предлогов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83C5DAD-1B25-D74A-8535-00D63ADE2409}"/>
              </a:ext>
            </a:extLst>
          </p:cNvPr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5174" y="2609224"/>
            <a:ext cx="270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AE1FE4D-FD5D-3B4C-9500-34DA718357A7}"/>
              </a:ext>
            </a:extLst>
          </p:cNvPr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5087" y="4186181"/>
            <a:ext cx="270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7C256A5-6C10-D645-B1EE-B3A1DA304BAD}"/>
              </a:ext>
            </a:extLst>
          </p:cNvPr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000" y="4186181"/>
            <a:ext cx="270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16A50B2-1E96-B84B-980E-12F4629BEFB9}"/>
              </a:ext>
            </a:extLst>
          </p:cNvPr>
          <p:cNvPicPr>
            <a:picLocks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383" y="2153945"/>
            <a:ext cx="270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23EF046-5EC1-B745-8775-497112855995}"/>
              </a:ext>
            </a:extLst>
          </p:cNvPr>
          <p:cNvSpPr/>
          <p:nvPr/>
        </p:nvSpPr>
        <p:spPr>
          <a:xfrm>
            <a:off x="6607285" y="1367325"/>
            <a:ext cx="34130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bg1"/>
              </a:buClr>
            </a:pPr>
            <a:r>
              <a:rPr lang="ru-RU" sz="3200" b="1" dirty="0">
                <a:solidFill>
                  <a:srgbClr val="C00000"/>
                </a:solidFill>
                <a:latin typeface="Savoye LET Plain" pitchFamily="2" charset="0"/>
                <a:ea typeface="Baskerville" panose="02020502070401020303" pitchFamily="18" charset="0"/>
              </a:rPr>
              <a:t>«Домино» и «</a:t>
            </a:r>
            <a:r>
              <a:rPr lang="ru-RU" sz="3200" b="1" dirty="0" err="1">
                <a:solidFill>
                  <a:srgbClr val="C00000"/>
                </a:solidFill>
                <a:latin typeface="Savoye LET Plain" pitchFamily="2" charset="0"/>
                <a:ea typeface="Baskerville" panose="02020502070401020303" pitchFamily="18" charset="0"/>
              </a:rPr>
              <a:t>Мемори</a:t>
            </a:r>
            <a:r>
              <a:rPr lang="ru-RU" sz="3200" b="1" dirty="0">
                <a:solidFill>
                  <a:srgbClr val="C00000"/>
                </a:solidFill>
                <a:latin typeface="Savoye LET Plain" pitchFamily="2" charset="0"/>
                <a:ea typeface="Baskerville" panose="02020502070401020303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4051631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EE5AF2-4CA1-2640-9D49-E758C85C0B4A}"/>
              </a:ext>
            </a:extLst>
          </p:cNvPr>
          <p:cNvSpPr/>
          <p:nvPr/>
        </p:nvSpPr>
        <p:spPr>
          <a:xfrm>
            <a:off x="388620" y="971550"/>
            <a:ext cx="11414760" cy="5572125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000" y="337311"/>
            <a:ext cx="10818000" cy="849600"/>
          </a:xfrm>
          <a:gradFill>
            <a:gsLst>
              <a:gs pos="0">
                <a:srgbClr val="9BC85D"/>
              </a:gs>
              <a:gs pos="0">
                <a:schemeClr val="accent6">
                  <a:lumMod val="0"/>
                  <a:lumOff val="100000"/>
                </a:schemeClr>
              </a:gs>
              <a:gs pos="78000">
                <a:srgbClr val="92D050"/>
              </a:gs>
            </a:gsLst>
            <a:path path="circle">
              <a:fillToRect l="50000" t="-80000" r="50000" b="180000"/>
            </a:path>
          </a:gradFill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Закрепление правильного употребления предлогов в речи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62DF4ED-DFD8-3E4C-AD70-D3FB06FDEBCA}"/>
              </a:ext>
            </a:extLst>
          </p:cNvPr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8813" y="1296891"/>
            <a:ext cx="2166560" cy="24572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E8C033-8F49-D541-BE50-D70C38958C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7000" y="1742071"/>
            <a:ext cx="4322387" cy="2372729"/>
          </a:xfr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r>
              <a:rPr lang="ru-RU" sz="3200" b="1" dirty="0">
                <a:solidFill>
                  <a:srgbClr val="C00000"/>
                </a:solidFill>
                <a:latin typeface="Savoye LET Plain" pitchFamily="2" charset="0"/>
                <a:ea typeface="Baskerville" panose="02020502070401020303" pitchFamily="18" charset="0"/>
              </a:rPr>
              <a:t>Интерактивные книги: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«Где моя игрушка?»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«100 окошек»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«Кто где живет?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«Где, откуда и куда?»                          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12559A"/>
              </a:solidFill>
              <a:latin typeface="Georgia" panose="02040502050405020303" pitchFamily="18" charset="0"/>
              <a:ea typeface="Baskerville" panose="02020502070401020303" pitchFamily="18" charset="0"/>
            </a:endParaRP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12559A"/>
              </a:solidFill>
              <a:latin typeface="Savoye LET Plain" pitchFamily="2" charset="0"/>
              <a:ea typeface="Baskerville" panose="02020502070401020303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9A2369F-E365-DA40-B3C3-3BE343A7E2E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7828" y="3754155"/>
            <a:ext cx="2374450" cy="2107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83C5DAD-1B25-D74A-8535-00D63ADE240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3703" y="1723067"/>
            <a:ext cx="2274618" cy="22738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6DE5A3A-D8D0-9E4F-ACF4-5DDA1C513A12}"/>
              </a:ext>
            </a:extLst>
          </p:cNvPr>
          <p:cNvPicPr>
            <a:picLocks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3211" y="3996908"/>
            <a:ext cx="1997580" cy="24015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62689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10F715A-89BE-9547-80B1-6EB3A242186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477" y="1599774"/>
            <a:ext cx="1887043" cy="18385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E8C033-8F49-D541-BE50-D70C38958C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771" y="1376551"/>
            <a:ext cx="3692508" cy="3953731"/>
          </a:xfr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r>
              <a:rPr lang="ru-RU" sz="3200" b="1" dirty="0">
                <a:solidFill>
                  <a:srgbClr val="C00000"/>
                </a:solidFill>
                <a:latin typeface="Savoye LET Plain" pitchFamily="2" charset="0"/>
                <a:ea typeface="Baskerville" panose="02020502070401020303" pitchFamily="18" charset="0"/>
              </a:rPr>
              <a:t>Настольные игры: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«Предлоги»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«В мире слов – предлоги»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Рассказы по картинкам: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      «В детском саду»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      «На прогулке»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Интерактивная игра: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      «</a:t>
            </a:r>
            <a:r>
              <a:rPr lang="en-US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Fancy zoo</a:t>
            </a: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»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Побег из зоопарка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Ребусы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EE5AF2-4CA1-2640-9D49-E758C85C0B4A}"/>
              </a:ext>
            </a:extLst>
          </p:cNvPr>
          <p:cNvSpPr/>
          <p:nvPr/>
        </p:nvSpPr>
        <p:spPr>
          <a:xfrm>
            <a:off x="388620" y="971550"/>
            <a:ext cx="11414760" cy="5572125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000" y="337311"/>
            <a:ext cx="10818000" cy="849600"/>
          </a:xfrm>
          <a:gradFill>
            <a:gsLst>
              <a:gs pos="0">
                <a:srgbClr val="9BC85D"/>
              </a:gs>
              <a:gs pos="0">
                <a:schemeClr val="accent6">
                  <a:lumMod val="0"/>
                  <a:lumOff val="100000"/>
                </a:schemeClr>
              </a:gs>
              <a:gs pos="78000">
                <a:srgbClr val="92D050"/>
              </a:gs>
            </a:gsLst>
            <a:path path="circle">
              <a:fillToRect l="50000" t="-80000" r="50000" b="180000"/>
            </a:path>
          </a:gradFill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Закрепление правильного употребления предлогов в речи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83C5DAD-1B25-D74A-8535-00D63ADE240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5506" y="1491788"/>
            <a:ext cx="2830828" cy="19651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9A2369F-E365-DA40-B3C3-3BE343A7E2E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81"/>
          <a:stretch/>
        </p:blipFill>
        <p:spPr>
          <a:xfrm>
            <a:off x="8721890" y="3520739"/>
            <a:ext cx="2823578" cy="18889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2DC9D53-A493-BA41-B1F6-5E679EE8F52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000" b="93714" l="4667" r="97000">
                        <a14:backgroundMark x1="21333" y1="51429" x2="94667" y2="51714"/>
                        <a14:backgroundMark x1="70667" y1="48571" x2="99667" y2="85714"/>
                        <a14:backgroundMark x1="25444" y1="45286" x2="222" y2="7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5506" y="4748423"/>
            <a:ext cx="3200400" cy="201061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7BE13BC-8645-A74F-BF4E-8FB3983600C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97"/>
          <a:stretch/>
        </p:blipFill>
        <p:spPr>
          <a:xfrm>
            <a:off x="2684197" y="4456715"/>
            <a:ext cx="1269647" cy="16541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AC50BE4-6DB6-BD45-97CB-299E44CDFAC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226" y="1556517"/>
            <a:ext cx="1944031" cy="15252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B9A5727-F242-9645-AC4D-CA6A0232C21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521" y="2840015"/>
            <a:ext cx="2409442" cy="16166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2799E61-8988-DF49-BC36-A2BCC180287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536" y="4428015"/>
            <a:ext cx="2485164" cy="18045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817D822-B953-9348-B34C-780D6083EF26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944"/>
          <a:stretch/>
        </p:blipFill>
        <p:spPr>
          <a:xfrm>
            <a:off x="4160649" y="3641426"/>
            <a:ext cx="1893887" cy="25911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474490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E8C033-8F49-D541-BE50-D70C38958C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121" y="1600998"/>
            <a:ext cx="3759292" cy="3147425"/>
          </a:xfr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r>
              <a:rPr lang="ru-RU" sz="3200" b="1" dirty="0">
                <a:solidFill>
                  <a:srgbClr val="C00000"/>
                </a:solidFill>
                <a:latin typeface="Savoye LET Plain" pitchFamily="2" charset="0"/>
                <a:ea typeface="Baskerville" panose="02020502070401020303" pitchFamily="18" charset="0"/>
              </a:rPr>
              <a:t>Игры и упражнения: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«Птичка»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«Домино»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«Составь предложение»                      (с заданным  предлогом по картинке и по представлению)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«ЛОТО»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12559A"/>
              </a:solidFill>
              <a:latin typeface="Georgia" panose="02040502050405020303" pitchFamily="18" charset="0"/>
              <a:ea typeface="Baskerville" panose="02020502070401020303" pitchFamily="18" charset="0"/>
            </a:endParaRP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12559A"/>
              </a:solidFill>
              <a:latin typeface="Georgia" panose="02040502050405020303" pitchFamily="18" charset="0"/>
              <a:ea typeface="Baskerville" panose="02020502070401020303" pitchFamily="18" charset="0"/>
            </a:endParaRP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12559A"/>
              </a:solidFill>
              <a:latin typeface="Savoye LET Plain" pitchFamily="2" charset="0"/>
              <a:ea typeface="Baskerville" panose="02020502070401020303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EE5AF2-4CA1-2640-9D49-E758C85C0B4A}"/>
              </a:ext>
            </a:extLst>
          </p:cNvPr>
          <p:cNvSpPr/>
          <p:nvPr/>
        </p:nvSpPr>
        <p:spPr>
          <a:xfrm>
            <a:off x="388620" y="971550"/>
            <a:ext cx="11414760" cy="5572125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000" y="337311"/>
            <a:ext cx="10818000" cy="849600"/>
          </a:xfrm>
          <a:gradFill>
            <a:gsLst>
              <a:gs pos="0">
                <a:srgbClr val="9BC85D"/>
              </a:gs>
              <a:gs pos="0">
                <a:schemeClr val="accent6">
                  <a:lumMod val="0"/>
                  <a:lumOff val="100000"/>
                </a:schemeClr>
              </a:gs>
              <a:gs pos="78000">
                <a:srgbClr val="92D050"/>
              </a:gs>
            </a:gsLst>
            <a:path path="circle">
              <a:fillToRect l="50000" t="-80000" r="50000" b="180000"/>
            </a:path>
          </a:gradFill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Закрепление правильного употребления предлогов в речи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9A2369F-E365-DA40-B3C3-3BE343A7E2E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2043" y="3878764"/>
            <a:ext cx="2770373" cy="240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B9A5727-F242-9645-AC4D-CA6A0232C21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363" y="1821150"/>
            <a:ext cx="3031788" cy="22738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AC792E3-8236-7349-A317-5537AA05199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7655" y="1347599"/>
            <a:ext cx="3031788" cy="22738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83C5DAD-1B25-D74A-8535-00D63ADE2409}"/>
              </a:ext>
            </a:extLst>
          </p:cNvPr>
          <p:cNvPicPr>
            <a:picLocks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3868" y="4018350"/>
            <a:ext cx="3212284" cy="226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078357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EE5AF2-4CA1-2640-9D49-E758C85C0B4A}"/>
              </a:ext>
            </a:extLst>
          </p:cNvPr>
          <p:cNvSpPr/>
          <p:nvPr/>
        </p:nvSpPr>
        <p:spPr>
          <a:xfrm>
            <a:off x="388620" y="742950"/>
            <a:ext cx="11414760" cy="5800726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17" y="269747"/>
            <a:ext cx="10818000" cy="849600"/>
          </a:xfrm>
          <a:gradFill>
            <a:gsLst>
              <a:gs pos="0">
                <a:srgbClr val="9BC85D"/>
              </a:gs>
              <a:gs pos="0">
                <a:schemeClr val="accent6">
                  <a:lumMod val="0"/>
                  <a:lumOff val="100000"/>
                </a:schemeClr>
              </a:gs>
              <a:gs pos="78000">
                <a:srgbClr val="92D050"/>
              </a:gs>
            </a:gsLst>
            <a:path path="circle">
              <a:fillToRect l="50000" t="-80000" r="50000" b="180000"/>
            </a:path>
          </a:gradFill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Актуальность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EEEB507B-6F6A-D041-A928-CBC5947CE1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5695598"/>
              </p:ext>
            </p:extLst>
          </p:nvPr>
        </p:nvGraphicFramePr>
        <p:xfrm>
          <a:off x="2030817" y="1537453"/>
          <a:ext cx="8128000" cy="4588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337745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EE5AF2-4CA1-2640-9D49-E758C85C0B4A}"/>
              </a:ext>
            </a:extLst>
          </p:cNvPr>
          <p:cNvSpPr/>
          <p:nvPr/>
        </p:nvSpPr>
        <p:spPr>
          <a:xfrm>
            <a:off x="388620" y="742950"/>
            <a:ext cx="11414760" cy="5800726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17" y="269747"/>
            <a:ext cx="10818000" cy="849600"/>
          </a:xfrm>
          <a:gradFill>
            <a:gsLst>
              <a:gs pos="0">
                <a:srgbClr val="9BC85D"/>
              </a:gs>
              <a:gs pos="0">
                <a:schemeClr val="accent6">
                  <a:lumMod val="0"/>
                  <a:lumOff val="100000"/>
                </a:schemeClr>
              </a:gs>
              <a:gs pos="78000">
                <a:srgbClr val="92D050"/>
              </a:gs>
            </a:gsLst>
            <a:path path="circle">
              <a:fillToRect l="50000" t="-80000" r="50000" b="180000"/>
            </a:path>
          </a:gradFill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Исследования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6986D3CE-CA24-F74C-8BAA-C8F8604F80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9565313"/>
              </p:ext>
            </p:extLst>
          </p:nvPr>
        </p:nvGraphicFramePr>
        <p:xfrm>
          <a:off x="685817" y="1220073"/>
          <a:ext cx="10818000" cy="5222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87429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EE5AF2-4CA1-2640-9D49-E758C85C0B4A}"/>
              </a:ext>
            </a:extLst>
          </p:cNvPr>
          <p:cNvSpPr/>
          <p:nvPr/>
        </p:nvSpPr>
        <p:spPr>
          <a:xfrm>
            <a:off x="388620" y="742950"/>
            <a:ext cx="11414760" cy="5800726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17" y="269747"/>
            <a:ext cx="10818000" cy="934184"/>
          </a:xfrm>
          <a:gradFill>
            <a:gsLst>
              <a:gs pos="0">
                <a:srgbClr val="9BC85D"/>
              </a:gs>
              <a:gs pos="0">
                <a:schemeClr val="accent6">
                  <a:lumMod val="0"/>
                  <a:lumOff val="100000"/>
                </a:schemeClr>
              </a:gs>
              <a:gs pos="78000">
                <a:srgbClr val="92D050"/>
              </a:gs>
            </a:gsLst>
            <a:path path="circle">
              <a:fillToRect l="50000" t="-80000" r="50000" b="180000"/>
            </a:path>
          </a:gradFill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Диагностика состояния предложно-падежных конструкций</a:t>
            </a:r>
            <a:b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</a:b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у детей с ОНР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2D04862-0526-0A42-9DFA-D4DA400C057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000" b="93714" l="4667" r="97000">
                        <a14:backgroundMark x1="21333" y1="51429" x2="94667" y2="51714"/>
                        <a14:backgroundMark x1="70667" y1="48571" x2="99667" y2="85714"/>
                        <a14:backgroundMark x1="25444" y1="45286" x2="222" y2="7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0614" y="0"/>
            <a:ext cx="3200400" cy="20859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51FD69-7FE9-9940-BC50-13FA18136556}"/>
              </a:ext>
            </a:extLst>
          </p:cNvPr>
          <p:cNvSpPr txBox="1"/>
          <p:nvPr/>
        </p:nvSpPr>
        <p:spPr>
          <a:xfrm>
            <a:off x="9293390" y="1426475"/>
            <a:ext cx="15859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Savoye LET Plain" pitchFamily="2" charset="0"/>
              </a:rPr>
              <a:t>Диагностика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4118F04-1690-AD4B-B616-22FC84ABECDE}"/>
              </a:ext>
            </a:extLst>
          </p:cNvPr>
          <p:cNvPicPr>
            <a:picLocks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514" y="2422898"/>
            <a:ext cx="3960000" cy="280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C986ECD-07DB-4146-86B5-2AD1F787D9F8}"/>
              </a:ext>
            </a:extLst>
          </p:cNvPr>
          <p:cNvPicPr>
            <a:picLocks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9302" y="2422898"/>
            <a:ext cx="3960000" cy="280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01975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E8C033-8F49-D541-BE50-D70C38958C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297" y="1369171"/>
            <a:ext cx="5582519" cy="3910752"/>
          </a:xfr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r>
              <a:rPr lang="ru-RU" sz="2800" b="1" dirty="0">
                <a:solidFill>
                  <a:srgbClr val="FF0000"/>
                </a:solidFill>
                <a:latin typeface="Savoye LET Plain" pitchFamily="2" charset="0"/>
                <a:ea typeface="Baskerville" panose="02020502070401020303" pitchFamily="18" charset="0"/>
              </a:rPr>
              <a:t>Дети с ОНР испытывают трудности: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18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Понимания значения предлога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18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Пропускают или заменяют предлог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18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Не используют  в речи сложные предлоги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18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Испытывают трудности в согласовании предлогов с существительными в косвенных 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r>
              <a:rPr lang="ru-RU" sz="18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         падежах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18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Испытывают трудности при определении пространственного расположения объектов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endParaRPr lang="ru-RU" sz="1800" dirty="0">
              <a:solidFill>
                <a:srgbClr val="12559A"/>
              </a:solidFill>
              <a:latin typeface="Georgia" panose="02040502050405020303" pitchFamily="18" charset="0"/>
              <a:ea typeface="Baskerville" panose="02020502070401020303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r>
              <a:rPr lang="ru-RU" sz="18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     Дошкольники с ОНР нуждаются в  проведении 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r>
              <a:rPr lang="ru-RU" sz="18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    коррекционной работы по формированию ППК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1800" dirty="0">
              <a:solidFill>
                <a:srgbClr val="3F689F"/>
              </a:solidFill>
              <a:latin typeface="Georgia" panose="02040502050405020303" pitchFamily="18" charset="0"/>
              <a:ea typeface="Baskerville" panose="02020502070401020303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EE5AF2-4CA1-2640-9D49-E758C85C0B4A}"/>
              </a:ext>
            </a:extLst>
          </p:cNvPr>
          <p:cNvSpPr/>
          <p:nvPr/>
        </p:nvSpPr>
        <p:spPr>
          <a:xfrm>
            <a:off x="388620" y="742950"/>
            <a:ext cx="11414760" cy="5800726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17" y="269747"/>
            <a:ext cx="10818000" cy="849600"/>
          </a:xfrm>
          <a:gradFill>
            <a:gsLst>
              <a:gs pos="0">
                <a:srgbClr val="9BC85D"/>
              </a:gs>
              <a:gs pos="0">
                <a:schemeClr val="accent6">
                  <a:lumMod val="0"/>
                  <a:lumOff val="100000"/>
                </a:schemeClr>
              </a:gs>
              <a:gs pos="78000">
                <a:srgbClr val="92D050"/>
              </a:gs>
            </a:gsLst>
            <a:path path="circle">
              <a:fillToRect l="50000" t="-80000" r="50000" b="180000"/>
            </a:path>
          </a:gradFill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Результаты обследования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AB85E14B-3A31-0B4F-A1BF-B229A0BCDF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0145174"/>
              </p:ext>
            </p:extLst>
          </p:nvPr>
        </p:nvGraphicFramePr>
        <p:xfrm>
          <a:off x="963246" y="1347621"/>
          <a:ext cx="4658487" cy="4955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17936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E8C033-8F49-D541-BE50-D70C38958C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7000" y="1416560"/>
            <a:ext cx="10818000" cy="3833865"/>
          </a:xfr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3200" b="1" dirty="0">
                <a:solidFill>
                  <a:srgbClr val="C00000"/>
                </a:solidFill>
                <a:latin typeface="Savoye LET Plain" pitchFamily="2" charset="0"/>
                <a:ea typeface="STLiti" panose="02010800040101010101" pitchFamily="2" charset="-122"/>
              </a:rPr>
              <a:t>      Этапы работы: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Работа по развитию пространственных представлений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Уточнение понимания смыслового значения предлогов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Закрепление правильного употребления предлогов в самостоятельной речи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Ø"/>
            </a:pPr>
            <a:endParaRPr lang="ru-RU" sz="2800" dirty="0">
              <a:solidFill>
                <a:srgbClr val="002060"/>
              </a:solidFill>
              <a:latin typeface="Savoye LET Plain" pitchFamily="2" charset="0"/>
              <a:ea typeface="Baskerville" panose="02020502070401020303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EE5AF2-4CA1-2640-9D49-E758C85C0B4A}"/>
              </a:ext>
            </a:extLst>
          </p:cNvPr>
          <p:cNvSpPr/>
          <p:nvPr/>
        </p:nvSpPr>
        <p:spPr>
          <a:xfrm>
            <a:off x="388620" y="800100"/>
            <a:ext cx="11414760" cy="5743576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000" y="258730"/>
            <a:ext cx="10818000" cy="849600"/>
          </a:xfrm>
          <a:gradFill>
            <a:gsLst>
              <a:gs pos="0">
                <a:srgbClr val="9BC85D"/>
              </a:gs>
              <a:gs pos="0">
                <a:schemeClr val="accent6">
                  <a:lumMod val="0"/>
                  <a:lumOff val="100000"/>
                </a:schemeClr>
              </a:gs>
              <a:gs pos="78000">
                <a:srgbClr val="92D050"/>
              </a:gs>
            </a:gsLst>
            <a:path path="circle">
              <a:fillToRect l="50000" t="-80000" r="50000" b="180000"/>
            </a:path>
          </a:gradFill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Формирование предложно – падежных конструкций</a:t>
            </a:r>
          </a:p>
        </p:txBody>
      </p:sp>
    </p:spTree>
    <p:extLst>
      <p:ext uri="{BB962C8B-B14F-4D97-AF65-F5344CB8AC3E}">
        <p14:creationId xmlns:p14="http://schemas.microsoft.com/office/powerpoint/2010/main" val="1338568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E8C033-8F49-D541-BE50-D70C38958C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2637" y="1869228"/>
            <a:ext cx="6375703" cy="4413040"/>
          </a:xfrm>
          <a:noFill/>
          <a:ln>
            <a:noFill/>
          </a:ln>
        </p:spPr>
        <p:txBody>
          <a:bodyPr>
            <a:noAutofit/>
          </a:bodyPr>
          <a:lstStyle/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Использование упражнений направленных на овладение схемой тела в процессе занятий, в режимных моментах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Baskerville" panose="02020502070401020303" pitchFamily="18" charset="0"/>
              </a:rPr>
              <a:t>Игры с перестроением по словесной инструкции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Развитие умения ориентироваться на плоскости листа («графические диктанты», срисовывание по образцу и </a:t>
            </a:r>
            <a:r>
              <a:rPr lang="ru-RU" sz="2000" dirty="0" err="1">
                <a:solidFill>
                  <a:srgbClr val="12559A"/>
                </a:solidFill>
                <a:latin typeface="Georgia" panose="02040502050405020303" pitchFamily="18" charset="0"/>
              </a:rPr>
              <a:t>тп</a:t>
            </a: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)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Определение пространственного положения предметов по отношению к себе (впереди, сзади, вверху, внизу, справа, слева)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Книги-рассматривания: «</a:t>
            </a:r>
            <a:r>
              <a:rPr lang="ru-RU" sz="2000" dirty="0" err="1">
                <a:solidFill>
                  <a:srgbClr val="12559A"/>
                </a:solidFill>
                <a:latin typeface="Georgia" panose="02040502050405020303" pitchFamily="18" charset="0"/>
              </a:rPr>
              <a:t>Виммельбухи</a:t>
            </a: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», «Найди и покажи»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EE5AF2-4CA1-2640-9D49-E758C85C0B4A}"/>
              </a:ext>
            </a:extLst>
          </p:cNvPr>
          <p:cNvSpPr/>
          <p:nvPr/>
        </p:nvSpPr>
        <p:spPr>
          <a:xfrm>
            <a:off x="388620" y="785813"/>
            <a:ext cx="11414760" cy="5757863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000" y="276796"/>
            <a:ext cx="10818000" cy="849600"/>
          </a:xfrm>
          <a:gradFill>
            <a:gsLst>
              <a:gs pos="0">
                <a:srgbClr val="9BC85D"/>
              </a:gs>
              <a:gs pos="0">
                <a:schemeClr val="accent6">
                  <a:lumMod val="0"/>
                  <a:lumOff val="100000"/>
                </a:schemeClr>
              </a:gs>
              <a:gs pos="78000">
                <a:srgbClr val="92D050"/>
              </a:gs>
            </a:gsLst>
            <a:path path="circle">
              <a:fillToRect l="50000" t="-80000" r="50000" b="180000"/>
            </a:path>
          </a:gradFill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Развитие пространственных представлений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27BC4AD-8CB1-684D-B17B-A223D6CA6F4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4932" y="1358539"/>
            <a:ext cx="2675468" cy="153706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632A1C8-6341-184C-B6D4-CA214B1BA32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6449" y="1358539"/>
            <a:ext cx="2247716" cy="29429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15ADE74-FE7E-9C48-AEC9-FEBB26D8FCA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340" y="3945468"/>
            <a:ext cx="3975825" cy="2336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24270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EE5AF2-4CA1-2640-9D49-E758C85C0B4A}"/>
              </a:ext>
            </a:extLst>
          </p:cNvPr>
          <p:cNvSpPr/>
          <p:nvPr/>
        </p:nvSpPr>
        <p:spPr>
          <a:xfrm>
            <a:off x="388620" y="928688"/>
            <a:ext cx="11414760" cy="5614987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000" y="315880"/>
            <a:ext cx="10818000" cy="849600"/>
          </a:xfrm>
          <a:gradFill>
            <a:gsLst>
              <a:gs pos="0">
                <a:srgbClr val="9BC85D"/>
              </a:gs>
              <a:gs pos="0">
                <a:schemeClr val="accent6">
                  <a:lumMod val="0"/>
                  <a:lumOff val="100000"/>
                </a:schemeClr>
              </a:gs>
              <a:gs pos="78000">
                <a:srgbClr val="92D050"/>
              </a:gs>
            </a:gsLst>
            <a:path path="circle">
              <a:fillToRect l="50000" t="-80000" r="50000" b="180000"/>
            </a:path>
          </a:gradFill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Развитие понимания смыслового значения предлогов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A151E361-7ABD-1440-8A7A-9D413BDA38A9}"/>
              </a:ext>
            </a:extLst>
          </p:cNvPr>
          <p:cNvSpPr txBox="1">
            <a:spLocks/>
          </p:cNvSpPr>
          <p:nvPr/>
        </p:nvSpPr>
        <p:spPr>
          <a:xfrm>
            <a:off x="897193" y="1378226"/>
            <a:ext cx="10397613" cy="499607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  <a:ea typeface="STLiti" panose="02010800040101010101" pitchFamily="2" charset="-122"/>
              </a:rPr>
              <a:t>Использование графических обозначений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Работа начинается с предлогов с ярко выраженным конкретным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     значением: в, на, под, а позднее - предлоги над, из, за,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     перед, между, по и др.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 err="1">
                <a:solidFill>
                  <a:srgbClr val="12559A"/>
                </a:solidFill>
                <a:latin typeface="Georgia" panose="02040502050405020303" pitchFamily="18" charset="0"/>
              </a:rPr>
              <a:t>Каждыи</a:t>
            </a: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̆ предлог сначала отрабатывается отдельно от других предлогов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endParaRPr lang="en-US" sz="2000" dirty="0">
              <a:solidFill>
                <a:srgbClr val="12559A"/>
              </a:solidFill>
              <a:latin typeface="Georgia" panose="02040502050405020303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Выполнение действий с предметами логопедом, интонационное выделение предлога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Выполнение действий ребенком, </a:t>
            </a:r>
            <a:r>
              <a:rPr lang="ru-RU" sz="2000" dirty="0" err="1">
                <a:solidFill>
                  <a:srgbClr val="12559A"/>
                </a:solidFill>
                <a:latin typeface="Georgia" panose="02040502050405020303" pitchFamily="18" charset="0"/>
              </a:rPr>
              <a:t>оречевление</a:t>
            </a: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 действий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Составление словосочетаний, предложений по образцу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Самостоятельное составление словосочетаний и предложений по картинкам 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Обобщение и дифференциация значений предлогов при выполнении упражнений с использованием графических схем (символов)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12559A"/>
                </a:solidFill>
                <a:latin typeface="Georgia" panose="02040502050405020303" pitchFamily="18" charset="0"/>
              </a:rPr>
              <a:t>Автоматизация полученных графических навыков на новом лексическом материале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endParaRPr lang="ru-RU" sz="2000" dirty="0">
              <a:solidFill>
                <a:srgbClr val="12559A"/>
              </a:solidFill>
              <a:latin typeface="Georgia" panose="02040502050405020303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endParaRPr lang="ru-RU" sz="2000" dirty="0">
              <a:solidFill>
                <a:srgbClr val="12559A"/>
              </a:solidFill>
              <a:latin typeface="Georgia" panose="02040502050405020303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ru-RU" dirty="0">
              <a:solidFill>
                <a:srgbClr val="3F689F"/>
              </a:solidFill>
              <a:latin typeface="Georgia" panose="02040502050405020303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3200" b="1" dirty="0">
              <a:solidFill>
                <a:srgbClr val="C00000"/>
              </a:solidFill>
              <a:latin typeface="Savoye LET Plain" pitchFamily="2" charset="0"/>
              <a:ea typeface="STLiti" panose="02010800040101010101" pitchFamily="2" charset="-122"/>
            </a:endParaRPr>
          </a:p>
          <a:p>
            <a:pPr marL="342900" indent="-342900" algn="l"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</a:pPr>
            <a:endParaRPr lang="ru-RU" sz="2000" dirty="0">
              <a:solidFill>
                <a:srgbClr val="12559A"/>
              </a:solidFill>
              <a:latin typeface="Georgia" panose="02040502050405020303" pitchFamily="18" charset="0"/>
              <a:ea typeface="Baskerville" panose="0202050207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8323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E8C033-8F49-D541-BE50-D70C38958C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2176" y="1429596"/>
            <a:ext cx="4847648" cy="508414"/>
          </a:xfrm>
          <a:noFill/>
          <a:ln>
            <a:noFill/>
          </a:ln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r>
              <a:rPr lang="ru-RU" sz="3200" b="1" dirty="0">
                <a:solidFill>
                  <a:srgbClr val="C00000"/>
                </a:solidFill>
                <a:latin typeface="Savoye LET Plain" pitchFamily="2" charset="0"/>
                <a:ea typeface="Baskerville" panose="02020502070401020303" pitchFamily="18" charset="0"/>
              </a:rPr>
              <a:t>«Озорной колобок» и «Птичка Соня»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</a:pPr>
            <a:endParaRPr lang="ru-RU" sz="2000" dirty="0">
              <a:solidFill>
                <a:srgbClr val="12559A"/>
              </a:solidFill>
              <a:latin typeface="Georgia" panose="02040502050405020303" pitchFamily="18" charset="0"/>
              <a:ea typeface="Baskerville" panose="02020502070401020303" pitchFamily="18" charset="0"/>
            </a:endParaRP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12559A"/>
              </a:solidFill>
              <a:latin typeface="Georgia" panose="02040502050405020303" pitchFamily="18" charset="0"/>
              <a:ea typeface="Baskerville" panose="02020502070401020303" pitchFamily="18" charset="0"/>
            </a:endParaRP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12559A"/>
              </a:solidFill>
              <a:latin typeface="Savoye LET Plain" pitchFamily="2" charset="0"/>
              <a:ea typeface="Baskerville" panose="02020502070401020303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EE5AF2-4CA1-2640-9D49-E758C85C0B4A}"/>
              </a:ext>
            </a:extLst>
          </p:cNvPr>
          <p:cNvSpPr/>
          <p:nvPr/>
        </p:nvSpPr>
        <p:spPr>
          <a:xfrm>
            <a:off x="388620" y="928688"/>
            <a:ext cx="11414760" cy="5614987"/>
          </a:xfrm>
          <a:prstGeom prst="rect">
            <a:avLst/>
          </a:prstGeom>
          <a:noFill/>
          <a:ln w="25400" cmpd="dbl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B4181-B585-8A42-8051-DACFB1C32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000" y="315880"/>
            <a:ext cx="10818000" cy="849600"/>
          </a:xfrm>
          <a:gradFill>
            <a:gsLst>
              <a:gs pos="0">
                <a:srgbClr val="9BC85D"/>
              </a:gs>
              <a:gs pos="0">
                <a:schemeClr val="accent6">
                  <a:lumMod val="0"/>
                  <a:lumOff val="100000"/>
                </a:schemeClr>
              </a:gs>
              <a:gs pos="78000">
                <a:srgbClr val="92D050"/>
              </a:gs>
            </a:gsLst>
            <a:path path="circle">
              <a:fillToRect l="50000" t="-80000" r="50000" b="180000"/>
            </a:path>
          </a:gradFill>
          <a:ln w="38100">
            <a:noFill/>
          </a:ln>
          <a:effectLst>
            <a:outerShdw blurRad="508000" dist="635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Ayuthaya" pitchFamily="2" charset="-34"/>
                <a:cs typeface="Ayuthaya" pitchFamily="2" charset="-34"/>
              </a:rPr>
              <a:t>Развитие понимания смыслового значения предлогов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83C5DAD-1B25-D74A-8535-00D63ADE2409}"/>
              </a:ext>
            </a:extLst>
          </p:cNvPr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420" y="2425350"/>
            <a:ext cx="3636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5ED809A-A6FE-FE45-9E29-CF1A5F14484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000" b="93714" l="4667" r="97000">
                        <a14:backgroundMark x1="21333" y1="51429" x2="94667" y2="51714"/>
                        <a14:backgroundMark x1="70667" y1="48571" x2="99667" y2="85714"/>
                        <a14:backgroundMark x1="25444" y1="45286" x2="222" y2="7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1400" y="4747026"/>
            <a:ext cx="3200400" cy="201061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375168C-9ABF-6741-BDE7-F73AFA725F8C}"/>
              </a:ext>
            </a:extLst>
          </p:cNvPr>
          <p:cNvPicPr>
            <a:picLocks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3400" y="2440769"/>
            <a:ext cx="3636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9F137B-9B42-5B40-A929-5FA20944770E}"/>
              </a:ext>
            </a:extLst>
          </p:cNvPr>
          <p:cNvSpPr txBox="1"/>
          <p:nvPr/>
        </p:nvSpPr>
        <p:spPr>
          <a:xfrm>
            <a:off x="10363868" y="6127437"/>
            <a:ext cx="114396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Savoye LET Plain" pitchFamily="2" charset="0"/>
              </a:rPr>
              <a:t>Видео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A12AE5A-14EA-4542-B943-19572D1B90EE}"/>
              </a:ext>
            </a:extLst>
          </p:cNvPr>
          <p:cNvSpPr/>
          <p:nvPr/>
        </p:nvSpPr>
        <p:spPr>
          <a:xfrm>
            <a:off x="2888305" y="5611754"/>
            <a:ext cx="720000" cy="72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FE925EA6-424E-AB4B-AB3F-C91F9B13B555}"/>
              </a:ext>
            </a:extLst>
          </p:cNvPr>
          <p:cNvSpPr/>
          <p:nvPr/>
        </p:nvSpPr>
        <p:spPr>
          <a:xfrm>
            <a:off x="3034715" y="5755754"/>
            <a:ext cx="432000" cy="432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A689452-02D5-6145-A416-5F06F3BB2100}"/>
              </a:ext>
            </a:extLst>
          </p:cNvPr>
          <p:cNvPicPr>
            <a:picLocks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19470" y="2800769"/>
            <a:ext cx="288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D1F58D8-2F98-534E-90B3-16963CAD7BC0}"/>
              </a:ext>
            </a:extLst>
          </p:cNvPr>
          <p:cNvSpPr/>
          <p:nvPr/>
        </p:nvSpPr>
        <p:spPr>
          <a:xfrm>
            <a:off x="4597573" y="5627317"/>
            <a:ext cx="720000" cy="72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B8621523-5316-7A47-9802-FB8CD0E01175}"/>
              </a:ext>
            </a:extLst>
          </p:cNvPr>
          <p:cNvSpPr/>
          <p:nvPr/>
        </p:nvSpPr>
        <p:spPr>
          <a:xfrm>
            <a:off x="4733020" y="5179754"/>
            <a:ext cx="432000" cy="432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A270278-5534-B54D-83D7-757E13FCDA2D}"/>
              </a:ext>
            </a:extLst>
          </p:cNvPr>
          <p:cNvSpPr/>
          <p:nvPr/>
        </p:nvSpPr>
        <p:spPr>
          <a:xfrm>
            <a:off x="6911020" y="5611754"/>
            <a:ext cx="720000" cy="72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6398AC7B-8F50-C545-8291-1FF71EC940D9}"/>
              </a:ext>
            </a:extLst>
          </p:cNvPr>
          <p:cNvSpPr/>
          <p:nvPr/>
        </p:nvSpPr>
        <p:spPr>
          <a:xfrm>
            <a:off x="7050200" y="5755754"/>
            <a:ext cx="432000" cy="432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8FCDCCD-1D09-EA48-A3A9-0C1234B8A647}"/>
              </a:ext>
            </a:extLst>
          </p:cNvPr>
          <p:cNvPicPr>
            <a:picLocks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020" y="2447360"/>
            <a:ext cx="2393458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9DAD544-637E-F14E-A6CD-513EF3B28ED7}"/>
              </a:ext>
            </a:extLst>
          </p:cNvPr>
          <p:cNvPicPr>
            <a:picLocks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788082" y="2373760"/>
            <a:ext cx="2862675" cy="302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Овал 19">
            <a:extLst>
              <a:ext uri="{FF2B5EF4-FFF2-40B4-BE49-F238E27FC236}">
                <a16:creationId xmlns:a16="http://schemas.microsoft.com/office/drawing/2014/main" id="{0B771F03-6C26-4241-94E0-94ADCB3894C2}"/>
              </a:ext>
            </a:extLst>
          </p:cNvPr>
          <p:cNvSpPr/>
          <p:nvPr/>
        </p:nvSpPr>
        <p:spPr>
          <a:xfrm>
            <a:off x="1379742" y="5896711"/>
            <a:ext cx="432000" cy="432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ED43BE71-066E-EF48-ACEB-08E83E93E3B1}"/>
              </a:ext>
            </a:extLst>
          </p:cNvPr>
          <p:cNvSpPr/>
          <p:nvPr/>
        </p:nvSpPr>
        <p:spPr>
          <a:xfrm>
            <a:off x="1817050" y="5611754"/>
            <a:ext cx="590770" cy="72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4EF082ED-8976-CB45-AFBB-8B8A1C665FA9}"/>
              </a:ext>
            </a:extLst>
          </p:cNvPr>
          <p:cNvSpPr/>
          <p:nvPr/>
        </p:nvSpPr>
        <p:spPr>
          <a:xfrm>
            <a:off x="783665" y="5594040"/>
            <a:ext cx="590770" cy="72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246D8ECA-BC8E-9A49-886D-2A9E7F141079}"/>
              </a:ext>
            </a:extLst>
          </p:cNvPr>
          <p:cNvSpPr/>
          <p:nvPr/>
        </p:nvSpPr>
        <p:spPr>
          <a:xfrm>
            <a:off x="8031340" y="5594040"/>
            <a:ext cx="720000" cy="72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8A33992E-4377-4D4D-8595-363FCAA6A8C0}"/>
              </a:ext>
            </a:extLst>
          </p:cNvPr>
          <p:cNvSpPr/>
          <p:nvPr/>
        </p:nvSpPr>
        <p:spPr>
          <a:xfrm>
            <a:off x="8183893" y="5989635"/>
            <a:ext cx="432000" cy="432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0082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7" grpId="0" animBg="1"/>
      <p:bldP spid="17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9987</TotalTime>
  <Words>618</Words>
  <Application>Microsoft Macintosh PowerPoint</Application>
  <PresentationFormat>Широкоэкранный</PresentationFormat>
  <Paragraphs>95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5" baseType="lpstr">
      <vt:lpstr>STLiti</vt:lpstr>
      <vt:lpstr>Arial</vt:lpstr>
      <vt:lpstr>Ayuthaya</vt:lpstr>
      <vt:lpstr>Baskerville</vt:lpstr>
      <vt:lpstr>Calibri</vt:lpstr>
      <vt:lpstr>Calibri Light</vt:lpstr>
      <vt:lpstr>Gabriola</vt:lpstr>
      <vt:lpstr>Georgia</vt:lpstr>
      <vt:lpstr>Noteworthy</vt:lpstr>
      <vt:lpstr>Savoye LET Plain</vt:lpstr>
      <vt:lpstr>Wingdings</vt:lpstr>
      <vt:lpstr>Тема Office</vt:lpstr>
      <vt:lpstr>«Формирование предложно – падежных конструкций у детей с ОНР с использованием методического пособия –   «Логико-малыш»</vt:lpstr>
      <vt:lpstr>Актуальность</vt:lpstr>
      <vt:lpstr>Исследования</vt:lpstr>
      <vt:lpstr>Диагностика состояния предложно-падежных конструкций у детей с ОНР</vt:lpstr>
      <vt:lpstr>Результаты обследования</vt:lpstr>
      <vt:lpstr>Формирование предложно – падежных конструкций</vt:lpstr>
      <vt:lpstr>Развитие пространственных представлений</vt:lpstr>
      <vt:lpstr>Развитие понимания смыслового значения предлогов</vt:lpstr>
      <vt:lpstr>Развитие понимания смыслового значения предлогов</vt:lpstr>
      <vt:lpstr>Развитие понимания смыслового значения предлогов</vt:lpstr>
      <vt:lpstr>Закрепление правильного употребления предлогов в речи</vt:lpstr>
      <vt:lpstr>Закрепление правильного употребления предлогов в речи</vt:lpstr>
      <vt:lpstr>Закрепление правильного употребления предлогов в речи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1178</cp:revision>
  <dcterms:created xsi:type="dcterms:W3CDTF">2019-03-31T12:35:05Z</dcterms:created>
  <dcterms:modified xsi:type="dcterms:W3CDTF">2022-12-10T15:26:18Z</dcterms:modified>
</cp:coreProperties>
</file>