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84" r:id="rId1"/>
    <p:sldMasterId id="2147483696" r:id="rId2"/>
    <p:sldMasterId id="2147483720" r:id="rId3"/>
    <p:sldMasterId id="2147483732" r:id="rId4"/>
  </p:sldMasterIdLst>
  <p:notesMasterIdLst>
    <p:notesMasterId r:id="rId40"/>
  </p:notesMasterIdLst>
  <p:sldIdLst>
    <p:sldId id="268" r:id="rId5"/>
    <p:sldId id="279" r:id="rId6"/>
    <p:sldId id="281" r:id="rId7"/>
    <p:sldId id="282" r:id="rId8"/>
    <p:sldId id="283" r:id="rId9"/>
    <p:sldId id="284" r:id="rId10"/>
    <p:sldId id="290" r:id="rId11"/>
    <p:sldId id="269" r:id="rId12"/>
    <p:sldId id="310" r:id="rId13"/>
    <p:sldId id="258" r:id="rId14"/>
    <p:sldId id="263" r:id="rId15"/>
    <p:sldId id="261" r:id="rId16"/>
    <p:sldId id="270" r:id="rId17"/>
    <p:sldId id="303" r:id="rId18"/>
    <p:sldId id="259" r:id="rId19"/>
    <p:sldId id="262" r:id="rId20"/>
    <p:sldId id="304" r:id="rId21"/>
    <p:sldId id="307" r:id="rId22"/>
    <p:sldId id="264" r:id="rId23"/>
    <p:sldId id="292" r:id="rId24"/>
    <p:sldId id="293" r:id="rId25"/>
    <p:sldId id="300" r:id="rId26"/>
    <p:sldId id="294" r:id="rId27"/>
    <p:sldId id="296" r:id="rId28"/>
    <p:sldId id="297" r:id="rId29"/>
    <p:sldId id="298" r:id="rId30"/>
    <p:sldId id="299" r:id="rId31"/>
    <p:sldId id="274" r:id="rId32"/>
    <p:sldId id="273" r:id="rId33"/>
    <p:sldId id="285" r:id="rId34"/>
    <p:sldId id="286" r:id="rId35"/>
    <p:sldId id="308" r:id="rId36"/>
    <p:sldId id="309" r:id="rId37"/>
    <p:sldId id="260" r:id="rId38"/>
    <p:sldId id="266" r:id="rId3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266" autoAdjust="0"/>
    <p:restoredTop sz="94660"/>
  </p:normalViewPr>
  <p:slideViewPr>
    <p:cSldViewPr>
      <p:cViewPr varScale="1">
        <p:scale>
          <a:sx n="69" d="100"/>
          <a:sy n="69" d="100"/>
        </p:scale>
        <p:origin x="-117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D5A9DA-9A83-4CDC-B3A3-320C41DCCB6A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65EEF8-DE22-4E0E-8177-81825C3DFF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11258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5EEF8-DE22-4E0E-8177-81825C3DFF97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5EEF8-DE22-4E0E-8177-81825C3DFF97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5EEF8-DE22-4E0E-8177-81825C3DFF97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5EEF8-DE22-4E0E-8177-81825C3DFF97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5EEF8-DE22-4E0E-8177-81825C3DFF97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5EEF8-DE22-4E0E-8177-81825C3DFF97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5EEF8-DE22-4E0E-8177-81825C3DFF97}" type="slidenum">
              <a:rPr lang="ru-RU" smtClean="0"/>
              <a:pPr/>
              <a:t>32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93527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5EEF8-DE22-4E0E-8177-81825C3DFF97}" type="slidenum">
              <a:rPr lang="ru-RU" smtClean="0"/>
              <a:pPr/>
              <a:t>34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5EEF8-DE22-4E0E-8177-81825C3DFF97}" type="slidenum">
              <a:rPr lang="ru-RU" smtClean="0"/>
              <a:pPr/>
              <a:t>35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88D6F2E1-41AA-43FB-A313-607DCC5557BC}" type="datetimeFigureOut">
              <a:rPr lang="ru-RU" smtClean="0">
                <a:solidFill>
                  <a:srgbClr val="575F6D"/>
                </a:solidFill>
              </a:rPr>
              <a:pPr/>
              <a:t>09.12.2022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2C434E26-E4D4-4FC6-BAF6-9CC48CBA9D7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29879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6F2E1-41AA-43FB-A313-607DCC5557BC}" type="datetimeFigureOut">
              <a:rPr lang="ru-RU" smtClean="0">
                <a:solidFill>
                  <a:srgbClr val="575F6D"/>
                </a:solidFill>
              </a:rPr>
              <a:pPr/>
              <a:t>09.12.2022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34E26-E4D4-4FC6-BAF6-9CC48CBA9D7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84831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6F2E1-41AA-43FB-A313-607DCC5557BC}" type="datetimeFigureOut">
              <a:rPr lang="ru-RU" smtClean="0">
                <a:solidFill>
                  <a:srgbClr val="575F6D"/>
                </a:solidFill>
              </a:rPr>
              <a:pPr/>
              <a:t>09.12.2022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34E26-E4D4-4FC6-BAF6-9CC48CBA9D7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7027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09.12.2022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12339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09.12.2022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56344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09.12.2022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83951850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09.12.2022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36783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09.12.2022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10100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09.12.2022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77129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09.12.2022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19178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09.12.2022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2212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8D6F2E1-41AA-43FB-A313-607DCC5557BC}" type="datetimeFigureOut">
              <a:rPr lang="ru-RU" smtClean="0">
                <a:solidFill>
                  <a:srgbClr val="575F6D"/>
                </a:solidFill>
              </a:rPr>
              <a:pPr/>
              <a:t>09.12.2022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C434E26-E4D4-4FC6-BAF6-9CC48CBA9D7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5782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09.12.2022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8313839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09.12.2022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368838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09.12.2022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551907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69655-BDE8-4C30-833E-1D3BB2C04AF4}" type="datetimeFigureOut">
              <a:rPr lang="ru-RU" smtClean="0">
                <a:solidFill>
                  <a:srgbClr val="564B3C"/>
                </a:solidFill>
              </a:rPr>
              <a:pPr/>
              <a:t>09.12.2022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F3820-0D80-4A22-9F54-1E718382BEF0}" type="slidenum">
              <a:rPr lang="ru-RU" smtClean="0">
                <a:solidFill>
                  <a:srgbClr val="93A299">
                    <a:lumMod val="50000"/>
                  </a:srgbClr>
                </a:solidFill>
              </a:rPr>
              <a:pPr/>
              <a:t>‹#›</a:t>
            </a:fld>
            <a:endParaRPr lang="ru-RU">
              <a:solidFill>
                <a:srgbClr val="93A299">
                  <a:lumMod val="50000"/>
                </a:srgb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69655-BDE8-4C30-833E-1D3BB2C04AF4}" type="datetimeFigureOut">
              <a:rPr lang="ru-RU" smtClean="0">
                <a:solidFill>
                  <a:srgbClr val="564B3C"/>
                </a:solidFill>
              </a:rPr>
              <a:pPr/>
              <a:t>09.12.2022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F3820-0D80-4A22-9F54-1E718382BEF0}" type="slidenum">
              <a:rPr lang="ru-RU" smtClean="0">
                <a:solidFill>
                  <a:srgbClr val="564B3C"/>
                </a:solidFill>
              </a:rPr>
              <a:pPr/>
              <a:t>‹#›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69655-BDE8-4C30-833E-1D3BB2C04AF4}" type="datetimeFigureOut">
              <a:rPr lang="ru-RU" smtClean="0">
                <a:solidFill>
                  <a:srgbClr val="564B3C"/>
                </a:solidFill>
              </a:rPr>
              <a:pPr/>
              <a:t>09.12.2022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F3820-0D80-4A22-9F54-1E718382BEF0}" type="slidenum">
              <a:rPr lang="ru-RU" smtClean="0">
                <a:solidFill>
                  <a:srgbClr val="564B3C"/>
                </a:solidFill>
              </a:rPr>
              <a:pPr/>
              <a:t>‹#›</a:t>
            </a:fld>
            <a:endParaRPr lang="ru-RU">
              <a:solidFill>
                <a:srgbClr val="564B3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69655-BDE8-4C30-833E-1D3BB2C04AF4}" type="datetimeFigureOut">
              <a:rPr lang="ru-RU" smtClean="0">
                <a:solidFill>
                  <a:srgbClr val="564B3C"/>
                </a:solidFill>
              </a:rPr>
              <a:pPr/>
              <a:t>09.12.2022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F3820-0D80-4A22-9F54-1E718382BEF0}" type="slidenum">
              <a:rPr lang="ru-RU" smtClean="0">
                <a:solidFill>
                  <a:srgbClr val="564B3C"/>
                </a:solidFill>
              </a:rPr>
              <a:pPr/>
              <a:t>‹#›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69655-BDE8-4C30-833E-1D3BB2C04AF4}" type="datetimeFigureOut">
              <a:rPr lang="ru-RU" smtClean="0">
                <a:solidFill>
                  <a:srgbClr val="564B3C"/>
                </a:solidFill>
              </a:rPr>
              <a:pPr/>
              <a:t>09.12.2022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F3820-0D80-4A22-9F54-1E718382BEF0}" type="slidenum">
              <a:rPr lang="ru-RU" smtClean="0">
                <a:solidFill>
                  <a:srgbClr val="564B3C"/>
                </a:solidFill>
              </a:rPr>
              <a:pPr/>
              <a:t>‹#›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69655-BDE8-4C30-833E-1D3BB2C04AF4}" type="datetimeFigureOut">
              <a:rPr lang="ru-RU" smtClean="0">
                <a:solidFill>
                  <a:srgbClr val="564B3C"/>
                </a:solidFill>
              </a:rPr>
              <a:pPr/>
              <a:t>09.12.2022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F3820-0D80-4A22-9F54-1E718382BEF0}" type="slidenum">
              <a:rPr lang="ru-RU" smtClean="0">
                <a:solidFill>
                  <a:srgbClr val="564B3C"/>
                </a:solidFill>
              </a:rPr>
              <a:pPr/>
              <a:t>‹#›</a:t>
            </a:fld>
            <a:endParaRPr lang="ru-RU">
              <a:solidFill>
                <a:srgbClr val="564B3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69655-BDE8-4C30-833E-1D3BB2C04AF4}" type="datetimeFigureOut">
              <a:rPr lang="ru-RU" smtClean="0">
                <a:solidFill>
                  <a:srgbClr val="564B3C"/>
                </a:solidFill>
              </a:rPr>
              <a:pPr/>
              <a:t>09.12.2022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F3820-0D80-4A22-9F54-1E718382BEF0}" type="slidenum">
              <a:rPr lang="ru-RU" smtClean="0">
                <a:solidFill>
                  <a:srgbClr val="564B3C"/>
                </a:solidFill>
              </a:rPr>
              <a:pPr/>
              <a:t>‹#›</a:t>
            </a:fld>
            <a:endParaRPr lang="ru-RU">
              <a:solidFill>
                <a:srgbClr val="564B3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88D6F2E1-41AA-43FB-A313-607DCC5557BC}" type="datetimeFigureOut">
              <a:rPr lang="ru-RU" smtClean="0">
                <a:solidFill>
                  <a:srgbClr val="575F6D"/>
                </a:solidFill>
              </a:rPr>
              <a:pPr/>
              <a:t>09.12.2022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2C434E26-E4D4-4FC6-BAF6-9CC48CBA9D7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221655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69655-BDE8-4C30-833E-1D3BB2C04AF4}" type="datetimeFigureOut">
              <a:rPr lang="ru-RU" smtClean="0">
                <a:solidFill>
                  <a:srgbClr val="564B3C"/>
                </a:solidFill>
              </a:rPr>
              <a:pPr/>
              <a:t>09.12.2022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F3820-0D80-4A22-9F54-1E718382BEF0}" type="slidenum">
              <a:rPr lang="ru-RU" smtClean="0">
                <a:solidFill>
                  <a:srgbClr val="564B3C"/>
                </a:solidFill>
              </a:rPr>
              <a:pPr/>
              <a:t>‹#›</a:t>
            </a:fld>
            <a:endParaRPr lang="ru-RU">
              <a:solidFill>
                <a:srgbClr val="564B3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69655-BDE8-4C30-833E-1D3BB2C04AF4}" type="datetimeFigureOut">
              <a:rPr lang="ru-RU" smtClean="0">
                <a:solidFill>
                  <a:srgbClr val="564B3C"/>
                </a:solidFill>
              </a:rPr>
              <a:pPr/>
              <a:t>09.12.2022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F3820-0D80-4A22-9F54-1E718382BEF0}" type="slidenum">
              <a:rPr lang="ru-RU" smtClean="0">
                <a:solidFill>
                  <a:srgbClr val="564B3C"/>
                </a:solidFill>
              </a:rPr>
              <a:pPr/>
              <a:t>‹#›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69655-BDE8-4C30-833E-1D3BB2C04AF4}" type="datetimeFigureOut">
              <a:rPr lang="ru-RU" smtClean="0">
                <a:solidFill>
                  <a:srgbClr val="564B3C"/>
                </a:solidFill>
              </a:rPr>
              <a:pPr/>
              <a:t>09.12.2022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F3820-0D80-4A22-9F54-1E718382BEF0}" type="slidenum">
              <a:rPr lang="ru-RU" smtClean="0">
                <a:solidFill>
                  <a:srgbClr val="564B3C"/>
                </a:solidFill>
              </a:rPr>
              <a:pPr/>
              <a:t>‹#›</a:t>
            </a:fld>
            <a:endParaRPr lang="ru-RU">
              <a:solidFill>
                <a:srgbClr val="564B3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69655-BDE8-4C30-833E-1D3BB2C04AF4}" type="datetimeFigureOut">
              <a:rPr lang="ru-RU" smtClean="0">
                <a:solidFill>
                  <a:srgbClr val="564B3C"/>
                </a:solidFill>
              </a:rPr>
              <a:pPr/>
              <a:t>09.12.2022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F3820-0D80-4A22-9F54-1E718382BEF0}" type="slidenum">
              <a:rPr lang="ru-RU" smtClean="0">
                <a:solidFill>
                  <a:srgbClr val="564B3C"/>
                </a:solidFill>
              </a:rPr>
              <a:pPr/>
              <a:t>‹#›</a:t>
            </a:fld>
            <a:endParaRPr lang="ru-RU">
              <a:solidFill>
                <a:srgbClr val="564B3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09.12.2022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09.12.2022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09.12.2022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09.12.2022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09.12.2022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09.12.2022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6F2E1-41AA-43FB-A313-607DCC5557BC}" type="datetimeFigureOut">
              <a:rPr lang="ru-RU" smtClean="0">
                <a:solidFill>
                  <a:srgbClr val="575F6D"/>
                </a:solidFill>
              </a:rPr>
              <a:pPr/>
              <a:t>09.12.2022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34E26-E4D4-4FC6-BAF6-9CC48CBA9D7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59606623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09.12.2022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09.12.2022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09.12.2022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09.12.2022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09.12.2022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6F2E1-41AA-43FB-A313-607DCC5557BC}" type="datetimeFigureOut">
              <a:rPr lang="ru-RU" smtClean="0">
                <a:solidFill>
                  <a:srgbClr val="575F6D"/>
                </a:solidFill>
              </a:rPr>
              <a:pPr/>
              <a:t>09.12.2022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34E26-E4D4-4FC6-BAF6-9CC48CBA9D7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8957225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8D6F2E1-41AA-43FB-A313-607DCC5557BC}" type="datetimeFigureOut">
              <a:rPr lang="ru-RU" smtClean="0">
                <a:solidFill>
                  <a:srgbClr val="575F6D"/>
                </a:solidFill>
              </a:rPr>
              <a:pPr/>
              <a:t>09.12.2022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C434E26-E4D4-4FC6-BAF6-9CC48CBA9D7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56516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6F2E1-41AA-43FB-A313-607DCC5557BC}" type="datetimeFigureOut">
              <a:rPr lang="ru-RU" smtClean="0">
                <a:solidFill>
                  <a:srgbClr val="575F6D"/>
                </a:solidFill>
              </a:rPr>
              <a:pPr/>
              <a:t>09.12.2022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34E26-E4D4-4FC6-BAF6-9CC48CBA9D7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96077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8D6F2E1-41AA-43FB-A313-607DCC5557BC}" type="datetimeFigureOut">
              <a:rPr lang="ru-RU" smtClean="0">
                <a:solidFill>
                  <a:srgbClr val="575F6D"/>
                </a:solidFill>
              </a:rPr>
              <a:pPr/>
              <a:t>09.12.2022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C434E26-E4D4-4FC6-BAF6-9CC48CBA9D7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8070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8D6F2E1-41AA-43FB-A313-607DCC5557BC}" type="datetimeFigureOut">
              <a:rPr lang="ru-RU" smtClean="0">
                <a:solidFill>
                  <a:srgbClr val="575F6D"/>
                </a:solidFill>
              </a:rPr>
              <a:pPr/>
              <a:t>09.12.2022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C434E26-E4D4-4FC6-BAF6-9CC48CBA9D7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76431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8D6F2E1-41AA-43FB-A313-607DCC5557BC}" type="datetimeFigureOut">
              <a:rPr lang="ru-RU" smtClean="0">
                <a:solidFill>
                  <a:srgbClr val="575F6D"/>
                </a:solidFill>
              </a:rPr>
              <a:pPr/>
              <a:t>09.12.2022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2C434E26-E4D4-4FC6-BAF6-9CC48CBA9D7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73674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09.12.2022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2217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1F69655-BDE8-4C30-833E-1D3BB2C04AF4}" type="datetimeFigureOut">
              <a:rPr lang="ru-RU" smtClean="0">
                <a:solidFill>
                  <a:srgbClr val="564B3C"/>
                </a:solidFill>
              </a:rPr>
              <a:pPr/>
              <a:t>09.12.2022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AFF3820-0D80-4A22-9F54-1E718382BEF0}" type="slidenum">
              <a:rPr lang="ru-RU" smtClean="0">
                <a:solidFill>
                  <a:srgbClr val="564B3C"/>
                </a:solidFill>
              </a:rPr>
              <a:pPr/>
              <a:t>‹#›</a:t>
            </a:fld>
            <a:endParaRPr lang="ru-RU">
              <a:solidFill>
                <a:srgbClr val="564B3C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8D6F2E1-41AA-43FB-A313-607DCC5557BC}" type="datetimeFigureOut">
              <a:rPr lang="ru-RU" smtClean="0">
                <a:solidFill>
                  <a:srgbClr val="575F6D"/>
                </a:solidFill>
              </a:rPr>
              <a:pPr/>
              <a:t>09.12.2022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C434E26-E4D4-4FC6-BAF6-9CC48CBA9D7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9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28.wmf"/><Relationship Id="rId4" Type="http://schemas.openxmlformats.org/officeDocument/2006/relationships/image" Target="../media/image27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0" y="2471738"/>
            <a:ext cx="8619670" cy="3313112"/>
          </a:xfrm>
        </p:spPr>
        <p:txBody>
          <a:bodyPr>
            <a:normAutofit fontScale="92500" lnSpcReduction="20000"/>
          </a:bodyPr>
          <a:lstStyle/>
          <a:p>
            <a:pPr marL="45720" indent="0" algn="ctr">
              <a:buNone/>
            </a:pPr>
            <a:endParaRPr lang="ru-RU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 algn="ctr">
              <a:buNone/>
            </a:pPr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ТРЕЗВОСТЬ-НОРМА ЖИЗНИ</a:t>
            </a:r>
          </a:p>
          <a:p>
            <a:pPr marL="45720" indent="0">
              <a:buNone/>
            </a:pPr>
            <a:endParaRPr lang="ru-RU" sz="1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endParaRPr lang="ru-RU" sz="1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endParaRPr lang="ru-RU" sz="1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МБОУ «Школа-интернат поселка Эгвекинот»</a:t>
            </a:r>
            <a:endParaRPr lang="ru-RU" sz="1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22\Desktop\logo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7562" y="457200"/>
            <a:ext cx="972108" cy="1138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8313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0600" y="228600"/>
            <a:ext cx="7391400" cy="1399032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3600" dirty="0"/>
              <a:t>Из истории «День трезвости»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13"/>
          </p:nvPr>
        </p:nvSpPr>
        <p:spPr>
          <a:xfrm>
            <a:off x="304800" y="1524000"/>
            <a:ext cx="5257800" cy="5105400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endParaRPr lang="ru-RU" sz="1600" dirty="0">
              <a:solidFill>
                <a:schemeClr val="accent1">
                  <a:lumMod val="75000"/>
                </a:schemeClr>
              </a:solidFill>
              <a:latin typeface="Arial Black" pitchFamily="34" charset="0"/>
              <a:cs typeface="Miriam" pitchFamily="34" charset="-79"/>
            </a:endParaRPr>
          </a:p>
          <a:p>
            <a:pPr>
              <a:buFont typeface="Wingdings" pitchFamily="2" charset="2"/>
              <a:buChar char="Ø"/>
            </a:pPr>
            <a:endParaRPr lang="ru-RU" sz="1600" dirty="0">
              <a:solidFill>
                <a:schemeClr val="accent1">
                  <a:lumMod val="75000"/>
                </a:schemeClr>
              </a:solidFill>
              <a:latin typeface="Arial Black" pitchFamily="34" charset="0"/>
              <a:cs typeface="Miriam" pitchFamily="34" charset="-79"/>
            </a:endParaRPr>
          </a:p>
          <a:p>
            <a:pPr>
              <a:buFont typeface="Wingdings" pitchFamily="2" charset="2"/>
              <a:buChar char="Ø"/>
            </a:pP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  <a:cs typeface="Miriam" pitchFamily="34" charset="-79"/>
              </a:rPr>
              <a:t>Этот праздник  начал проводиться в России ежегодно с 1913  года. Наши родственники, которые в нем участвовали, приходятся нам прадедами. Это дедушки и бабушки наших родителей - совсем недалекие наши предки. Свой праздник они называли День трезвости. Мало кто теперь знает, что Россия была одной из самых малопьющих стран в Европе. По данным ежегодного потреблению алкоголя на душу населения в 1906-1910 годы она занимала 13-е место из 15 исследуемых европейских стран. В России употребляли  чуть более 5 литров алкоголя на душу населения. Во Франции -23 л., Дании -19,9 л., Германии -10 л.</a:t>
            </a:r>
          </a:p>
        </p:txBody>
      </p:sp>
      <p:pic>
        <p:nvPicPr>
          <p:cNvPr id="7" name="эээ" descr="нет.jpg"/>
          <p:cNvPicPr>
            <a:picLocks noGrp="1" noChangeAspect="1"/>
          </p:cNvPicPr>
          <p:nvPr>
            <p:ph sz="quarter" idx="14"/>
          </p:nvPr>
        </p:nvPicPr>
        <p:blipFill>
          <a:blip r:embed="rId3">
            <a:lum bright="10000"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7014" y="731838"/>
            <a:ext cx="2262471" cy="3475037"/>
          </a:xfrm>
          <a:scene3d>
            <a:camera prst="orthographicFront"/>
            <a:lightRig rig="twoPt" dir="t"/>
          </a:scene3d>
          <a:sp3d prstMaterial="metal">
            <a:bevelT w="228600" h="146050" prst="slope"/>
            <a:bevelB w="139700" h="133350" prst="slope"/>
          </a:sp3d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Содержимое 8" descr="росия.jpg"/>
          <p:cNvPicPr>
            <a:picLocks noGrp="1" noChangeAspect="1"/>
          </p:cNvPicPr>
          <p:nvPr>
            <p:ph sz="quarter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0" y="2362200"/>
            <a:ext cx="4655143" cy="3475037"/>
          </a:xfrm>
        </p:spPr>
      </p:pic>
      <p:sp>
        <p:nvSpPr>
          <p:cNvPr id="2" name="Прямоугольник 1"/>
          <p:cNvSpPr/>
          <p:nvPr/>
        </p:nvSpPr>
        <p:spPr>
          <a:xfrm>
            <a:off x="152400" y="29354"/>
            <a:ext cx="89154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В 1913 году по решению служителей Православной церкви был проведен первый  Российский день трезвости. Дата 11 сентября была выбрана неслучайно, а в честь православного праздника  </a:t>
            </a:r>
            <a:r>
              <a:rPr lang="ru-RU" sz="2000" b="1" i="1" dirty="0"/>
              <a:t>Усекновение главы святого пророка  Иоанна Предтечи.</a:t>
            </a:r>
          </a:p>
          <a:p>
            <a:endParaRPr lang="ru-RU" sz="2000" b="1" i="1" dirty="0"/>
          </a:p>
          <a:p>
            <a:endParaRPr lang="ru-RU" sz="2000" b="1" i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52400" y="1752600"/>
            <a:ext cx="3352800" cy="6217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Times New Roman"/>
                <a:ea typeface="Times New Roman"/>
              </a:rPr>
              <a:t>Святой Иоанн </a:t>
            </a:r>
            <a:r>
              <a:rPr lang="ru-RU" sz="2800" dirty="0">
                <a:latin typeface="Times New Roman"/>
                <a:ea typeface="Times New Roman"/>
              </a:rPr>
              <a:t>никогда не употреблял горячительного. Мученика обезглавили по распоряжению Ирода Антипы, который совершил свое злодейство будучи опьяненным.</a:t>
            </a:r>
            <a:endParaRPr lang="ru-RU" sz="2800" dirty="0">
              <a:effectLst/>
              <a:latin typeface="Times New Roman"/>
              <a:ea typeface="Times New Roman"/>
            </a:endParaRPr>
          </a:p>
          <a:p>
            <a:endParaRPr lang="ru-RU" dirty="0">
              <a:latin typeface="Times New Roman"/>
              <a:ea typeface="Times New Roman"/>
            </a:endParaRPr>
          </a:p>
          <a:p>
            <a:endParaRPr lang="ru-RU" dirty="0">
              <a:effectLst/>
              <a:latin typeface="Times New Roman"/>
              <a:ea typeface="Times New Roman"/>
            </a:endParaRPr>
          </a:p>
          <a:p>
            <a:endParaRPr lang="ru-RU" dirty="0">
              <a:latin typeface="Times New Roman"/>
              <a:ea typeface="Times New Roman"/>
            </a:endParaRPr>
          </a:p>
          <a:p>
            <a:endParaRPr lang="ru-RU" dirty="0">
              <a:effectLst/>
              <a:latin typeface="Times New Roman"/>
              <a:ea typeface="Times New Roman"/>
            </a:endParaRPr>
          </a:p>
          <a:p>
            <a:endParaRPr lang="ru-RU" dirty="0">
              <a:effectLst/>
              <a:latin typeface="Times New Roman"/>
              <a:ea typeface="Times New Roman"/>
            </a:endParaRPr>
          </a:p>
        </p:txBody>
      </p:sp>
    </p:spTree>
  </p:cSld>
  <p:clrMapOvr>
    <a:masterClrMapping/>
  </p:clrMapOvr>
  <p:transition>
    <p:strips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нетнет.jpg"/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2931" y="0"/>
            <a:ext cx="5562600" cy="6868107"/>
          </a:xfrm>
        </p:spPr>
      </p:pic>
      <p:sp>
        <p:nvSpPr>
          <p:cNvPr id="2" name="Прямоугольник 1"/>
          <p:cNvSpPr/>
          <p:nvPr/>
        </p:nvSpPr>
        <p:spPr>
          <a:xfrm>
            <a:off x="152400" y="228601"/>
            <a:ext cx="3352800" cy="66961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 России в этот день закрывались все винные лавки, прекращалась торговля спиртными напитками.</a:t>
            </a:r>
          </a:p>
          <a:p>
            <a:pPr lvl="0"/>
            <a:r>
              <a:rPr lang="ru-RU" sz="2800" dirty="0">
                <a:latin typeface="Times New Roman" pitchFamily="18" charset="0"/>
                <a:ea typeface="Times New Roman"/>
                <a:cs typeface="Times New Roman" pitchFamily="18" charset="0"/>
              </a:rPr>
              <a:t>Страна единодушно отказывалась от алкоголь</a:t>
            </a:r>
          </a:p>
          <a:p>
            <a:pPr lvl="0">
              <a:lnSpc>
                <a:spcPct val="115000"/>
              </a:lnSpc>
              <a:spcAft>
                <a:spcPts val="1000"/>
              </a:spcAft>
              <a:buSzPts val="1000"/>
              <a:tabLst>
                <a:tab pos="457200" algn="l"/>
              </a:tabLst>
            </a:pPr>
            <a:r>
              <a:rPr lang="ru-RU" sz="2800" dirty="0">
                <a:latin typeface="Times New Roman" pitchFamily="18" charset="0"/>
                <a:ea typeface="Times New Roman"/>
                <a:cs typeface="Times New Roman" pitchFamily="18" charset="0"/>
              </a:rPr>
              <a:t>Города устраивали полезные тематические мероприятия.</a:t>
            </a:r>
            <a:endParaRPr lang="ru-RU" sz="28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/>
            <a:endParaRPr lang="ru-RU" sz="2000" b="1" i="1" dirty="0">
              <a:solidFill>
                <a:prstClr val="black"/>
              </a:solidFill>
              <a:latin typeface="Times New Roman"/>
            </a:endParaRPr>
          </a:p>
          <a:p>
            <a:pPr lvl="0"/>
            <a:endParaRPr lang="ru-RU" sz="2000" b="1" i="1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>
    <p:spli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228600"/>
            <a:ext cx="5105400" cy="6629400"/>
          </a:xfrm>
        </p:spPr>
        <p:txBody>
          <a:bodyPr>
            <a:normAutofit lnSpcReduction="10000"/>
          </a:bodyPr>
          <a:lstStyle/>
          <a:p>
            <a:pPr marL="114300" indent="0">
              <a:buNone/>
            </a:pPr>
            <a:endParaRPr lang="ru-RU" dirty="0">
              <a:latin typeface="Times New Roman"/>
              <a:ea typeface="Times New Roman"/>
            </a:endParaRPr>
          </a:p>
          <a:p>
            <a:pPr marL="114300" indent="0">
              <a:buNone/>
            </a:pPr>
            <a:endParaRPr lang="ru-RU" dirty="0">
              <a:latin typeface="Times New Roman"/>
              <a:ea typeface="Times New Roman"/>
            </a:endParaRPr>
          </a:p>
          <a:p>
            <a:pPr marL="114300" indent="0">
              <a:buNone/>
            </a:pPr>
            <a:r>
              <a:rPr lang="ru-RU" sz="3200" dirty="0">
                <a:latin typeface="Times New Roman"/>
                <a:ea typeface="Times New Roman"/>
              </a:rPr>
              <a:t>В православных храмах проводились крестные ходы и читались воззвания о важности и значимости трезвого образа жизни, а затем проводился молебен Иоанну Крестителю. Каждый желающий мог дать обет трезвости, или  прочитать молитву иконе Божией Матери "</a:t>
            </a:r>
            <a:r>
              <a:rPr lang="ru-RU" sz="3200" dirty="0" err="1">
                <a:latin typeface="Times New Roman"/>
                <a:ea typeface="Times New Roman"/>
              </a:rPr>
              <a:t>Неупиваемая</a:t>
            </a:r>
            <a:r>
              <a:rPr lang="ru-RU" sz="3200" dirty="0">
                <a:latin typeface="Times New Roman"/>
                <a:ea typeface="Times New Roman"/>
              </a:rPr>
              <a:t> Чаша"</a:t>
            </a:r>
            <a:endParaRPr lang="ru-RU" sz="3200" dirty="0"/>
          </a:p>
        </p:txBody>
      </p:sp>
      <p:pic>
        <p:nvPicPr>
          <p:cNvPr id="1026" name="Picture 2" descr="F:\икон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228600"/>
            <a:ext cx="3657600" cy="487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85864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 txBox="1">
            <a:spLocks/>
          </p:cNvSpPr>
          <p:nvPr/>
        </p:nvSpPr>
        <p:spPr>
          <a:xfrm>
            <a:off x="0" y="228600"/>
            <a:ext cx="4876800" cy="662940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91440" tIns="45720" rIns="91440" bIns="45720" rtlCol="0">
            <a:normAutofit fontScale="92500"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Arial" pitchFamily="34" charset="0"/>
              <a:buNone/>
            </a:pPr>
            <a:endParaRPr lang="ru-RU" dirty="0">
              <a:latin typeface="Times New Roman"/>
              <a:ea typeface="Times New Roman"/>
            </a:endParaRPr>
          </a:p>
          <a:p>
            <a:pPr marL="11430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3200" dirty="0">
                <a:latin typeface="Times New Roman"/>
                <a:ea typeface="Times New Roman"/>
                <a:cs typeface="Times New Roman"/>
              </a:rPr>
              <a:t>Несмотря на такую всестороннюю поддержку, эта добрая традиция продолжалась недолго в 1917 году  Советская власть наложила запрет на празднование Дня трезвости.  </a:t>
            </a:r>
          </a:p>
          <a:p>
            <a:pPr marL="11430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32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Возобновилась традиция только в 2005 году.</a:t>
            </a:r>
            <a:endParaRPr lang="ru-RU" sz="2800" b="1" dirty="0">
              <a:solidFill>
                <a:srgbClr val="FF000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1026" name="Picture 2" descr="G:\трезвость\11sentyabrya-den-borby-s-alkogolizmom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533991"/>
            <a:ext cx="4267200" cy="6018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84521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Ира\Desktop\Трезвость 2\f_LhLYWdB90i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2328" y="1600200"/>
            <a:ext cx="3923071" cy="43434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152400" y="304800"/>
            <a:ext cx="4839928" cy="6248400"/>
          </a:xfrm>
        </p:spPr>
        <p:txBody>
          <a:bodyPr>
            <a:normAutofit/>
          </a:bodyPr>
          <a:lstStyle/>
          <a:p>
            <a:pPr marL="11430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Согласно стандартам Всемирной Организации Здравоохранения границей потребления спиртного, после которой </a:t>
            </a:r>
            <a:r>
              <a:rPr lang="ru-RU" b="1" dirty="0">
                <a:latin typeface="Times New Roman"/>
                <a:ea typeface="Times New Roman"/>
                <a:cs typeface="Times New Roman"/>
              </a:rPr>
              <a:t>начинается деградация общества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, является </a:t>
            </a:r>
            <a:r>
              <a:rPr lang="ru-RU" b="1" dirty="0">
                <a:latin typeface="Times New Roman"/>
                <a:ea typeface="Times New Roman"/>
                <a:cs typeface="Times New Roman"/>
              </a:rPr>
              <a:t>потребление алкоголя в количестве 8 литров спирта на человека в год. </a:t>
            </a:r>
            <a:endParaRPr lang="ru-RU" sz="2000" b="1" dirty="0">
              <a:latin typeface="Calibri"/>
              <a:ea typeface="Calibri"/>
              <a:cs typeface="Times New Roman"/>
            </a:endParaRPr>
          </a:p>
          <a:p>
            <a:pPr marL="114300" indent="0">
              <a:buNone/>
            </a:pPr>
            <a:r>
              <a:rPr lang="ru-RU" b="1" dirty="0">
                <a:latin typeface="Times New Roman"/>
                <a:ea typeface="Times New Roman"/>
              </a:rPr>
              <a:t>А в настоящее время </a:t>
            </a:r>
            <a:r>
              <a:rPr lang="ru-RU" dirty="0">
                <a:latin typeface="Times New Roman"/>
                <a:ea typeface="Times New Roman"/>
              </a:rPr>
              <a:t>количество спиртного на душу населения в России, включая несовершеннолетних, составляет </a:t>
            </a:r>
            <a:r>
              <a:rPr lang="ru-RU" b="1" dirty="0">
                <a:latin typeface="Times New Roman"/>
                <a:ea typeface="Times New Roman"/>
              </a:rPr>
              <a:t>18 литров спирта в год</a:t>
            </a:r>
            <a:r>
              <a:rPr lang="ru-RU" dirty="0">
                <a:latin typeface="Times New Roman"/>
                <a:ea typeface="Times New Roman"/>
              </a:rPr>
              <a:t>, что выходит далеко за пределы нормы. </a:t>
            </a:r>
            <a:r>
              <a:rPr lang="ru-RU" b="1" dirty="0">
                <a:solidFill>
                  <a:srgbClr val="FF0000"/>
                </a:solidFill>
                <a:latin typeface="Times New Roman"/>
                <a:ea typeface="Times New Roman"/>
              </a:rPr>
              <a:t>Сегодня Всероссийский День трезвости как никогда актуален. 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много.jpg"/>
          <p:cNvPicPr>
            <a:picLocks noGrp="1" noChangeAspect="1"/>
          </p:cNvPicPr>
          <p:nvPr>
            <p:ph type="pic" idx="4294967295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21320549">
            <a:off x="0" y="228600"/>
            <a:ext cx="4175125" cy="3124200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</p:pic>
      <p:pic>
        <p:nvPicPr>
          <p:cNvPr id="8" name="Содержимое 6" descr="многомного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21428720">
            <a:off x="3962400" y="2971800"/>
            <a:ext cx="4298768" cy="32004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</p:pic>
      <p:sp>
        <p:nvSpPr>
          <p:cNvPr id="10" name="Прямоугольник 9"/>
          <p:cNvSpPr/>
          <p:nvPr/>
        </p:nvSpPr>
        <p:spPr>
          <a:xfrm rot="20848386">
            <a:off x="5058537" y="715835"/>
            <a:ext cx="3962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nsolas" pitchFamily="49" charset="0"/>
                <a:cs typeface="Consolas" pitchFamily="49" charset="0"/>
              </a:rPr>
              <a:t>От отравления алкоголем каждый год умирают тысячи человек. </a:t>
            </a:r>
          </a:p>
        </p:txBody>
      </p:sp>
      <p:sp>
        <p:nvSpPr>
          <p:cNvPr id="11" name="Прямоугольник 10"/>
          <p:cNvSpPr/>
          <p:nvPr/>
        </p:nvSpPr>
        <p:spPr>
          <a:xfrm rot="20645221">
            <a:off x="228600" y="4495800"/>
            <a:ext cx="38010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nsolas" pitchFamily="49" charset="0"/>
                <a:cs typeface="Consolas" pitchFamily="49" charset="0"/>
              </a:rPr>
              <a:t>Только в России.</a:t>
            </a:r>
          </a:p>
        </p:txBody>
      </p:sp>
    </p:spTree>
  </p:cSld>
  <p:clrMapOvr>
    <a:masterClrMapping/>
  </p:clrMapOvr>
  <p:transition>
    <p:wheel spokes="8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4953000" cy="71096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4300" lvl="0">
              <a:spcBef>
                <a:spcPct val="20000"/>
              </a:spcBef>
              <a:buClr>
                <a:srgbClr val="93A299"/>
              </a:buClr>
            </a:pPr>
            <a:r>
              <a:rPr lang="ru-RU" sz="2400" b="1" dirty="0">
                <a:solidFill>
                  <a:srgbClr val="FF0000"/>
                </a:solidFill>
                <a:latin typeface="Times New Roman"/>
                <a:ea typeface="Times New Roman"/>
              </a:rPr>
              <a:t>Сегодня Всероссийский День трезвости как никогда актуален. </a:t>
            </a:r>
            <a:endParaRPr lang="ru-RU" sz="2400" b="1" dirty="0">
              <a:solidFill>
                <a:srgbClr val="FF0000"/>
              </a:solidFill>
            </a:endParaRPr>
          </a:p>
          <a:p>
            <a:r>
              <a:rPr lang="ru-RU" sz="2400" dirty="0">
                <a:latin typeface="Times New Roman"/>
                <a:ea typeface="Calibri"/>
              </a:rPr>
              <a:t>В последние годы ряд законов РФ, регулирует  рынок алкогольной продукции. Введены жесткие лицензионные требования к алкоголю, ужесточены правила, касающиеся  возраста, времени и места продажи и употребления алкогольных напитков. Пиво, наконец, приравнено к алкоголю. Однако только запретами и ограничениями проблему алкоголизации решить невозможно. В сознании людей должна утвердиться потребность и готовность жить трезво, свободно от алкогольной и других видов зависимостей. </a:t>
            </a:r>
            <a:endParaRPr lang="ru-RU" sz="2400" dirty="0"/>
          </a:p>
        </p:txBody>
      </p:sp>
      <p:pic>
        <p:nvPicPr>
          <p:cNvPr id="2050" name="Picture 2" descr="C:\Users\User\Desktop\алко 2\3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5400000">
            <a:off x="3902481" y="1437819"/>
            <a:ext cx="6303196" cy="4494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21493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" y="304800"/>
            <a:ext cx="4876800" cy="66623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День трезвости в России 11 сентября  проводится во всех городах. Организуются следующие мероприятия:</a:t>
            </a:r>
            <a:r>
              <a:rPr lang="ru-RU" sz="2800" dirty="0">
                <a:solidFill>
                  <a:prstClr val="black"/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ru-RU" sz="2800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беседы;</a:t>
            </a:r>
            <a:r>
              <a:rPr lang="ru-RU" sz="2800" dirty="0">
                <a:solidFill>
                  <a:prstClr val="black"/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ru-RU" sz="2800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митинги;</a:t>
            </a:r>
            <a:r>
              <a:rPr lang="ru-RU" sz="2800" dirty="0">
                <a:solidFill>
                  <a:prstClr val="black"/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ru-RU" sz="2800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концерты;</a:t>
            </a:r>
            <a:r>
              <a:rPr lang="ru-RU" sz="2800" dirty="0">
                <a:solidFill>
                  <a:prstClr val="black"/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ru-RU" sz="2800" dirty="0" err="1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велозаезды</a:t>
            </a:r>
            <a:r>
              <a:rPr lang="ru-RU" sz="2800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;</a:t>
            </a:r>
            <a:r>
              <a:rPr lang="ru-RU" sz="2800" dirty="0">
                <a:solidFill>
                  <a:prstClr val="black"/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ru-RU" sz="2800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конференции;</a:t>
            </a:r>
            <a:r>
              <a:rPr lang="ru-RU" sz="2800" dirty="0">
                <a:solidFill>
                  <a:prstClr val="black"/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ru-RU" sz="2800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спортивные забеги; выставки детских рисунков и др.</a:t>
            </a:r>
            <a:endParaRPr lang="ru-RU" sz="28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 Все подчинено одной цели – показать важность  трезвой жизни, освобожденной от спиртного, курения и наркотиков..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7998" y="446089"/>
            <a:ext cx="4115202" cy="5802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6026705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09600" y="609600"/>
            <a:ext cx="7534841" cy="184665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lvl="0"/>
            <a:r>
              <a:rPr lang="ru-RU" sz="6000" b="1" dirty="0">
                <a:ln w="10541" cmpd="sng">
                  <a:solidFill>
                    <a:srgbClr val="93A299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МОЗГОВОЙ </a:t>
            </a:r>
            <a:r>
              <a:rPr lang="ru-RU" sz="6000" b="1" dirty="0" smtClean="0">
                <a:ln w="10541" cmpd="sng">
                  <a:solidFill>
                    <a:srgbClr val="93A299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ШТУРМ</a:t>
            </a:r>
          </a:p>
          <a:p>
            <a:pPr lvl="0"/>
            <a:endParaRPr lang="ru-RU" sz="5400" b="1" dirty="0">
              <a:ln w="10541" cmpd="sng">
                <a:solidFill>
                  <a:srgbClr val="93A299">
                    <a:shade val="88000"/>
                    <a:satMod val="110000"/>
                  </a:srgbClr>
                </a:solidFill>
                <a:prstDash val="solid"/>
              </a:ln>
              <a:solidFill>
                <a:srgbClr val="C00000"/>
              </a:solidFill>
              <a:latin typeface="Consolas" pitchFamily="49" charset="0"/>
              <a:cs typeface="Consolas" pitchFamily="49" charset="0"/>
            </a:endParaRPr>
          </a:p>
        </p:txBody>
      </p:sp>
    </p:spTree>
  </p:cSld>
  <p:clrMapOvr>
    <a:masterClrMapping/>
  </p:clrMapOvr>
  <p:transition>
    <p:newsflash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9 мая</a:t>
            </a:r>
            <a:endParaRPr lang="ru-RU" dirty="0"/>
          </a:p>
        </p:txBody>
      </p:sp>
      <p:pic>
        <p:nvPicPr>
          <p:cNvPr id="17410" name="Picture 2" descr="C:\Users\Ира\Desktop\Трезвость 2\a63ff2839ffcac8da8acb8fb49c47fbd_ful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628800"/>
            <a:ext cx="3676728" cy="496855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17411" name="Picture 3" descr="C:\Users\Ира\Desktop\Трезвость 2\9_2.gif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348880"/>
            <a:ext cx="4032448" cy="341951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30329157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2400" y="2514600"/>
            <a:ext cx="87630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400" b="1" dirty="0">
                <a:ln w="10541" cmpd="sng">
                  <a:solidFill>
                    <a:srgbClr val="93A299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Причина преждевременной смерти</a:t>
            </a:r>
          </a:p>
        </p:txBody>
      </p:sp>
    </p:spTree>
    <p:extLst>
      <p:ext uri="{BB962C8B-B14F-4D97-AF65-F5344CB8AC3E}">
        <p14:creationId xmlns:p14="http://schemas.microsoft.com/office/powerpoint/2010/main" val="4256356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67493" y="2743200"/>
            <a:ext cx="685800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400" b="1" dirty="0">
                <a:ln w="10541" cmpd="sng">
                  <a:solidFill>
                    <a:srgbClr val="93A299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Дурманит разум, нарушается способность логически мыслить</a:t>
            </a:r>
          </a:p>
        </p:txBody>
      </p:sp>
    </p:spTree>
    <p:extLst>
      <p:ext uri="{BB962C8B-B14F-4D97-AF65-F5344CB8AC3E}">
        <p14:creationId xmlns:p14="http://schemas.microsoft.com/office/powerpoint/2010/main" val="544383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58868" y="3244334"/>
            <a:ext cx="7026282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4400" b="1" dirty="0">
                <a:ln w="10541" cmpd="sng">
                  <a:solidFill>
                    <a:srgbClr val="93A299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Запущенный, </a:t>
            </a:r>
          </a:p>
          <a:p>
            <a:pPr lvl="0" algn="ctr"/>
            <a:r>
              <a:rPr lang="ru-RU" sz="4400" b="1" dirty="0">
                <a:ln w="10541" cmpd="sng">
                  <a:solidFill>
                    <a:srgbClr val="93A299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неопрятный внешний вид</a:t>
            </a:r>
          </a:p>
        </p:txBody>
      </p:sp>
    </p:spTree>
    <p:extLst>
      <p:ext uri="{BB962C8B-B14F-4D97-AF65-F5344CB8AC3E}">
        <p14:creationId xmlns:p14="http://schemas.microsoft.com/office/powerpoint/2010/main" val="338997864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38400" y="2182505"/>
            <a:ext cx="5420891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>
                <a:ln w="10541" cmpd="sng">
                  <a:solidFill>
                    <a:srgbClr val="93A299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ru-RU" sz="4400" b="1" dirty="0">
                <a:ln w="10541" cmpd="sng">
                  <a:solidFill>
                    <a:srgbClr val="93A299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Напрасно тратятся огромные деньги</a:t>
            </a:r>
          </a:p>
        </p:txBody>
      </p:sp>
    </p:spTree>
    <p:extLst>
      <p:ext uri="{BB962C8B-B14F-4D97-AF65-F5344CB8AC3E}">
        <p14:creationId xmlns:p14="http://schemas.microsoft.com/office/powerpoint/2010/main" val="195039565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03368" y="3244334"/>
            <a:ext cx="733726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4400" b="1" dirty="0">
                <a:ln w="10541" cmpd="sng">
                  <a:solidFill>
                    <a:srgbClr val="93A299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Дети рождаются больными</a:t>
            </a:r>
          </a:p>
        </p:txBody>
      </p:sp>
    </p:spTree>
    <p:extLst>
      <p:ext uri="{BB962C8B-B14F-4D97-AF65-F5344CB8AC3E}">
        <p14:creationId xmlns:p14="http://schemas.microsoft.com/office/powerpoint/2010/main" val="170495181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6313" y="3244334"/>
            <a:ext cx="547137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4400" b="1" dirty="0">
                <a:ln w="10541" cmpd="sng">
                  <a:solidFill>
                    <a:srgbClr val="93A299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Распадаются семьи</a:t>
            </a:r>
          </a:p>
        </p:txBody>
      </p:sp>
    </p:spTree>
    <p:extLst>
      <p:ext uri="{BB962C8B-B14F-4D97-AF65-F5344CB8AC3E}">
        <p14:creationId xmlns:p14="http://schemas.microsoft.com/office/powerpoint/2010/main" val="201609939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80824" y="3244334"/>
            <a:ext cx="578235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4400" b="1" dirty="0">
                <a:ln w="10541" cmpd="sng">
                  <a:solidFill>
                    <a:srgbClr val="93A299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Увольняют с работы</a:t>
            </a:r>
          </a:p>
        </p:txBody>
      </p:sp>
    </p:spTree>
    <p:extLst>
      <p:ext uri="{BB962C8B-B14F-4D97-AF65-F5344CB8AC3E}">
        <p14:creationId xmlns:p14="http://schemas.microsoft.com/office/powerpoint/2010/main" val="256916731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13768" y="3244334"/>
            <a:ext cx="391645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4400" b="1" dirty="0">
                <a:ln w="10541" cmpd="sng">
                  <a:solidFill>
                    <a:srgbClr val="93A299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Самоубийство</a:t>
            </a:r>
          </a:p>
        </p:txBody>
      </p:sp>
    </p:spTree>
    <p:extLst>
      <p:ext uri="{BB962C8B-B14F-4D97-AF65-F5344CB8AC3E}">
        <p14:creationId xmlns:p14="http://schemas.microsoft.com/office/powerpoint/2010/main" val="357936323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642918"/>
            <a:ext cx="7467600" cy="5831034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solidFill>
                  <a:srgbClr val="008000"/>
                </a:solidFill>
              </a:rPr>
              <a:t>Все больше молодых людей отказывается от алкоголя и выбирают </a:t>
            </a:r>
            <a:r>
              <a:rPr lang="ru-RU" sz="2800" b="1" dirty="0">
                <a:solidFill>
                  <a:srgbClr val="008000"/>
                </a:solidFill>
              </a:rPr>
              <a:t>трезвый образ жизни</a:t>
            </a:r>
            <a:r>
              <a:rPr lang="ru-RU" sz="2800" dirty="0">
                <a:solidFill>
                  <a:srgbClr val="008000"/>
                </a:solidFill>
              </a:rPr>
              <a:t>. Девиз молодых трезвенников: </a:t>
            </a:r>
            <a:r>
              <a:rPr lang="ru-RU" sz="2800" b="1" dirty="0">
                <a:solidFill>
                  <a:srgbClr val="008000"/>
                </a:solidFill>
              </a:rPr>
              <a:t>“Трезвость норма жизни”.</a:t>
            </a:r>
            <a:r>
              <a:rPr lang="ru-RU" sz="2800" dirty="0">
                <a:solidFill>
                  <a:srgbClr val="008000"/>
                </a:solidFill>
              </a:rPr>
              <a:t> Трезвые люди хотят лучшей жизни и видят единственных путь в отказе от алкогольного наркотика.</a:t>
            </a:r>
          </a:p>
          <a:p>
            <a:pPr algn="ctr"/>
            <a:endParaRPr lang="ru-RU" sz="2800" dirty="0">
              <a:solidFill>
                <a:srgbClr val="008000"/>
              </a:solidFill>
            </a:endParaRPr>
          </a:p>
        </p:txBody>
      </p:sp>
      <p:pic>
        <p:nvPicPr>
          <p:cNvPr id="4" name="Picture 2" descr="D:\к дню трезв\thumb11 - копи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597" y="3786190"/>
            <a:ext cx="4169685" cy="28575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55766408"/>
      </p:ext>
    </p:extLst>
  </p:cSld>
  <p:clrMapOvr>
    <a:masterClrMapping/>
  </p:clrMapOvr>
  <p:transition spd="med" advTm="15000">
    <p:push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к дню трезв\imgpreview (6)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370" y="785793"/>
            <a:ext cx="7636653" cy="539057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16307106"/>
      </p:ext>
    </p:extLst>
  </p:cSld>
  <p:clrMapOvr>
    <a:masterClrMapping/>
  </p:clrMapOvr>
  <p:transition spd="med" advTm="2700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День рождения</a:t>
            </a:r>
            <a:endParaRPr lang="ru-RU" dirty="0"/>
          </a:p>
        </p:txBody>
      </p:sp>
      <p:pic>
        <p:nvPicPr>
          <p:cNvPr id="19458" name="Picture 2" descr="C:\Users\Ира\Desktop\Трезвость 2\post-116565484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1412776"/>
            <a:ext cx="3733800" cy="50800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66943418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28600" y="1916832"/>
            <a:ext cx="8763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3600" b="1" dirty="0">
                <a:solidFill>
                  <a:srgbClr val="090601"/>
                </a:solidFill>
                <a:latin typeface="Times New Roman"/>
                <a:ea typeface="Times New Roman"/>
              </a:rPr>
              <a:t>С какого  года  начали отмечать День трезвости в России? </a:t>
            </a:r>
            <a:endParaRPr lang="ru-RU" sz="3600" b="1" dirty="0">
              <a:solidFill>
                <a:prstClr val="black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600" y="3105835"/>
            <a:ext cx="8763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FF0000"/>
                </a:solidFill>
                <a:latin typeface="Times New Roman"/>
                <a:ea typeface="Times New Roman"/>
              </a:rPr>
              <a:t>2. По чьей инициативе был проведен первый общероссийский  День трезвости? 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600" y="5334000"/>
            <a:ext cx="8763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latin typeface="Times New Roman"/>
                <a:ea typeface="Times New Roman"/>
              </a:rPr>
              <a:t>3.Сколько лет исполняется данному празднику в этом году? 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1311818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-20314" y="1447800"/>
            <a:ext cx="893571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090601"/>
                </a:solidFill>
                <a:latin typeface="Times New Roman"/>
                <a:ea typeface="Times New Roman"/>
              </a:rPr>
              <a:t>4. В честь какого православного праздника была выбрана дата проведения (11 сентября) Дня трезвости в России?</a:t>
            </a:r>
            <a:endParaRPr lang="ru-RU" sz="3600" b="1" dirty="0">
              <a:solidFill>
                <a:prstClr val="black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5408" y="4236378"/>
            <a:ext cx="86175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FF0000"/>
                </a:solidFill>
                <a:latin typeface="Times New Roman"/>
                <a:ea typeface="Times New Roman"/>
              </a:rPr>
              <a:t>5. Как праздновали этот день в России? 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5407" y="5334000"/>
            <a:ext cx="861759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latin typeface="Times New Roman"/>
                <a:ea typeface="Times New Roman"/>
              </a:rPr>
              <a:t>6. Какой обет может дать любой желающий в этот день? 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298415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04800" y="1219200"/>
            <a:ext cx="86868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latin typeface="Times New Roman"/>
                <a:ea typeface="Times New Roman"/>
              </a:rPr>
              <a:t>7. Какой иконе необходимо прочитать молитву с  просьбой о трезвости твоих близких? </a:t>
            </a:r>
            <a:endParaRPr lang="ru-RU" sz="36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52400" y="3105835"/>
            <a:ext cx="8991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FF0000"/>
                </a:solidFill>
                <a:latin typeface="Times New Roman"/>
                <a:ea typeface="Times New Roman"/>
              </a:rPr>
              <a:t>8. Какое количество литров алкоголя употребляли в России в 1913 году? 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87036" y="4800600"/>
            <a:ext cx="88392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090601"/>
                </a:solidFill>
                <a:latin typeface="Times New Roman"/>
                <a:ea typeface="Times New Roman"/>
              </a:rPr>
              <a:t>9. Какое количество литров является критическим, губительным для народа по данным ВОЗ? 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1948206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47996" y="1371600"/>
            <a:ext cx="8915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latin typeface="Times New Roman"/>
                <a:ea typeface="Times New Roman"/>
              </a:rPr>
              <a:t>10.В каком году Российский день трезвости был возрожден? 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4225698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229600" cy="1399032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Franklin Gothic Heavy" pitchFamily="34" charset="0"/>
              </a:rPr>
              <a:t>пословицы</a:t>
            </a:r>
            <a:endParaRPr lang="ru-RU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Franklin Gothic Heavy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228600" y="1524000"/>
            <a:ext cx="4572000" cy="4572000"/>
          </a:xfrm>
        </p:spPr>
        <p:txBody>
          <a:bodyPr>
            <a:normAutofit/>
          </a:bodyPr>
          <a:lstStyle/>
          <a:p>
            <a:pPr lvl="0">
              <a:buBlip>
                <a:blip r:embed="rId3"/>
              </a:buBlip>
            </a:pPr>
            <a:r>
              <a:rPr lang="ru-RU" sz="2400" dirty="0">
                <a:solidFill>
                  <a:srgbClr val="FF0000"/>
                </a:solidFill>
              </a:rPr>
              <a:t>Водку пить - </a:t>
            </a:r>
            <a:r>
              <a:rPr lang="ru-RU" sz="2400" i="1" dirty="0">
                <a:solidFill>
                  <a:srgbClr val="FF0000"/>
                </a:solidFill>
              </a:rPr>
              <a:t>...</a:t>
            </a:r>
            <a:r>
              <a:rPr lang="ru-RU" sz="2400" i="1" dirty="0"/>
              <a:t> </a:t>
            </a:r>
            <a:endParaRPr lang="ru-RU" sz="2400" i="1" dirty="0">
              <a:solidFill>
                <a:srgbClr val="00B0F0"/>
              </a:solidFill>
            </a:endParaRPr>
          </a:p>
          <a:p>
            <a:pPr lvl="0">
              <a:buBlip>
                <a:blip r:embed="rId3"/>
              </a:buBlip>
            </a:pPr>
            <a:r>
              <a:rPr lang="ru-RU" sz="2400" dirty="0">
                <a:solidFill>
                  <a:srgbClr val="FF0000"/>
                </a:solidFill>
              </a:rPr>
              <a:t>В луже водки ...</a:t>
            </a:r>
            <a:r>
              <a:rPr lang="ru-RU" sz="2400" dirty="0"/>
              <a:t> </a:t>
            </a:r>
            <a:endParaRPr lang="ru-RU" sz="2400" dirty="0">
              <a:solidFill>
                <a:srgbClr val="00B0F0"/>
              </a:solidFill>
            </a:endParaRPr>
          </a:p>
          <a:p>
            <a:pPr lvl="0">
              <a:buBlip>
                <a:blip r:embed="rId3"/>
              </a:buBlip>
            </a:pPr>
            <a:r>
              <a:rPr lang="ru-RU" sz="2400" dirty="0">
                <a:solidFill>
                  <a:srgbClr val="FF0000"/>
                </a:solidFill>
              </a:rPr>
              <a:t>Кто бражкой упивается,..</a:t>
            </a:r>
            <a:endParaRPr lang="ru-RU" sz="2400" dirty="0">
              <a:solidFill>
                <a:srgbClr val="00B0F0"/>
              </a:solidFill>
            </a:endParaRPr>
          </a:p>
          <a:p>
            <a:pPr lvl="0">
              <a:buBlip>
                <a:blip r:embed="rId3"/>
              </a:buBlip>
            </a:pPr>
            <a:r>
              <a:rPr lang="ru-RU" sz="2400" dirty="0">
                <a:solidFill>
                  <a:srgbClr val="FF0000"/>
                </a:solidFill>
              </a:rPr>
              <a:t>Пьяница в народе, ...</a:t>
            </a:r>
            <a:r>
              <a:rPr lang="ru-RU" sz="2400" dirty="0"/>
              <a:t> </a:t>
            </a:r>
            <a:endParaRPr lang="ru-RU" sz="2400" dirty="0">
              <a:solidFill>
                <a:srgbClr val="00B0F0"/>
              </a:solidFill>
            </a:endParaRPr>
          </a:p>
          <a:p>
            <a:pPr lvl="0">
              <a:buBlip>
                <a:blip r:embed="rId3"/>
              </a:buBlip>
            </a:pPr>
            <a:r>
              <a:rPr lang="ru-RU" sz="2400" dirty="0">
                <a:solidFill>
                  <a:srgbClr val="FF0000"/>
                </a:solidFill>
              </a:rPr>
              <a:t>Где опьянение, … </a:t>
            </a:r>
            <a:endParaRPr lang="ru-RU" sz="2400" dirty="0">
              <a:solidFill>
                <a:srgbClr val="00B0F0"/>
              </a:solidFill>
            </a:endParaRPr>
          </a:p>
          <a:p>
            <a:pPr lvl="0">
              <a:buBlip>
                <a:blip r:embed="rId3"/>
              </a:buBlip>
            </a:pPr>
            <a:r>
              <a:rPr lang="ru-RU" sz="2400" dirty="0">
                <a:solidFill>
                  <a:srgbClr val="FF0000"/>
                </a:solidFill>
              </a:rPr>
              <a:t>Вино начинается церемонией,…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48200" y="1524000"/>
            <a:ext cx="495300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400" i="1" dirty="0">
                <a:solidFill>
                  <a:srgbClr val="00B050"/>
                </a:solidFill>
              </a:rPr>
              <a:t>(тот слезами умывается). 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400" i="1" dirty="0">
                <a:solidFill>
                  <a:srgbClr val="00B050"/>
                </a:solidFill>
              </a:rPr>
              <a:t>(а кончается дракой)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400" i="1" dirty="0">
                <a:solidFill>
                  <a:srgbClr val="00B050"/>
                </a:solidFill>
              </a:rPr>
              <a:t> (себя губить).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400" i="1" dirty="0">
                <a:solidFill>
                  <a:srgbClr val="00B050"/>
                </a:solidFill>
              </a:rPr>
              <a:t>(что сорняк в огороде).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400" i="1" dirty="0">
                <a:solidFill>
                  <a:srgbClr val="00B050"/>
                </a:solidFill>
              </a:rPr>
              <a:t>(и богатыри тонут).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400" i="1" dirty="0">
                <a:solidFill>
                  <a:srgbClr val="00B050"/>
                </a:solidFill>
              </a:rPr>
              <a:t>(там и преступление).</a:t>
            </a:r>
          </a:p>
          <a:p>
            <a:pPr>
              <a:lnSpc>
                <a:spcPct val="150000"/>
              </a:lnSpc>
            </a:pPr>
            <a:endParaRPr lang="ru-RU" sz="3000" i="1" dirty="0">
              <a:solidFill>
                <a:srgbClr val="00B0F0"/>
              </a:solidFill>
            </a:endParaRPr>
          </a:p>
          <a:p>
            <a:pPr lvl="0">
              <a:lnSpc>
                <a:spcPct val="150000"/>
              </a:lnSpc>
            </a:pPr>
            <a:endParaRPr lang="ru-RU" sz="3000" dirty="0">
              <a:solidFill>
                <a:srgbClr val="00B0F0"/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2743200" y="1828800"/>
            <a:ext cx="2057400" cy="10668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2895600" y="2286000"/>
            <a:ext cx="1905000" cy="1752600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 flipH="1" flipV="1">
            <a:off x="4076700" y="1866900"/>
            <a:ext cx="838200" cy="762000"/>
          </a:xfrm>
          <a:prstGeom prst="line">
            <a:avLst/>
          </a:pr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3352800" y="3581400"/>
            <a:ext cx="1447800" cy="1066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3733800" y="3124200"/>
            <a:ext cx="1143000" cy="381000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5400000" flipH="1" flipV="1">
            <a:off x="2971800" y="2590800"/>
            <a:ext cx="1981200" cy="167640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quarter" idx="13"/>
          </p:nvPr>
        </p:nvSpPr>
        <p:spPr>
          <a:xfrm>
            <a:off x="495300" y="1612392"/>
            <a:ext cx="4038600" cy="4407408"/>
          </a:xfrm>
        </p:spPr>
        <p:txBody>
          <a:bodyPr>
            <a:noAutofit/>
          </a:bodyPr>
          <a:lstStyle/>
          <a:p>
            <a:pPr>
              <a:buBlip>
                <a:blip r:embed="rId3"/>
              </a:buBlip>
            </a:pPr>
            <a:r>
              <a:rPr lang="ru-RU" dirty="0">
                <a:solidFill>
                  <a:srgbClr val="FF0000"/>
                </a:solidFill>
              </a:rPr>
              <a:t>Хмель шумит - </a:t>
            </a:r>
          </a:p>
          <a:p>
            <a:pPr>
              <a:buBlip>
                <a:blip r:embed="rId3"/>
              </a:buBlip>
            </a:pPr>
            <a:r>
              <a:rPr lang="ru-RU" dirty="0">
                <a:solidFill>
                  <a:srgbClr val="FF0000"/>
                </a:solidFill>
              </a:rPr>
              <a:t>Кто умеет веселиться,</a:t>
            </a:r>
          </a:p>
          <a:p>
            <a:pPr>
              <a:buBlip>
                <a:blip r:embed="rId3"/>
              </a:buBlip>
            </a:pPr>
            <a:r>
              <a:rPr lang="ru-RU" dirty="0">
                <a:solidFill>
                  <a:srgbClr val="FF0000"/>
                </a:solidFill>
              </a:rPr>
              <a:t>Вино полюбил</a:t>
            </a:r>
          </a:p>
          <a:p>
            <a:pPr>
              <a:buBlip>
                <a:blip r:embed="rId3"/>
              </a:buBlip>
            </a:pPr>
            <a:r>
              <a:rPr lang="ru-RU" dirty="0">
                <a:solidFill>
                  <a:srgbClr val="FF0000"/>
                </a:solidFill>
              </a:rPr>
              <a:t>Стаканчики да рюмочки… </a:t>
            </a:r>
          </a:p>
          <a:p>
            <a:pPr>
              <a:buBlip>
                <a:blip r:embed="rId3"/>
              </a:buBlip>
            </a:pPr>
            <a:r>
              <a:rPr lang="ru-RU" dirty="0">
                <a:solidFill>
                  <a:srgbClr val="FF0000"/>
                </a:solidFill>
              </a:rPr>
              <a:t>Река с ручья начинается, ... </a:t>
            </a:r>
          </a:p>
          <a:p>
            <a:pPr>
              <a:buBlip>
                <a:blip r:embed="rId3"/>
              </a:buBlip>
            </a:pPr>
            <a:r>
              <a:rPr lang="ru-RU" dirty="0">
                <a:solidFill>
                  <a:srgbClr val="FF0000"/>
                </a:solidFill>
              </a:rPr>
              <a:t>Водка не лечит, … </a:t>
            </a:r>
          </a:p>
          <a:p>
            <a:pPr>
              <a:buBlip>
                <a:blip r:embed="rId3"/>
              </a:buBlip>
            </a:pP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14"/>
          </p:nvPr>
        </p:nvSpPr>
        <p:spPr/>
        <p:txBody>
          <a:bodyPr>
            <a:noAutofit/>
          </a:bodyPr>
          <a:lstStyle/>
          <a:p>
            <a:pPr>
              <a:buFont typeface="Wingdings" pitchFamily="2" charset="2"/>
              <a:buChar char="ü"/>
            </a:pPr>
            <a:r>
              <a:rPr lang="ru-RU" dirty="0">
                <a:solidFill>
                  <a:srgbClr val="00B050"/>
                </a:solidFill>
              </a:rPr>
              <a:t> (</a:t>
            </a:r>
            <a:r>
              <a:rPr lang="ru-RU" i="1" dirty="0">
                <a:solidFill>
                  <a:srgbClr val="00B050"/>
                </a:solidFill>
              </a:rPr>
              <a:t>ум молчит).</a:t>
            </a:r>
            <a:r>
              <a:rPr lang="ru-RU" dirty="0">
                <a:solidFill>
                  <a:srgbClr val="00B050"/>
                </a:solidFill>
              </a:rPr>
              <a:t> </a:t>
            </a:r>
          </a:p>
          <a:p>
            <a:pPr>
              <a:buFont typeface="Wingdings" pitchFamily="2" charset="2"/>
              <a:buChar char="ü"/>
            </a:pPr>
            <a:r>
              <a:rPr lang="ru-RU" i="1" dirty="0">
                <a:solidFill>
                  <a:srgbClr val="00B050"/>
                </a:solidFill>
              </a:rPr>
              <a:t>(семью разорил).</a:t>
            </a:r>
            <a:endParaRPr lang="ru-RU" dirty="0">
              <a:solidFill>
                <a:srgbClr val="00B050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ru-RU" i="1" dirty="0">
                <a:solidFill>
                  <a:srgbClr val="00B050"/>
                </a:solidFill>
              </a:rPr>
              <a:t>(а пьянство с рюмочки).</a:t>
            </a:r>
          </a:p>
          <a:p>
            <a:pPr>
              <a:buFont typeface="Wingdings" pitchFamily="2" charset="2"/>
              <a:buChar char="ü"/>
            </a:pPr>
            <a:r>
              <a:rPr lang="ru-RU" i="1" dirty="0">
                <a:solidFill>
                  <a:srgbClr val="00B050"/>
                </a:solidFill>
              </a:rPr>
              <a:t>(доведут до сумочки).</a:t>
            </a:r>
            <a:endParaRPr lang="ru-RU" dirty="0">
              <a:solidFill>
                <a:srgbClr val="00B050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ru-RU" i="1" dirty="0">
                <a:solidFill>
                  <a:srgbClr val="00B050"/>
                </a:solidFill>
              </a:rPr>
              <a:t> (того горе не боится).</a:t>
            </a:r>
            <a:endParaRPr lang="ru-RU" dirty="0">
              <a:solidFill>
                <a:srgbClr val="00B050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ru-RU" i="1" dirty="0">
                <a:solidFill>
                  <a:srgbClr val="00B050"/>
                </a:solidFill>
              </a:rPr>
              <a:t>(а калечит).</a:t>
            </a:r>
            <a:endParaRPr lang="ru-RU" dirty="0">
              <a:solidFill>
                <a:srgbClr val="00B050"/>
              </a:solidFill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3429000" y="1981200"/>
            <a:ext cx="1524000" cy="1588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2743200" y="2667000"/>
            <a:ext cx="2438400" cy="23622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2743200" y="4114800"/>
            <a:ext cx="24384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3395749" y="2514600"/>
            <a:ext cx="1785851" cy="838200"/>
          </a:xfrm>
          <a:prstGeom prst="line">
            <a:avLst/>
          </a:prstGeom>
          <a:ln/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3657600" y="5753100"/>
            <a:ext cx="1295400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V="1">
            <a:off x="3048000" y="3200400"/>
            <a:ext cx="2133600" cy="182880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1026" name="Picture 2" descr="C:\Program Files (x86)\Microsoft Office\MEDIA\CAGCAT10\j0285698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6815" y="304800"/>
            <a:ext cx="1707185" cy="1824228"/>
          </a:xfrm>
          <a:prstGeom prst="rect">
            <a:avLst/>
          </a:prstGeom>
          <a:noFill/>
        </p:spPr>
      </p:pic>
      <p:pic>
        <p:nvPicPr>
          <p:cNvPr id="1028" name="Picture 4" descr="C:\Program Files (x86)\Microsoft Office\MEDIA\CAGCAT10\j0298653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2401"/>
            <a:ext cx="4343400" cy="167005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4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6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Новый год</a:t>
            </a:r>
            <a:endParaRPr lang="ru-RU" dirty="0"/>
          </a:p>
        </p:txBody>
      </p:sp>
      <p:pic>
        <p:nvPicPr>
          <p:cNvPr id="20482" name="Picture 2" descr="C:\Users\Ира\Desktop\Трезвость 2\motivator-1100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84784"/>
            <a:ext cx="3481943" cy="475252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20483" name="Picture 3" descr="C:\Users\Ира\Desktop\Трезвость 2\1293905486_017-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348880"/>
            <a:ext cx="4128459" cy="309634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21837183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День народного единства</a:t>
            </a:r>
          </a:p>
        </p:txBody>
      </p:sp>
      <p:pic>
        <p:nvPicPr>
          <p:cNvPr id="21506" name="Picture 2" descr="C:\Users\Ира\Desktop\Трезвость 2\otkritka_den_narodnogo_edinstva_rossii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8269" y="1507638"/>
            <a:ext cx="3981450" cy="47625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2764894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пасха</a:t>
            </a:r>
          </a:p>
        </p:txBody>
      </p:sp>
      <p:pic>
        <p:nvPicPr>
          <p:cNvPr id="22530" name="Picture 2" descr="C:\Users\Ира\Desktop\Трезвость 2\0_9beea_ef9b8a7_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1597" y="1484784"/>
            <a:ext cx="3928106" cy="489049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37642388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F:\трезвость\information_items_250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42426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22\Desktop\870610.jpg"/>
          <p:cNvPicPr>
            <a:picLocks noGrp="1" noChangeAspect="1" noChangeArrowheads="1"/>
          </p:cNvPicPr>
          <p:nvPr>
            <p:ph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24" r="-322"/>
          <a:stretch/>
        </p:blipFill>
        <p:spPr bwMode="auto">
          <a:xfrm>
            <a:off x="838200" y="0"/>
            <a:ext cx="7200800" cy="63367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01367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5800" y="1265875"/>
            <a:ext cx="72390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>
              <a:lnSpc>
                <a:spcPct val="150000"/>
              </a:lnSpc>
            </a:pPr>
            <a:r>
              <a:rPr lang="ru-RU" sz="4400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Трезвый человек тот, у кого разум стоит на страже сердца.</a:t>
            </a:r>
            <a:endParaRPr lang="ru-RU" sz="4400" b="1" dirty="0">
              <a:solidFill>
                <a:srgbClr val="FF0000"/>
              </a:solidFill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16771743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672</Words>
  <Application>Microsoft Office PowerPoint</Application>
  <PresentationFormat>Экран (4:3)</PresentationFormat>
  <Paragraphs>93</Paragraphs>
  <Slides>35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35</vt:i4>
      </vt:variant>
    </vt:vector>
  </HeadingPairs>
  <TitlesOfParts>
    <vt:vector size="39" baseType="lpstr">
      <vt:lpstr>Эркер</vt:lpstr>
      <vt:lpstr>Трек</vt:lpstr>
      <vt:lpstr>Воздушный поток</vt:lpstr>
      <vt:lpstr>1_Воздушный поток</vt:lpstr>
      <vt:lpstr>Презентация PowerPoint</vt:lpstr>
      <vt:lpstr>9 мая</vt:lpstr>
      <vt:lpstr>День рождения</vt:lpstr>
      <vt:lpstr>Новый год</vt:lpstr>
      <vt:lpstr>День народного единства</vt:lpstr>
      <vt:lpstr>пасха</vt:lpstr>
      <vt:lpstr>Презентация PowerPoint</vt:lpstr>
      <vt:lpstr>Презентация PowerPoint</vt:lpstr>
      <vt:lpstr>Презентация PowerPoint</vt:lpstr>
      <vt:lpstr>Из истории «День трезвости»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пословицы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2015-09-09T14:09:54Z</dcterms:created>
  <dcterms:modified xsi:type="dcterms:W3CDTF">2022-12-09T11:47:53Z</dcterms:modified>
</cp:coreProperties>
</file>