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72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35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CE6B-932F-4A44-8AB0-2C198B13AC42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61724-028E-402C-85C1-916DA9929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95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861724-028E-402C-85C1-916DA992992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289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26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1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35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46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05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3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0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02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57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7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cs typeface="Arial" charset="0"/>
              </a:defRPr>
            </a:lvl1pPr>
          </a:lstStyle>
          <a:p>
            <a:fld id="{94ABA075-0551-4559-8CD3-450D5DA0A3D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AC7A51-18CE-448F-B824-E761F5E6D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074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96841" y="1335602"/>
            <a:ext cx="7534275" cy="2767012"/>
          </a:xfrm>
        </p:spPr>
        <p:txBody>
          <a:bodyPr/>
          <a:lstStyle/>
          <a:p>
            <a:pPr>
              <a:defRPr/>
            </a:pPr>
            <a:r>
              <a:rPr lang="ru-RU" alt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НОВАЯ ЭКОНОМИЧЕСКАЯ ПОЛИТИКА</a:t>
            </a:r>
            <a:endParaRPr lang="ru-RU" alt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04671" y="5533713"/>
            <a:ext cx="2937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Д/З: параграф 15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3971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342900" y="-127686"/>
            <a:ext cx="8382000" cy="685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600" b="1" dirty="0" smtClean="0">
                <a:solidFill>
                  <a:srgbClr val="FF0000"/>
                </a:solidFill>
              </a:rPr>
              <a:t>Итоги Нэпа</a:t>
            </a:r>
            <a:endParaRPr lang="ru-RU" altLang="ru-RU" sz="36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73855074"/>
              </p:ext>
            </p:extLst>
          </p:nvPr>
        </p:nvGraphicFramePr>
        <p:xfrm>
          <a:off x="0" y="558114"/>
          <a:ext cx="9144000" cy="62010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1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2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0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ПОЛОЖИТЕЛЬНЫЕ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ОТРИЦАТЕЛЬНЫЕ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0948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Увеличились объемы с/х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Восстановлены дореволюционные посевные площади к 1923 г.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Достигнут довоенный уровень в животноводстве к 1927г.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Рост середняцких хозяйств (60%)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Достигнут довоенный уровень в промышленности к 1928г.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Улучшилось материальное положение рабочих, крестьян, служащих (реальная зарплата рабочих составляла 93,7% довоенного уровня).</a:t>
                      </a:r>
                      <a:endParaRPr lang="ru-RU" sz="2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120" marR="7112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Нехватка промышленных товаров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Увеличение цен – тормозился рост жизненного уровня населения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Безработица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Обострение жилищного вопроса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Аграрное перенаселение.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6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20810" y="0"/>
            <a:ext cx="7797800" cy="11525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600" b="1" dirty="0" smtClean="0">
                <a:solidFill>
                  <a:srgbClr val="FF0000"/>
                </a:solidFill>
              </a:rPr>
              <a:t>Противоречия НЭПа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94734" y="1501346"/>
            <a:ext cx="9049265" cy="4343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b="1" i="1" u="sng" dirty="0" smtClean="0"/>
              <a:t>В экономике</a:t>
            </a:r>
            <a:r>
              <a:rPr lang="ru-RU" altLang="ru-RU" b="1" dirty="0" smtClean="0"/>
              <a:t>: нехватка капиталов и невозможность их привлечения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b="1" i="1" u="sng" dirty="0" smtClean="0"/>
              <a:t>В социальной сфере:</a:t>
            </a:r>
            <a:r>
              <a:rPr lang="ru-RU" altLang="ru-RU" b="1" dirty="0" smtClean="0"/>
              <a:t> усиление расслоения появление нэпманов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b="1" i="1" u="sng" dirty="0" smtClean="0"/>
              <a:t>В политике</a:t>
            </a:r>
            <a:r>
              <a:rPr lang="ru-RU" altLang="ru-RU" b="1" dirty="0" smtClean="0"/>
              <a:t>: Нэп -  это временное отступление или всерьёз и надолго?</a:t>
            </a:r>
          </a:p>
          <a:p>
            <a:pPr marL="0" indent="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b="1" dirty="0" smtClean="0">
                <a:solidFill>
                  <a:srgbClr val="A50021"/>
                </a:solidFill>
              </a:rPr>
              <a:t>В.В. Маяковский «…Жуй ананасы, рябчиков жуй, день твой последний приходит буржуй…»</a:t>
            </a:r>
          </a:p>
        </p:txBody>
      </p:sp>
    </p:spTree>
    <p:extLst>
      <p:ext uri="{BB962C8B-B14F-4D97-AF65-F5344CB8AC3E}">
        <p14:creationId xmlns:p14="http://schemas.microsoft.com/office/powerpoint/2010/main" val="208781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97800" cy="11525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600" b="1" dirty="0" smtClean="0">
                <a:solidFill>
                  <a:srgbClr val="C00000"/>
                </a:solidFill>
              </a:rPr>
              <a:t>Обсудим: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14350" y="2063750"/>
            <a:ext cx="7796213" cy="33115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dirty="0" smtClean="0"/>
              <a:t> </a:t>
            </a:r>
            <a:r>
              <a:rPr lang="ru-RU" altLang="ru-RU" sz="4000" b="1" dirty="0" smtClean="0"/>
              <a:t>Есть мнение, о том, что при сохранении НЭПа развитие СССР пошло совершенно по другому пути. Выскажите свое мнение по данному вопросу.</a:t>
            </a:r>
          </a:p>
        </p:txBody>
      </p:sp>
    </p:spTree>
    <p:extLst>
      <p:ext uri="{BB962C8B-B14F-4D97-AF65-F5344CB8AC3E}">
        <p14:creationId xmlns:p14="http://schemas.microsoft.com/office/powerpoint/2010/main" val="381961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762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</a:rPr>
              <a:t>Последствия военного коммунизма и причины перехода к НЭП</a:t>
            </a:r>
            <a:r>
              <a:rPr lang="ru-RU" altLang="ru-RU" sz="3600" b="1" dirty="0">
                <a:solidFill>
                  <a:srgbClr val="C00000"/>
                </a:solidFill>
              </a:rPr>
              <a:t>у</a:t>
            </a:r>
            <a:endParaRPr lang="ru-RU" altLang="ru-RU" sz="3600" b="1" dirty="0" smtClean="0">
              <a:solidFill>
                <a:srgbClr val="C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" y="1375719"/>
            <a:ext cx="9105900" cy="4876800"/>
          </a:xfrm>
          <a:prstGeom prst="rect">
            <a:avLst/>
          </a:prstGeom>
          <a:solidFill>
            <a:schemeClr val="bg1"/>
          </a:solidFill>
        </p:spPr>
        <p:txBody>
          <a:bodyPr wrap="square" numCol="1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buSzPct val="100000"/>
              <a:buFont typeface="Times New Roman" panose="02020603050405020304" pitchFamily="18" charset="0"/>
              <a:buAutoNum type="arabicPeriod"/>
            </a:pPr>
            <a:r>
              <a:rPr lang="ru-RU" altLang="ru-RU" sz="3600" b="1" dirty="0"/>
              <a:t>Потеря 25% национальных богатств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100000"/>
              <a:buFont typeface="Times New Roman" panose="02020603050405020304" pitchFamily="18" charset="0"/>
              <a:buAutoNum type="arabicPeriod"/>
            </a:pPr>
            <a:r>
              <a:rPr lang="ru-RU" altLang="ru-RU" sz="3600" b="1" dirty="0"/>
              <a:t>Сокращение населения(не более 135 млн.)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100000"/>
              <a:buFont typeface="Times New Roman" panose="02020603050405020304" pitchFamily="18" charset="0"/>
              <a:buAutoNum type="arabicPeriod"/>
            </a:pPr>
            <a:r>
              <a:rPr lang="ru-RU" altLang="ru-RU" sz="3600" b="1" dirty="0"/>
              <a:t>Снижение жизненного уровня (зарплата с 23 рублей до 49 копеек)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100000"/>
              <a:buFont typeface="Times New Roman" panose="02020603050405020304" pitchFamily="18" charset="0"/>
              <a:buAutoNum type="arabicPeriod"/>
            </a:pPr>
            <a:r>
              <a:rPr lang="ru-RU" altLang="ru-RU" sz="3600" b="1" dirty="0"/>
              <a:t>Миграция населения из города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100000"/>
              <a:buFont typeface="Times New Roman" panose="02020603050405020304" pitchFamily="18" charset="0"/>
              <a:buAutoNum type="arabicPeriod"/>
            </a:pPr>
            <a:r>
              <a:rPr lang="ru-RU" altLang="ru-RU" sz="3600" b="1" dirty="0"/>
              <a:t>Кризис в управлении (уголовники и </a:t>
            </a:r>
            <a:r>
              <a:rPr lang="ru-RU" altLang="ru-RU" sz="3600" b="1" dirty="0" smtClean="0"/>
              <a:t>бездари, </a:t>
            </a:r>
            <a:r>
              <a:rPr lang="ru-RU" altLang="ru-RU" sz="3600" b="1" dirty="0"/>
              <a:t>«дилетанты во всех своих специальностях</a:t>
            </a:r>
            <a:r>
              <a:rPr lang="ru-RU" altLang="ru-RU" sz="3600" b="1" dirty="0" smtClean="0"/>
              <a:t>», </a:t>
            </a:r>
            <a:r>
              <a:rPr lang="ru-RU" altLang="ru-RU" sz="3600" b="1" dirty="0"/>
              <a:t>Н. </a:t>
            </a:r>
            <a:r>
              <a:rPr lang="ru-RU" altLang="ru-RU" sz="3600" b="1" dirty="0" smtClean="0"/>
              <a:t>Суханов)</a:t>
            </a:r>
            <a:endParaRPr lang="ru-RU" alt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91465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11200" y="4765"/>
            <a:ext cx="7797800" cy="11572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3600" b="1" dirty="0"/>
              <a:t>Выступления против советской власти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sz="half" idx="1"/>
          </p:nvPr>
        </p:nvSpPr>
        <p:spPr bwMode="auto">
          <a:xfrm>
            <a:off x="76200" y="1375719"/>
            <a:ext cx="9067800" cy="4814888"/>
          </a:xfrm>
          <a:prstGeom prst="rect">
            <a:avLst/>
          </a:prstGeom>
          <a:solidFill>
            <a:schemeClr val="bg1"/>
          </a:solidFill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marL="0" indent="358775">
              <a:lnSpc>
                <a:spcPct val="110000"/>
              </a:lnSpc>
              <a:buNone/>
              <a:tabLst>
                <a:tab pos="8069263" algn="l"/>
              </a:tabLst>
            </a:pPr>
            <a:r>
              <a:rPr lang="ru-RU" altLang="ru-RU" sz="3200" b="1" dirty="0"/>
              <a:t>Крестьяне, возмущённые действиями продотрядов, не только отказывались сдавать хлеб, но и поднялись на вооружённую борьбу. Восстания охватили </a:t>
            </a:r>
            <a:r>
              <a:rPr lang="ru-RU" altLang="ru-RU" sz="3200" b="1" dirty="0">
                <a:solidFill>
                  <a:srgbClr val="C00000"/>
                </a:solidFill>
              </a:rPr>
              <a:t>Тамбовщину, Украину, Дон, Кубань, Поволжье и Сибирь</a:t>
            </a:r>
            <a:r>
              <a:rPr lang="ru-RU" altLang="ru-RU" sz="32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3030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264824" y="1590805"/>
            <a:ext cx="85725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5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3200" dirty="0">
              <a:latin typeface="+mn-lt"/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3200" b="1" dirty="0">
                <a:latin typeface="+mn-lt"/>
                <a:cs typeface="Times New Roman" panose="02020603050405020304" pitchFamily="18" charset="0"/>
              </a:rPr>
              <a:t>Главной чертой крестьянских выступлений была необыкновенная жестокость – убийства комиссаров и  продотрядов. </a:t>
            </a:r>
          </a:p>
          <a:p>
            <a:pPr algn="ctr" eaLnBrk="1" hangingPunct="1"/>
            <a:r>
              <a:rPr lang="ru-RU" altLang="ru-RU" sz="3200" b="1" dirty="0">
                <a:latin typeface="+mn-lt"/>
                <a:cs typeface="Times New Roman" panose="02020603050405020304" pitchFamily="18" charset="0"/>
              </a:rPr>
              <a:t>Советская власть также жестоко подавляла эти выступления взятием заложников, сожжением домов и даже целых деревень.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3200" dirty="0">
              <a:latin typeface="+mn-lt"/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389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79425" y="80965"/>
            <a:ext cx="7797800" cy="11572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3600" b="1" dirty="0"/>
              <a:t>Мятеж в Кронштадте </a:t>
            </a:r>
            <a:br>
              <a:rPr lang="ru-RU" altLang="ru-RU" sz="3600" b="1" dirty="0"/>
            </a:br>
            <a:r>
              <a:rPr lang="ru-RU" altLang="ru-RU" sz="3600" b="1" dirty="0"/>
              <a:t>1-18 марта 1921 </a:t>
            </a:r>
            <a:r>
              <a:rPr lang="ru-RU" altLang="ru-RU" sz="2800" b="1" dirty="0"/>
              <a:t>гг.</a:t>
            </a:r>
            <a:endParaRPr lang="ru-RU" altLang="ru-RU" sz="3600" b="1" dirty="0"/>
          </a:p>
        </p:txBody>
      </p:sp>
      <p:sp>
        <p:nvSpPr>
          <p:cNvPr id="8195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67203" y="4759325"/>
            <a:ext cx="3816350" cy="1641475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eaLnBrk="1" hangingPunct="1">
              <a:buFontTx/>
              <a:buNone/>
              <a:defRPr/>
            </a:pPr>
            <a:r>
              <a:rPr lang="ru-RU" altLang="ru-RU" sz="2400" b="1" dirty="0"/>
              <a:t>Воззвание Кронштадтского гарнизона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071805" y="4759325"/>
            <a:ext cx="3814762" cy="123825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  <a:defRPr/>
            </a:pPr>
            <a:r>
              <a:rPr lang="ru-RU" altLang="ru-RU" sz="2400" b="1" dirty="0"/>
              <a:t>«Власть Советам , а не партиям!»</a:t>
            </a:r>
          </a:p>
        </p:txBody>
      </p:sp>
      <p:pic>
        <p:nvPicPr>
          <p:cNvPr id="9221" name="Picture 6" descr="96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03" y="1468437"/>
            <a:ext cx="4343400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 descr="b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767" y="1468437"/>
            <a:ext cx="4114800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84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52400" y="1447800"/>
            <a:ext cx="5309286" cy="388620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sz="3600" b="1" i="1" dirty="0">
                <a:solidFill>
                  <a:srgbClr val="C00000"/>
                </a:solidFill>
              </a:rPr>
              <a:t>15 марта 1921 года - X съезд РКП(б) – </a:t>
            </a:r>
            <a:r>
              <a:rPr lang="ru-RU" altLang="ru-RU" sz="3600" b="1" i="1" dirty="0"/>
              <a:t>переход к НЭПу (новой экономической политике)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sz="3200" b="1" dirty="0">
                <a:solidFill>
                  <a:srgbClr val="C00000"/>
                </a:solidFill>
              </a:rPr>
              <a:t>( 1921-1928 гг.)</a:t>
            </a:r>
            <a:endParaRPr lang="ru-RU" altLang="ru-RU" sz="3200" b="1" dirty="0"/>
          </a:p>
          <a:p>
            <a:pPr algn="ctr">
              <a:lnSpc>
                <a:spcPct val="80000"/>
              </a:lnSpc>
              <a:buNone/>
              <a:defRPr/>
            </a:pPr>
            <a:endParaRPr lang="ru-RU" altLang="ru-RU" sz="3200" i="1" dirty="0"/>
          </a:p>
        </p:txBody>
      </p:sp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635" y="1676400"/>
            <a:ext cx="3286857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133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57202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+mj-lt"/>
              </a:rPr>
              <a:t>ЦЕЛИ НЭПА: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560958"/>
            <a:ext cx="87156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b="1" dirty="0">
                <a:latin typeface="+mj-lt"/>
              </a:rPr>
              <a:t>Восстановление хозяйства, выход из </a:t>
            </a:r>
            <a:r>
              <a:rPr lang="ru-RU" sz="3600" b="1" dirty="0" smtClean="0">
                <a:latin typeface="+mj-lt"/>
              </a:rPr>
              <a:t>кризиса.</a:t>
            </a:r>
            <a:endParaRPr lang="ru-RU" sz="3600" b="1" dirty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b="1" dirty="0">
                <a:latin typeface="+mj-lt"/>
              </a:rPr>
              <a:t>Привлечение крестьян на сторону Советской </a:t>
            </a:r>
            <a:r>
              <a:rPr lang="ru-RU" sz="3600" b="1" dirty="0" smtClean="0">
                <a:latin typeface="+mj-lt"/>
              </a:rPr>
              <a:t>власти.</a:t>
            </a:r>
            <a:endParaRPr lang="ru-RU" sz="3600" b="1" dirty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b="1" dirty="0">
                <a:latin typeface="+mj-lt"/>
              </a:rPr>
              <a:t>Предоставление экономических свобод, развитие инициативы, предпринимательства.</a:t>
            </a:r>
          </a:p>
        </p:txBody>
      </p:sp>
    </p:spTree>
    <p:extLst>
      <p:ext uri="{BB962C8B-B14F-4D97-AF65-F5344CB8AC3E}">
        <p14:creationId xmlns:p14="http://schemas.microsoft.com/office/powerpoint/2010/main" val="76519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6772" y="0"/>
            <a:ext cx="9117228" cy="93911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altLang="ru-RU" sz="3200" b="1" dirty="0"/>
              <a:t>Военный коммунизм и НЭП</a:t>
            </a:r>
            <a:br>
              <a:rPr lang="ru-RU" altLang="ru-RU" sz="3200" b="1" dirty="0"/>
            </a:br>
            <a:r>
              <a:rPr lang="ru-RU" altLang="ru-RU" sz="3200" b="1" dirty="0"/>
              <a:t>в сравнении</a:t>
            </a:r>
            <a:endParaRPr lang="ru-RU" alt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7074332"/>
              </p:ext>
            </p:extLst>
          </p:nvPr>
        </p:nvGraphicFramePr>
        <p:xfrm>
          <a:off x="26772" y="1149179"/>
          <a:ext cx="9117228" cy="572865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392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4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96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Военный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коммунизм</a:t>
                      </a:r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Новая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экономическая политика</a:t>
                      </a:r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273"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2400" b="1" dirty="0" smtClean="0"/>
                        <a:t>ОБЩЕЕ</a:t>
                      </a:r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ru-RU" sz="2400" b="1" dirty="0" smtClean="0"/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2684">
                <a:tc gridSpan="2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ru-RU" sz="2400" b="1" dirty="0" smtClean="0"/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ru-RU" sz="2400" b="1" dirty="0" smtClean="0"/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273"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2400" b="1" dirty="0" smtClean="0"/>
                        <a:t>РАЗЛИЧИЯ</a:t>
                      </a:r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ru-RU" sz="2400" b="1" dirty="0" smtClean="0"/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1959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ru-RU" sz="2400" b="1" dirty="0" smtClean="0"/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ru-RU" sz="2400" b="1" dirty="0" smtClean="0"/>
                    </a:p>
                  </a:txBody>
                  <a:tcPr marL="86625" marR="8662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10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97800" cy="11525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600" b="1" dirty="0" smtClean="0">
                <a:solidFill>
                  <a:srgbClr val="FF0000"/>
                </a:solidFill>
              </a:rPr>
              <a:t>Кризисы НЭПа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228600" y="1381126"/>
            <a:ext cx="8686800" cy="39941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3600" b="1" dirty="0" smtClean="0"/>
              <a:t>Осень 1923 г. </a:t>
            </a:r>
            <a:r>
              <a:rPr lang="ru-RU" altLang="ru-RU" sz="3600" b="1" dirty="0"/>
              <a:t>–</a:t>
            </a:r>
            <a:r>
              <a:rPr lang="ru-RU" altLang="ru-RU" sz="3600" b="1" dirty="0" smtClean="0"/>
              <a:t> кризис сбыта промышленных товаров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3600" b="1" dirty="0" smtClean="0"/>
              <a:t>Осень 1924-25 гг. – дефицит промышленных товаров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3600" b="1" dirty="0" smtClean="0"/>
              <a:t>Зима 1927-28 гг. </a:t>
            </a:r>
            <a:r>
              <a:rPr lang="ru-RU" altLang="ru-RU" sz="3600" b="1" dirty="0"/>
              <a:t>– </a:t>
            </a:r>
            <a:r>
              <a:rPr lang="ru-RU" altLang="ru-RU" sz="3600" b="1" dirty="0" smtClean="0"/>
              <a:t>кризис хлебозаготовок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alt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02411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7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Тема27" id="{F66EE636-FAB2-4EA2-A3D5-8DE11B237780}" vid="{9E37FC88-C075-4419-93CB-D21A6792CB4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Тема27</Template>
  <TotalTime>29</TotalTime>
  <Words>348</Words>
  <Application>Microsoft Office PowerPoint</Application>
  <PresentationFormat>Экран (4:3)</PresentationFormat>
  <Paragraphs>53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Wingdings 2</vt:lpstr>
      <vt:lpstr>Тема27</vt:lpstr>
      <vt:lpstr>НОВАЯ ЭКОНОМИЧЕСКАЯ ПОЛИТИКА</vt:lpstr>
      <vt:lpstr>Последствия военного коммунизма и причины перехода к НЭПу</vt:lpstr>
      <vt:lpstr>Выступления против советской власти</vt:lpstr>
      <vt:lpstr>Презентация PowerPoint</vt:lpstr>
      <vt:lpstr>Мятеж в Кронштадте  1-18 марта 1921 гг.</vt:lpstr>
      <vt:lpstr>Презентация PowerPoint</vt:lpstr>
      <vt:lpstr>Презентация PowerPoint</vt:lpstr>
      <vt:lpstr>Военный коммунизм и НЭП в сравнении</vt:lpstr>
      <vt:lpstr>Кризисы НЭПа</vt:lpstr>
      <vt:lpstr>Итоги Нэпа</vt:lpstr>
      <vt:lpstr>Противоречия НЭПа</vt:lpstr>
      <vt:lpstr>Обсудим: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НОВАЯ ЭКОНОМИЧЕСКАЯ ПОЛИТИКА</dc:title>
  <dc:creator>Анжелика Конова</dc:creator>
  <cp:lastModifiedBy>User</cp:lastModifiedBy>
  <cp:revision>17</cp:revision>
  <dcterms:created xsi:type="dcterms:W3CDTF">2017-11-06T07:17:36Z</dcterms:created>
  <dcterms:modified xsi:type="dcterms:W3CDTF">2022-12-10T18:46:39Z</dcterms:modified>
</cp:coreProperties>
</file>