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Default Extension="fntdata" ContentType="application/x-fontdata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>
  <p:sldMasterIdLst>
    <p:sldMasterId id="2147483648" r:id="rId1"/>
  </p:sldMasterIdLst>
  <p:sldIdLst>
    <p:sldId id="264" r:id="rId2"/>
    <p:sldId id="256" r:id="rId3"/>
    <p:sldId id="257" r:id="rId4"/>
    <p:sldId id="259" r:id="rId5"/>
    <p:sldId id="260" r:id="rId6"/>
    <p:sldId id="261" r:id="rId7"/>
    <p:sldId id="262" r:id="rId8"/>
    <p:sldId id="266" r:id="rId9"/>
    <p:sldId id="263" r:id="rId10"/>
    <p:sldId id="258" r:id="rId11"/>
    <p:sldId id="267" r:id="rId12"/>
    <p:sldId id="268" r:id="rId13"/>
  </p:sldIdLst>
  <p:sldSz cx="9144000" cy="6858000" type="screen4x3"/>
  <p:notesSz cx="6858000" cy="9144000"/>
  <p:embeddedFontLst>
    <p:embeddedFont>
      <p:font typeface="Calibri" pitchFamily="34" charset="0"/>
      <p:regular r:id="rId14"/>
      <p:bold r:id="rId15"/>
      <p:italic r:id="rId16"/>
      <p:boldItalic r:id="rId17"/>
    </p:embeddedFont>
    <p:embeddedFont>
      <p:font typeface="Bahnschrift Condensed" charset="0"/>
      <p:regular r:id="rId18"/>
      <p:bold r:id="rId1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FFFF"/>
    <a:srgbClr val="000099"/>
    <a:srgbClr val="0033CC"/>
    <a:srgbClr val="66FFFF"/>
    <a:srgbClr val="1B89E0"/>
    <a:srgbClr val="66006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5.fntdata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3E066-D25A-4E40-8432-67C003ABB352}" type="datetimeFigureOut">
              <a:rPr lang="en-US" smtClean="0"/>
              <a:pPr/>
              <a:t>12/10/2022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005F0-89E6-4B19-A170-4FF857CFFA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7456207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3E066-D25A-4E40-8432-67C003ABB352}" type="datetimeFigureOut">
              <a:rPr lang="en-US" smtClean="0"/>
              <a:pPr/>
              <a:t>12/10/2022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005F0-89E6-4B19-A170-4FF857CFFA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88417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3E066-D25A-4E40-8432-67C003ABB352}" type="datetimeFigureOut">
              <a:rPr lang="en-US" smtClean="0"/>
              <a:pPr/>
              <a:t>12/10/2022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005F0-89E6-4B19-A170-4FF857CFFA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49335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3E066-D25A-4E40-8432-67C003ABB352}" type="datetimeFigureOut">
              <a:rPr lang="en-US" smtClean="0"/>
              <a:pPr/>
              <a:t>12/10/2022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005F0-89E6-4B19-A170-4FF857CFFA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513768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3E066-D25A-4E40-8432-67C003ABB352}" type="datetimeFigureOut">
              <a:rPr lang="en-US" smtClean="0"/>
              <a:pPr/>
              <a:t>12/10/2022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005F0-89E6-4B19-A170-4FF857CFFA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713303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3E066-D25A-4E40-8432-67C003ABB352}" type="datetimeFigureOut">
              <a:rPr lang="en-US" smtClean="0"/>
              <a:pPr/>
              <a:t>12/10/2022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005F0-89E6-4B19-A170-4FF857CFFA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193434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3E066-D25A-4E40-8432-67C003ABB352}" type="datetimeFigureOut">
              <a:rPr lang="en-US" smtClean="0"/>
              <a:pPr/>
              <a:t>12/10/2022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005F0-89E6-4B19-A170-4FF857CFFA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2310830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3E066-D25A-4E40-8432-67C003ABB352}" type="datetimeFigureOut">
              <a:rPr lang="en-US" smtClean="0"/>
              <a:pPr/>
              <a:t>12/10/2022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005F0-89E6-4B19-A170-4FF857CFFA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779332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3E066-D25A-4E40-8432-67C003ABB352}" type="datetimeFigureOut">
              <a:rPr lang="en-US" smtClean="0"/>
              <a:pPr/>
              <a:t>12/10/2022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005F0-89E6-4B19-A170-4FF857CFFA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651278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3E066-D25A-4E40-8432-67C003ABB352}" type="datetimeFigureOut">
              <a:rPr lang="en-US" smtClean="0"/>
              <a:pPr/>
              <a:t>12/10/2022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005F0-89E6-4B19-A170-4FF857CFFA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566112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3E066-D25A-4E40-8432-67C003ABB352}" type="datetimeFigureOut">
              <a:rPr lang="en-US" smtClean="0"/>
              <a:pPr/>
              <a:t>12/10/2022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005F0-89E6-4B19-A170-4FF857CFFA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472244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B3E066-D25A-4E40-8432-67C003ABB352}" type="datetimeFigureOut">
              <a:rPr lang="en-US" smtClean="0"/>
              <a:pPr/>
              <a:t>12/10/2022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F005F0-89E6-4B19-A170-4FF857CFFA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815118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gif"/><Relationship Id="rId4" Type="http://schemas.openxmlformats.org/officeDocument/2006/relationships/image" Target="../media/image13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09697" y="2459504"/>
            <a:ext cx="8763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Покорители Вселенной</a:t>
            </a:r>
            <a:endParaRPr lang="en-US" sz="60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spc="50" dirty="0" smtClean="0">
                <a:ln w="9525" cmpd="sng">
                  <a:solidFill>
                    <a:schemeClr val="tx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Дидактическая </a:t>
            </a:r>
            <a:r>
              <a:rPr lang="ru-RU" sz="2000" b="1" spc="50" dirty="0" smtClean="0">
                <a:ln w="9525" cmpd="sng">
                  <a:solidFill>
                    <a:schemeClr val="tx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игра</a:t>
            </a:r>
            <a:endParaRPr lang="en-US" sz="4000" b="1" dirty="0">
              <a:ln w="9525">
                <a:solidFill>
                  <a:schemeClr val="tx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12178" y="6423254"/>
            <a:ext cx="71580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2022</a:t>
            </a:r>
            <a:endParaRPr lang="en-US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57427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/>
          <a:srcRect r="-38"/>
          <a:stretch/>
        </p:blipFill>
        <p:spPr>
          <a:xfrm>
            <a:off x="0" y="22225"/>
            <a:ext cx="9118600" cy="6823074"/>
          </a:xfrm>
          <a:prstGeom prst="rect">
            <a:avLst/>
          </a:prstGeom>
        </p:spPr>
      </p:pic>
      <p:sp>
        <p:nvSpPr>
          <p:cNvPr id="32" name="Rectangle 31"/>
          <p:cNvSpPr/>
          <p:nvPr/>
        </p:nvSpPr>
        <p:spPr>
          <a:xfrm>
            <a:off x="19044" y="22226"/>
            <a:ext cx="2257430" cy="1676400"/>
          </a:xfrm>
          <a:prstGeom prst="rect">
            <a:avLst/>
          </a:prstGeom>
          <a:solidFill>
            <a:srgbClr val="FFC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2295525" y="22225"/>
            <a:ext cx="2257430" cy="1676400"/>
          </a:xfrm>
          <a:prstGeom prst="rect">
            <a:avLst/>
          </a:prstGeom>
          <a:solidFill>
            <a:schemeClr val="accent3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4584689" y="22226"/>
            <a:ext cx="2257430" cy="1676400"/>
          </a:xfrm>
          <a:prstGeom prst="rect">
            <a:avLst/>
          </a:prstGeom>
          <a:solidFill>
            <a:srgbClr val="7030A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6873870" y="22225"/>
            <a:ext cx="2257430" cy="1676400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12700" y="1714501"/>
            <a:ext cx="2257430" cy="1676400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ОН носит </a:t>
            </a:r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громкий титул «рекордсмен Земли». </a:t>
            </a:r>
            <a:endParaRPr lang="ru-RU" sz="1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Он </a:t>
            </a:r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побывал на орбите 6 раз и провёл в космосе в общей сложности 803 дня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2301881" y="1714500"/>
            <a:ext cx="2257430" cy="1676400"/>
          </a:xfrm>
          <a:prstGeom prst="rect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4591045" y="1714501"/>
            <a:ext cx="2257430" cy="1676400"/>
          </a:xfrm>
          <a:prstGeom prst="rect">
            <a:avLst/>
          </a:prstGeom>
          <a:solidFill>
            <a:srgbClr val="1B89E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6867526" y="1714500"/>
            <a:ext cx="2257430" cy="1676400"/>
          </a:xfrm>
          <a:prstGeom prst="rect">
            <a:avLst/>
          </a:prstGeom>
          <a:solidFill>
            <a:srgbClr val="00206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2880" y="3425824"/>
            <a:ext cx="2257430" cy="1676400"/>
          </a:xfrm>
          <a:prstGeom prst="rect">
            <a:avLst/>
          </a:prstGeom>
          <a:solidFill>
            <a:srgbClr val="7030A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2295525" y="3425824"/>
            <a:ext cx="2257430" cy="16764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«Про </a:t>
            </a:r>
            <a:r>
              <a:rPr lang="ru-RU" sz="1400" b="1" dirty="0">
                <a:solidFill>
                  <a:schemeClr val="tx1"/>
                </a:solidFill>
              </a:rPr>
              <a:t>космонавтику я знал, как средний человек, </a:t>
            </a:r>
            <a:r>
              <a:rPr lang="ru-RU" sz="1400" b="1" dirty="0" smtClean="0">
                <a:solidFill>
                  <a:schemeClr val="tx1"/>
                </a:solidFill>
              </a:rPr>
              <a:t>где-то </a:t>
            </a:r>
            <a:r>
              <a:rPr lang="ru-RU" sz="1400" b="1" dirty="0">
                <a:solidFill>
                  <a:schemeClr val="tx1"/>
                </a:solidFill>
              </a:rPr>
              <a:t>к концу школы, </a:t>
            </a:r>
            <a:r>
              <a:rPr lang="ru-RU" sz="1400" b="1" dirty="0" smtClean="0">
                <a:solidFill>
                  <a:schemeClr val="tx1"/>
                </a:solidFill>
              </a:rPr>
              <a:t>я </a:t>
            </a:r>
            <a:r>
              <a:rPr lang="ru-RU" sz="1400" b="1" dirty="0">
                <a:solidFill>
                  <a:schemeClr val="tx1"/>
                </a:solidFill>
              </a:rPr>
              <a:t>понял, что хочу работать в области космонавтики, повезет – быть </a:t>
            </a:r>
            <a:r>
              <a:rPr lang="ru-RU" sz="1600" b="1" dirty="0">
                <a:solidFill>
                  <a:schemeClr val="tx1"/>
                </a:solidFill>
              </a:rPr>
              <a:t>космонавтом»</a:t>
            </a:r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4584689" y="3425825"/>
            <a:ext cx="2257430" cy="1676400"/>
          </a:xfrm>
          <a:prstGeom prst="rect">
            <a:avLst/>
          </a:prstGeom>
          <a:solidFill>
            <a:srgbClr val="0033CC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4" name="Rectangle 43"/>
          <p:cNvSpPr/>
          <p:nvPr/>
        </p:nvSpPr>
        <p:spPr>
          <a:xfrm>
            <a:off x="6861170" y="3425824"/>
            <a:ext cx="2257430" cy="1676400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Он стал </a:t>
            </a:r>
            <a:r>
              <a:rPr lang="ru-RU" b="1" dirty="0"/>
              <a:t>первым российским космонавтом, совершившим полет на американском шаттле.</a:t>
            </a:r>
            <a:endParaRPr lang="en-US" b="1" dirty="0"/>
          </a:p>
        </p:txBody>
      </p:sp>
      <p:sp>
        <p:nvSpPr>
          <p:cNvPr id="45" name="Rectangle 44"/>
          <p:cNvSpPr/>
          <p:nvPr/>
        </p:nvSpPr>
        <p:spPr>
          <a:xfrm>
            <a:off x="12700" y="5118099"/>
            <a:ext cx="2257430" cy="1727201"/>
          </a:xfrm>
          <a:prstGeom prst="rect">
            <a:avLst/>
          </a:prstGeom>
          <a:solidFill>
            <a:srgbClr val="00206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/>
          <p:cNvSpPr/>
          <p:nvPr/>
        </p:nvSpPr>
        <p:spPr>
          <a:xfrm>
            <a:off x="2289181" y="5118098"/>
            <a:ext cx="2257430" cy="1727201"/>
          </a:xfrm>
          <a:prstGeom prst="rect">
            <a:avLst/>
          </a:prstGeom>
          <a:solidFill>
            <a:srgbClr val="660066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578345" y="5118099"/>
            <a:ext cx="2257430" cy="1727201"/>
          </a:xfrm>
          <a:prstGeom prst="rect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6867526" y="5118098"/>
            <a:ext cx="2257430" cy="1727201"/>
          </a:xfrm>
          <a:prstGeom prst="rect">
            <a:avLst/>
          </a:prstGeom>
          <a:solidFill>
            <a:srgbClr val="FFFF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ounded Rectangle 23"/>
          <p:cNvSpPr/>
          <p:nvPr/>
        </p:nvSpPr>
        <p:spPr>
          <a:xfrm>
            <a:off x="6400800" y="5981698"/>
            <a:ext cx="2514600" cy="723901"/>
          </a:xfrm>
          <a:prstGeom prst="roundRect">
            <a:avLst/>
          </a:prstGeom>
          <a:solidFill>
            <a:srgbClr val="000099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3600" b="1" dirty="0" smtClean="0">
                <a:solidFill>
                  <a:prstClr val="white"/>
                </a:solidFill>
              </a:rPr>
              <a:t>Показать</a:t>
            </a:r>
            <a:endParaRPr lang="en-US" sz="1400" b="1" dirty="0">
              <a:solidFill>
                <a:prstClr val="white"/>
              </a:solidFill>
            </a:endParaRPr>
          </a:p>
        </p:txBody>
      </p:sp>
      <p:sp>
        <p:nvSpPr>
          <p:cNvPr id="49" name="Rounded Rectangle 48"/>
          <p:cNvSpPr/>
          <p:nvPr/>
        </p:nvSpPr>
        <p:spPr>
          <a:xfrm>
            <a:off x="311145" y="144461"/>
            <a:ext cx="8534400" cy="758826"/>
          </a:xfrm>
          <a:prstGeom prst="roundRect">
            <a:avLst/>
          </a:prstGeom>
          <a:solidFill>
            <a:srgbClr val="66FFFF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ysClr val="windowText" lastClr="000000"/>
                </a:solidFill>
              </a:rPr>
              <a:t>Сергей </a:t>
            </a:r>
            <a:r>
              <a:rPr lang="ru-RU" sz="4800" b="1" dirty="0" err="1" smtClean="0">
                <a:solidFill>
                  <a:sysClr val="windowText" lastClr="000000"/>
                </a:solidFill>
              </a:rPr>
              <a:t>Крикалев</a:t>
            </a:r>
            <a:endParaRPr lang="en-US" sz="2000" b="1" dirty="0">
              <a:solidFill>
                <a:sysClr val="windowText" lastClr="000000"/>
              </a:solidFill>
            </a:endParaRPr>
          </a:p>
        </p:txBody>
      </p:sp>
      <p:sp>
        <p:nvSpPr>
          <p:cNvPr id="20" name="Rounded Rectangle 23">
            <a:hlinkClick r:id="" action="ppaction://hlinkshowjump?jump=nextslide"/>
            <a:extLst>
              <a:ext uri="{FF2B5EF4-FFF2-40B4-BE49-F238E27FC236}">
                <a16:creationId xmlns="" xmlns:a16="http://schemas.microsoft.com/office/drawing/2014/main" id="{8F256026-7246-481F-BC16-C85ABFB94276}"/>
              </a:ext>
            </a:extLst>
          </p:cNvPr>
          <p:cNvSpPr/>
          <p:nvPr/>
        </p:nvSpPr>
        <p:spPr>
          <a:xfrm>
            <a:off x="2974973" y="5981697"/>
            <a:ext cx="2514600" cy="723901"/>
          </a:xfrm>
          <a:prstGeom prst="roundRect">
            <a:avLst/>
          </a:prstGeom>
          <a:solidFill>
            <a:srgbClr val="00FFFF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Далее</a:t>
            </a:r>
            <a:endParaRPr lang="en-US" sz="1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67293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5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3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8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7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0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6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9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5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8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4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119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0" fill="hold">
                      <p:stCondLst>
                        <p:cond delay="0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3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6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2" dur="10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5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1" dur="10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4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0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6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2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8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4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0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6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2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5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8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4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0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6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9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2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5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8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1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3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4" dur="10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10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10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9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0" dur="10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10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10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3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32" grpId="0" animBg="1"/>
      <p:bldP spid="32" grpId="1" animBg="1"/>
      <p:bldP spid="34" grpId="0" animBg="1"/>
      <p:bldP spid="34" grpId="1" animBg="1"/>
      <p:bldP spid="35" grpId="0" animBg="1"/>
      <p:bldP spid="35" grpId="1" animBg="1"/>
      <p:bldP spid="36" grpId="0" animBg="1"/>
      <p:bldP spid="36" grpId="1" animBg="1"/>
      <p:bldP spid="37" grpId="0" animBg="1"/>
      <p:bldP spid="37" grpId="1" animBg="1"/>
      <p:bldP spid="38" grpId="0" animBg="1"/>
      <p:bldP spid="38" grpId="1" animBg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46" grpId="0" animBg="1"/>
      <p:bldP spid="46" grpId="1" animBg="1"/>
      <p:bldP spid="47" grpId="0" animBg="1"/>
      <p:bldP spid="47" grpId="1" animBg="1"/>
      <p:bldP spid="48" grpId="0" animBg="1"/>
      <p:bldP spid="48" grpId="1" animBg="1"/>
      <p:bldP spid="4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/>
          <a:srcRect r="-46"/>
          <a:stretch/>
        </p:blipFill>
        <p:spPr>
          <a:xfrm>
            <a:off x="14726" y="1442"/>
            <a:ext cx="9129274" cy="6843855"/>
          </a:xfrm>
          <a:prstGeom prst="rect">
            <a:avLst/>
          </a:prstGeom>
        </p:spPr>
      </p:pic>
      <p:sp>
        <p:nvSpPr>
          <p:cNvPr id="32" name="Rectangle 31"/>
          <p:cNvSpPr/>
          <p:nvPr/>
        </p:nvSpPr>
        <p:spPr>
          <a:xfrm>
            <a:off x="19044" y="22226"/>
            <a:ext cx="2257430" cy="1676400"/>
          </a:xfrm>
          <a:prstGeom prst="rect">
            <a:avLst/>
          </a:prstGeom>
          <a:solidFill>
            <a:srgbClr val="FFC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2295525" y="22225"/>
            <a:ext cx="2257430" cy="1676400"/>
          </a:xfrm>
          <a:prstGeom prst="rect">
            <a:avLst/>
          </a:prstGeom>
          <a:solidFill>
            <a:schemeClr val="accent3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4584689" y="22226"/>
            <a:ext cx="2257430" cy="1676400"/>
          </a:xfrm>
          <a:prstGeom prst="rect">
            <a:avLst/>
          </a:prstGeom>
          <a:solidFill>
            <a:srgbClr val="7030A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6873870" y="22225"/>
            <a:ext cx="2257430" cy="1676400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12700" y="1714501"/>
            <a:ext cx="2257430" cy="1676400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2301881" y="1714500"/>
            <a:ext cx="2257430" cy="1676400"/>
          </a:xfrm>
          <a:prstGeom prst="rect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/>
              <a:t>Эй, небо, </a:t>
            </a:r>
            <a:endParaRPr lang="ru-RU" sz="2400" b="1" dirty="0" smtClean="0"/>
          </a:p>
          <a:p>
            <a:pPr algn="ctr"/>
            <a:r>
              <a:rPr lang="ru-RU" sz="2400" b="1" dirty="0" smtClean="0"/>
              <a:t>сними </a:t>
            </a:r>
            <a:r>
              <a:rPr lang="ru-RU" sz="2400" b="1" dirty="0"/>
              <a:t>шляпу! </a:t>
            </a:r>
            <a:endParaRPr lang="ru-RU" sz="2400" b="1" dirty="0" smtClean="0"/>
          </a:p>
          <a:p>
            <a:pPr algn="ctr"/>
            <a:r>
              <a:rPr lang="ru-RU" sz="2400" b="1" dirty="0" smtClean="0"/>
              <a:t>Я </a:t>
            </a:r>
            <a:r>
              <a:rPr lang="ru-RU" sz="2400" b="1" dirty="0"/>
              <a:t>к тебе иду!</a:t>
            </a:r>
            <a:endParaRPr lang="en-US" sz="2400" b="1" dirty="0"/>
          </a:p>
        </p:txBody>
      </p:sp>
      <p:sp>
        <p:nvSpPr>
          <p:cNvPr id="39" name="Rectangle 38"/>
          <p:cNvSpPr/>
          <p:nvPr/>
        </p:nvSpPr>
        <p:spPr>
          <a:xfrm>
            <a:off x="4591045" y="1714501"/>
            <a:ext cx="2257430" cy="1676400"/>
          </a:xfrm>
          <a:prstGeom prst="rect">
            <a:avLst/>
          </a:prstGeom>
          <a:solidFill>
            <a:srgbClr val="1B89E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6867526" y="1714500"/>
            <a:ext cx="2257430" cy="1676400"/>
          </a:xfrm>
          <a:prstGeom prst="rect">
            <a:avLst/>
          </a:prstGeom>
          <a:solidFill>
            <a:srgbClr val="00206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12700" y="3423369"/>
            <a:ext cx="2257430" cy="1676400"/>
          </a:xfrm>
          <a:prstGeom prst="rect">
            <a:avLst/>
          </a:prstGeom>
          <a:solidFill>
            <a:srgbClr val="7030A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Надо не смотреть на жизнь со стороны</a:t>
            </a:r>
            <a:r>
              <a:rPr lang="ru-RU" b="1" dirty="0" smtClean="0"/>
              <a:t>,</a:t>
            </a:r>
          </a:p>
          <a:p>
            <a:pPr algn="ctr"/>
            <a:r>
              <a:rPr lang="ru-RU" b="1" dirty="0" smtClean="0"/>
              <a:t> </a:t>
            </a:r>
            <a:r>
              <a:rPr lang="ru-RU" b="1" dirty="0"/>
              <a:t>а идти вместе с ней.</a:t>
            </a:r>
            <a:endParaRPr lang="en-US" b="1" dirty="0"/>
          </a:p>
        </p:txBody>
      </p:sp>
      <p:sp>
        <p:nvSpPr>
          <p:cNvPr id="42" name="Rectangle 41"/>
          <p:cNvSpPr/>
          <p:nvPr/>
        </p:nvSpPr>
        <p:spPr>
          <a:xfrm>
            <a:off x="2295525" y="3425824"/>
            <a:ext cx="2257430" cy="16764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Мое хобби – это удивительная, загадочная Красная планета </a:t>
            </a:r>
            <a:r>
              <a:rPr lang="ru-RU" sz="1600" b="1" dirty="0" smtClean="0">
                <a:solidFill>
                  <a:schemeClr val="tx1"/>
                </a:solidFill>
              </a:rPr>
              <a:t>Марс. Я </a:t>
            </a:r>
            <a:r>
              <a:rPr lang="ru-RU" sz="1600" b="1" dirty="0">
                <a:solidFill>
                  <a:schemeClr val="tx1"/>
                </a:solidFill>
              </a:rPr>
              <a:t>готова полететь туда и даже не возвращаться!</a:t>
            </a:r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4584689" y="3425825"/>
            <a:ext cx="2257430" cy="1676400"/>
          </a:xfrm>
          <a:prstGeom prst="rect">
            <a:avLst/>
          </a:prstGeom>
          <a:solidFill>
            <a:srgbClr val="0033CC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6861170" y="3425824"/>
            <a:ext cx="2257430" cy="1676400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12700" y="5118099"/>
            <a:ext cx="2257430" cy="1727201"/>
          </a:xfrm>
          <a:prstGeom prst="rect">
            <a:avLst/>
          </a:prstGeom>
          <a:solidFill>
            <a:srgbClr val="00206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/>
          <p:cNvSpPr/>
          <p:nvPr/>
        </p:nvSpPr>
        <p:spPr>
          <a:xfrm>
            <a:off x="2289181" y="5118098"/>
            <a:ext cx="2257430" cy="1727201"/>
          </a:xfrm>
          <a:prstGeom prst="rect">
            <a:avLst/>
          </a:prstGeom>
          <a:solidFill>
            <a:srgbClr val="660066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578345" y="5118099"/>
            <a:ext cx="2257430" cy="1727201"/>
          </a:xfrm>
          <a:prstGeom prst="rect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6867526" y="5118098"/>
            <a:ext cx="2257430" cy="1727201"/>
          </a:xfrm>
          <a:prstGeom prst="rect">
            <a:avLst/>
          </a:prstGeom>
          <a:solidFill>
            <a:srgbClr val="FFFF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ounded Rectangle 23"/>
          <p:cNvSpPr/>
          <p:nvPr/>
        </p:nvSpPr>
        <p:spPr>
          <a:xfrm>
            <a:off x="6400800" y="5981698"/>
            <a:ext cx="2514600" cy="723901"/>
          </a:xfrm>
          <a:prstGeom prst="roundRect">
            <a:avLst/>
          </a:prstGeom>
          <a:solidFill>
            <a:srgbClr val="000099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3600" b="1" dirty="0" smtClean="0">
                <a:solidFill>
                  <a:prstClr val="white"/>
                </a:solidFill>
              </a:rPr>
              <a:t>Показать</a:t>
            </a:r>
            <a:endParaRPr lang="en-US" sz="1400" b="1" dirty="0">
              <a:solidFill>
                <a:prstClr val="white"/>
              </a:solidFill>
            </a:endParaRPr>
          </a:p>
        </p:txBody>
      </p:sp>
      <p:sp>
        <p:nvSpPr>
          <p:cNvPr id="49" name="Rounded Rectangle 48"/>
          <p:cNvSpPr/>
          <p:nvPr/>
        </p:nvSpPr>
        <p:spPr>
          <a:xfrm>
            <a:off x="533400" y="128593"/>
            <a:ext cx="7772400" cy="785807"/>
          </a:xfrm>
          <a:prstGeom prst="roundRect">
            <a:avLst/>
          </a:prstGeom>
          <a:solidFill>
            <a:srgbClr val="66FFFF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ysClr val="windowText" lastClr="000000"/>
                </a:solidFill>
              </a:rPr>
              <a:t>Валентина Терешкова</a:t>
            </a:r>
            <a:endParaRPr lang="en-US" sz="2400" b="1" dirty="0">
              <a:solidFill>
                <a:sysClr val="windowText" lastClr="000000"/>
              </a:solidFill>
            </a:endParaRPr>
          </a:p>
        </p:txBody>
      </p:sp>
      <p:sp>
        <p:nvSpPr>
          <p:cNvPr id="20" name="Rounded Rectangle 23">
            <a:hlinkClick r:id="" action="ppaction://hlinkshowjump?jump=nextslide"/>
            <a:extLst>
              <a:ext uri="{FF2B5EF4-FFF2-40B4-BE49-F238E27FC236}">
                <a16:creationId xmlns="" xmlns:a16="http://schemas.microsoft.com/office/drawing/2014/main" id="{0081C502-F6D5-4DFA-9A15-1696D87E8868}"/>
              </a:ext>
            </a:extLst>
          </p:cNvPr>
          <p:cNvSpPr/>
          <p:nvPr/>
        </p:nvSpPr>
        <p:spPr>
          <a:xfrm>
            <a:off x="2974973" y="5981697"/>
            <a:ext cx="2514600" cy="723901"/>
          </a:xfrm>
          <a:prstGeom prst="roundRect">
            <a:avLst/>
          </a:prstGeom>
          <a:solidFill>
            <a:srgbClr val="00FFFF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Далее</a:t>
            </a:r>
            <a:endParaRPr lang="en-US" sz="1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09277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5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3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8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7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0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6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9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5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8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4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119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0" fill="hold">
                      <p:stCondLst>
                        <p:cond delay="0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3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6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2" dur="10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5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1" dur="10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4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0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6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2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8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4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0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6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2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5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8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4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0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6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9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2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5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8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1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3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4" dur="10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10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10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9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0" dur="10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10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10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3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32" grpId="0" animBg="1"/>
      <p:bldP spid="32" grpId="1" animBg="1"/>
      <p:bldP spid="34" grpId="0" animBg="1"/>
      <p:bldP spid="34" grpId="1" animBg="1"/>
      <p:bldP spid="35" grpId="0" animBg="1"/>
      <p:bldP spid="35" grpId="1" animBg="1"/>
      <p:bldP spid="36" grpId="0" animBg="1"/>
      <p:bldP spid="36" grpId="1" animBg="1"/>
      <p:bldP spid="37" grpId="0" animBg="1"/>
      <p:bldP spid="37" grpId="1" animBg="1"/>
      <p:bldP spid="38" grpId="0" animBg="1"/>
      <p:bldP spid="38" grpId="1" animBg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46" grpId="0" animBg="1"/>
      <p:bldP spid="46" grpId="1" animBg="1"/>
      <p:bldP spid="47" grpId="0" animBg="1"/>
      <p:bldP spid="47" grpId="1" animBg="1"/>
      <p:bldP spid="48" grpId="0" animBg="1"/>
      <p:bldP spid="48" grpId="1" animBg="1"/>
      <p:bldP spid="4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-397" y="-297"/>
            <a:ext cx="9144793" cy="685859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0" y="1011890"/>
            <a:ext cx="2438400" cy="2187389"/>
          </a:xfrm>
          <a:prstGeom prst="rect">
            <a:avLst/>
          </a:prstGeom>
        </p:spPr>
      </p:pic>
      <p:pic>
        <p:nvPicPr>
          <p:cNvPr id="1026" name="Picture 2" descr="Pin von Людмила auf Подарочки гиф | Gif bilder lustig, Chip und dale,  Animierte emoticons"/>
          <p:cNvPicPr>
            <a:picLocks noChangeAspect="1" noChangeArrowheads="1" noCrop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457200"/>
            <a:ext cx="4515554" cy="38100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404638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1" y="22225"/>
            <a:ext cx="9320741" cy="6823074"/>
          </a:xfrm>
          <a:prstGeom prst="rect">
            <a:avLst/>
          </a:prstGeom>
        </p:spPr>
      </p:pic>
      <p:sp>
        <p:nvSpPr>
          <p:cNvPr id="32" name="Rectangle 31"/>
          <p:cNvSpPr/>
          <p:nvPr/>
        </p:nvSpPr>
        <p:spPr>
          <a:xfrm>
            <a:off x="8082" y="38100"/>
            <a:ext cx="2257430" cy="1676400"/>
          </a:xfrm>
          <a:prstGeom prst="rect">
            <a:avLst/>
          </a:prstGeom>
          <a:solidFill>
            <a:srgbClr val="FFC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2295525" y="22225"/>
            <a:ext cx="2257430" cy="1676400"/>
          </a:xfrm>
          <a:prstGeom prst="rect">
            <a:avLst/>
          </a:prstGeom>
          <a:solidFill>
            <a:schemeClr val="accent3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4584689" y="22226"/>
            <a:ext cx="2257430" cy="1676400"/>
          </a:xfrm>
          <a:prstGeom prst="rect">
            <a:avLst/>
          </a:prstGeom>
          <a:solidFill>
            <a:srgbClr val="7030A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6873870" y="22225"/>
            <a:ext cx="2257430" cy="1676400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55413" y="1728642"/>
            <a:ext cx="2257430" cy="1676400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2301881" y="1714500"/>
            <a:ext cx="2257430" cy="1676400"/>
          </a:xfrm>
          <a:prstGeom prst="rect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 smtClean="0"/>
          </a:p>
          <a:p>
            <a:pPr algn="ctr"/>
            <a:r>
              <a:rPr lang="ru-RU" sz="2800" b="1" dirty="0" smtClean="0"/>
              <a:t>Земля</a:t>
            </a:r>
            <a:r>
              <a:rPr lang="ru-RU" sz="2800" b="1" dirty="0"/>
              <a:t>... Красота какая!..</a:t>
            </a:r>
          </a:p>
          <a:p>
            <a:pPr algn="ctr"/>
            <a:endParaRPr lang="ru-RU" dirty="0"/>
          </a:p>
        </p:txBody>
      </p:sp>
      <p:sp>
        <p:nvSpPr>
          <p:cNvPr id="39" name="Rectangle 38"/>
          <p:cNvSpPr/>
          <p:nvPr/>
        </p:nvSpPr>
        <p:spPr>
          <a:xfrm>
            <a:off x="4591045" y="1714501"/>
            <a:ext cx="2257430" cy="1676400"/>
          </a:xfrm>
          <a:prstGeom prst="rect">
            <a:avLst/>
          </a:prstGeom>
          <a:solidFill>
            <a:srgbClr val="1B89E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b="1" dirty="0" smtClean="0">
              <a:solidFill>
                <a:schemeClr val="tx1"/>
              </a:solidFill>
            </a:endParaRPr>
          </a:p>
          <a:p>
            <a:pPr algn="ctr"/>
            <a:r>
              <a:rPr lang="ru-RU" b="1" dirty="0" smtClean="0">
                <a:solidFill>
                  <a:schemeClr val="tx1"/>
                </a:solidFill>
              </a:rPr>
              <a:t>Люди</a:t>
            </a:r>
            <a:r>
              <a:rPr lang="ru-RU" b="1" dirty="0">
                <a:solidFill>
                  <a:schemeClr val="tx1"/>
                </a:solidFill>
              </a:rPr>
              <a:t>, будем хранить и приумножать эту красоту, а не разрушать её!</a:t>
            </a:r>
          </a:p>
          <a:p>
            <a:pPr algn="ctr"/>
            <a:endParaRPr lang="ru-RU" dirty="0"/>
          </a:p>
          <a:p>
            <a:pPr algn="ctr"/>
            <a:endParaRPr lang="en-US" dirty="0"/>
          </a:p>
        </p:txBody>
      </p:sp>
      <p:sp>
        <p:nvSpPr>
          <p:cNvPr id="40" name="Rectangle 39"/>
          <p:cNvSpPr/>
          <p:nvPr/>
        </p:nvSpPr>
        <p:spPr>
          <a:xfrm>
            <a:off x="6867526" y="1714500"/>
            <a:ext cx="2257430" cy="1676400"/>
          </a:xfrm>
          <a:prstGeom prst="rect">
            <a:avLst/>
          </a:prstGeom>
          <a:solidFill>
            <a:srgbClr val="00206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19044" y="3425825"/>
            <a:ext cx="2257430" cy="1676400"/>
          </a:xfrm>
          <a:prstGeom prst="rect">
            <a:avLst/>
          </a:prstGeom>
          <a:solidFill>
            <a:srgbClr val="7030A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2295525" y="3425824"/>
            <a:ext cx="2257430" cy="16764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 smtClean="0">
              <a:solidFill>
                <a:schemeClr val="tx1"/>
              </a:solidFill>
            </a:endParaRPr>
          </a:p>
          <a:p>
            <a:pPr algn="ctr"/>
            <a:r>
              <a:rPr lang="ru-RU" b="1" dirty="0" smtClean="0">
                <a:solidFill>
                  <a:schemeClr val="tx1"/>
                </a:solidFill>
              </a:rPr>
              <a:t>Небо </a:t>
            </a:r>
            <a:r>
              <a:rPr lang="ru-RU" b="1" dirty="0">
                <a:solidFill>
                  <a:schemeClr val="tx1"/>
                </a:solidFill>
              </a:rPr>
              <a:t>очень чёрное. Земля голубая</a:t>
            </a:r>
            <a:r>
              <a:rPr lang="ru-RU" b="1" dirty="0" smtClean="0">
                <a:solidFill>
                  <a:schemeClr val="tx1"/>
                </a:solidFill>
              </a:rPr>
              <a:t>.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</a:rPr>
              <a:t> </a:t>
            </a:r>
            <a:r>
              <a:rPr lang="ru-RU" b="1" dirty="0">
                <a:solidFill>
                  <a:schemeClr val="tx1"/>
                </a:solidFill>
              </a:rPr>
              <a:t>Всё видно очень ясно.</a:t>
            </a:r>
          </a:p>
          <a:p>
            <a:pPr algn="ctr"/>
            <a:endParaRPr lang="ru-RU" dirty="0"/>
          </a:p>
        </p:txBody>
      </p:sp>
      <p:sp>
        <p:nvSpPr>
          <p:cNvPr id="43" name="Rectangle 42"/>
          <p:cNvSpPr/>
          <p:nvPr/>
        </p:nvSpPr>
        <p:spPr>
          <a:xfrm>
            <a:off x="4584689" y="3425825"/>
            <a:ext cx="2257430" cy="1676400"/>
          </a:xfrm>
          <a:prstGeom prst="rect">
            <a:avLst/>
          </a:prstGeom>
          <a:solidFill>
            <a:srgbClr val="0033CC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6861170" y="3425824"/>
            <a:ext cx="2257430" cy="1676400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12700" y="5118099"/>
            <a:ext cx="2257430" cy="1727201"/>
          </a:xfrm>
          <a:prstGeom prst="rect">
            <a:avLst/>
          </a:prstGeom>
          <a:solidFill>
            <a:srgbClr val="00206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/>
          <p:cNvSpPr/>
          <p:nvPr/>
        </p:nvSpPr>
        <p:spPr>
          <a:xfrm>
            <a:off x="2289181" y="5118098"/>
            <a:ext cx="2257430" cy="1727201"/>
          </a:xfrm>
          <a:prstGeom prst="rect">
            <a:avLst/>
          </a:prstGeom>
          <a:solidFill>
            <a:srgbClr val="660066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578345" y="5118099"/>
            <a:ext cx="2257430" cy="1727201"/>
          </a:xfrm>
          <a:prstGeom prst="rect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6867526" y="5118098"/>
            <a:ext cx="2257430" cy="1727201"/>
          </a:xfrm>
          <a:prstGeom prst="rect">
            <a:avLst/>
          </a:prstGeom>
          <a:solidFill>
            <a:srgbClr val="FFFF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ounded Rectangle 23"/>
          <p:cNvSpPr/>
          <p:nvPr/>
        </p:nvSpPr>
        <p:spPr>
          <a:xfrm>
            <a:off x="6400800" y="5981698"/>
            <a:ext cx="2514600" cy="723901"/>
          </a:xfrm>
          <a:prstGeom prst="roundRect">
            <a:avLst/>
          </a:prstGeom>
          <a:solidFill>
            <a:srgbClr val="000099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Показать</a:t>
            </a:r>
            <a:endParaRPr lang="en-US" sz="1400" b="1" dirty="0"/>
          </a:p>
        </p:txBody>
      </p:sp>
      <p:sp>
        <p:nvSpPr>
          <p:cNvPr id="49" name="Rounded Rectangle 48"/>
          <p:cNvSpPr/>
          <p:nvPr/>
        </p:nvSpPr>
        <p:spPr>
          <a:xfrm>
            <a:off x="1447800" y="160770"/>
            <a:ext cx="6324600" cy="758826"/>
          </a:xfrm>
          <a:prstGeom prst="roundRect">
            <a:avLst/>
          </a:prstGeom>
          <a:solidFill>
            <a:srgbClr val="66FFFF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ysClr val="windowText" lastClr="000000"/>
                </a:solidFill>
              </a:rPr>
              <a:t>Юрий Гагарин</a:t>
            </a:r>
            <a:endParaRPr lang="en-US" sz="2400" b="1" dirty="0">
              <a:solidFill>
                <a:sysClr val="windowText" lastClr="000000"/>
              </a:solidFill>
            </a:endParaRPr>
          </a:p>
        </p:txBody>
      </p:sp>
      <p:sp>
        <p:nvSpPr>
          <p:cNvPr id="20" name="Rounded Rectangle 23">
            <a:hlinkClick r:id="" action="ppaction://hlinkshowjump?jump=nextslide"/>
            <a:extLst>
              <a:ext uri="{FF2B5EF4-FFF2-40B4-BE49-F238E27FC236}">
                <a16:creationId xmlns="" xmlns:a16="http://schemas.microsoft.com/office/drawing/2014/main" id="{92FEDCEB-220A-40DA-A36C-55977D74A571}"/>
              </a:ext>
            </a:extLst>
          </p:cNvPr>
          <p:cNvSpPr/>
          <p:nvPr/>
        </p:nvSpPr>
        <p:spPr>
          <a:xfrm>
            <a:off x="2974973" y="5981697"/>
            <a:ext cx="2514600" cy="723901"/>
          </a:xfrm>
          <a:prstGeom prst="roundRect">
            <a:avLst/>
          </a:prstGeom>
          <a:solidFill>
            <a:srgbClr val="00FFFF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Далее</a:t>
            </a:r>
            <a:endParaRPr lang="en-US" sz="1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40715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5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3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8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7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0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6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9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5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8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4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119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0" fill="hold">
                      <p:stCondLst>
                        <p:cond delay="0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3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6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2" dur="10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5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1" dur="10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4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0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6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2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8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4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0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6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2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5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8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4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0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6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9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2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5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8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1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3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4" dur="10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10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10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9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0" dur="10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10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10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3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32" grpId="0" animBg="1"/>
      <p:bldP spid="32" grpId="1" animBg="1"/>
      <p:bldP spid="34" grpId="0" animBg="1"/>
      <p:bldP spid="34" grpId="1" animBg="1"/>
      <p:bldP spid="35" grpId="0" animBg="1"/>
      <p:bldP spid="35" grpId="1" animBg="1"/>
      <p:bldP spid="36" grpId="0" animBg="1"/>
      <p:bldP spid="36" grpId="1" animBg="1"/>
      <p:bldP spid="37" grpId="0" animBg="1"/>
      <p:bldP spid="37" grpId="1" animBg="1"/>
      <p:bldP spid="38" grpId="0" animBg="1"/>
      <p:bldP spid="38" grpId="1" animBg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46" grpId="0" animBg="1"/>
      <p:bldP spid="46" grpId="1" animBg="1"/>
      <p:bldP spid="47" grpId="0" animBg="1"/>
      <p:bldP spid="47" grpId="1" animBg="1"/>
      <p:bldP spid="48" grpId="0" animBg="1"/>
      <p:bldP spid="48" grpId="1" animBg="1"/>
      <p:bldP spid="4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2700" y="9236"/>
            <a:ext cx="9667160" cy="6836063"/>
          </a:xfrm>
          <a:prstGeom prst="rect">
            <a:avLst/>
          </a:prstGeom>
        </p:spPr>
      </p:pic>
      <p:sp>
        <p:nvSpPr>
          <p:cNvPr id="32" name="Rectangle 31"/>
          <p:cNvSpPr/>
          <p:nvPr/>
        </p:nvSpPr>
        <p:spPr>
          <a:xfrm>
            <a:off x="19044" y="22226"/>
            <a:ext cx="2257430" cy="1676400"/>
          </a:xfrm>
          <a:prstGeom prst="rect">
            <a:avLst/>
          </a:prstGeom>
          <a:solidFill>
            <a:srgbClr val="FFC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2295525" y="22225"/>
            <a:ext cx="2257430" cy="1676400"/>
          </a:xfrm>
          <a:prstGeom prst="rect">
            <a:avLst/>
          </a:prstGeom>
          <a:solidFill>
            <a:schemeClr val="accent3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4584689" y="22226"/>
            <a:ext cx="2257430" cy="1676400"/>
          </a:xfrm>
          <a:prstGeom prst="rect">
            <a:avLst/>
          </a:prstGeom>
          <a:solidFill>
            <a:srgbClr val="7030A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6873870" y="22225"/>
            <a:ext cx="2257430" cy="1676400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12700" y="1714501"/>
            <a:ext cx="2257430" cy="1676400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2301881" y="1714500"/>
            <a:ext cx="2257430" cy="1676400"/>
          </a:xfrm>
          <a:prstGeom prst="rect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Его самое </a:t>
            </a:r>
            <a:r>
              <a:rPr lang="ru-RU" sz="1400" b="1" dirty="0">
                <a:solidFill>
                  <a:schemeClr val="bg1"/>
                </a:solidFill>
              </a:rPr>
              <a:t>яркое впечатление об открытом космосе – это тишина. «Я до сих пор слышу, как в этой тишине стучит мое сердце, и свое дыхание»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4591045" y="1714501"/>
            <a:ext cx="2257430" cy="1676400"/>
          </a:xfrm>
          <a:prstGeom prst="rect">
            <a:avLst/>
          </a:prstGeom>
          <a:solidFill>
            <a:srgbClr val="1B89E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... человек, который для нас был больше, чем отцом. Королёв был для нас Богом</a:t>
            </a:r>
            <a:r>
              <a:rPr lang="ru-RU" dirty="0"/>
              <a:t>.</a:t>
            </a:r>
            <a:endParaRPr lang="en-US" dirty="0"/>
          </a:p>
        </p:txBody>
      </p:sp>
      <p:sp>
        <p:nvSpPr>
          <p:cNvPr id="40" name="Rectangle 39"/>
          <p:cNvSpPr/>
          <p:nvPr/>
        </p:nvSpPr>
        <p:spPr>
          <a:xfrm>
            <a:off x="6867526" y="1714500"/>
            <a:ext cx="2257430" cy="1676400"/>
          </a:xfrm>
          <a:prstGeom prst="rect">
            <a:avLst/>
          </a:prstGeom>
          <a:solidFill>
            <a:srgbClr val="00206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19044" y="3416299"/>
            <a:ext cx="2257430" cy="1676400"/>
          </a:xfrm>
          <a:prstGeom prst="rect">
            <a:avLst/>
          </a:prstGeom>
          <a:solidFill>
            <a:srgbClr val="7030A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2295525" y="3425824"/>
            <a:ext cx="2257430" cy="16764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Надеяться всегда нужно на лучшее. Нет веры? Выдумайте её. Нет героев? Создайте.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4584689" y="3425825"/>
            <a:ext cx="2257430" cy="1676400"/>
          </a:xfrm>
          <a:prstGeom prst="rect">
            <a:avLst/>
          </a:prstGeom>
          <a:solidFill>
            <a:srgbClr val="0033CC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6861170" y="3425824"/>
            <a:ext cx="2257430" cy="1676400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12700" y="5118099"/>
            <a:ext cx="2257430" cy="1727201"/>
          </a:xfrm>
          <a:prstGeom prst="rect">
            <a:avLst/>
          </a:prstGeom>
          <a:solidFill>
            <a:srgbClr val="00206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/>
          <p:cNvSpPr/>
          <p:nvPr/>
        </p:nvSpPr>
        <p:spPr>
          <a:xfrm>
            <a:off x="2289181" y="5118098"/>
            <a:ext cx="2257430" cy="1727201"/>
          </a:xfrm>
          <a:prstGeom prst="rect">
            <a:avLst/>
          </a:prstGeom>
          <a:solidFill>
            <a:srgbClr val="660066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578345" y="5118099"/>
            <a:ext cx="2257430" cy="1727201"/>
          </a:xfrm>
          <a:prstGeom prst="rect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6867526" y="5118098"/>
            <a:ext cx="2257430" cy="1727201"/>
          </a:xfrm>
          <a:prstGeom prst="rect">
            <a:avLst/>
          </a:prstGeom>
          <a:solidFill>
            <a:srgbClr val="FFFF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ounded Rectangle 23"/>
          <p:cNvSpPr/>
          <p:nvPr/>
        </p:nvSpPr>
        <p:spPr>
          <a:xfrm>
            <a:off x="6400800" y="5981698"/>
            <a:ext cx="2514600" cy="723901"/>
          </a:xfrm>
          <a:prstGeom prst="roundRect">
            <a:avLst/>
          </a:prstGeom>
          <a:solidFill>
            <a:srgbClr val="000099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Показать</a:t>
            </a:r>
            <a:endParaRPr lang="en-US" sz="1400" b="1" dirty="0"/>
          </a:p>
        </p:txBody>
      </p:sp>
      <p:sp>
        <p:nvSpPr>
          <p:cNvPr id="49" name="Rounded Rectangle 48"/>
          <p:cNvSpPr/>
          <p:nvPr/>
        </p:nvSpPr>
        <p:spPr>
          <a:xfrm>
            <a:off x="273045" y="144461"/>
            <a:ext cx="8610600" cy="758826"/>
          </a:xfrm>
          <a:prstGeom prst="roundRect">
            <a:avLst/>
          </a:prstGeom>
          <a:solidFill>
            <a:srgbClr val="66FFFF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ysClr val="windowText" lastClr="000000"/>
                </a:solidFill>
              </a:rPr>
              <a:t>Алексей Леонов</a:t>
            </a:r>
            <a:endParaRPr lang="en-US" sz="2400" b="1" dirty="0">
              <a:solidFill>
                <a:sysClr val="windowText" lastClr="000000"/>
              </a:solidFill>
            </a:endParaRPr>
          </a:p>
        </p:txBody>
      </p:sp>
      <p:sp>
        <p:nvSpPr>
          <p:cNvPr id="20" name="Rounded Rectangle 23">
            <a:hlinkClick r:id="" action="ppaction://hlinkshowjump?jump=nextslide"/>
            <a:extLst>
              <a:ext uri="{FF2B5EF4-FFF2-40B4-BE49-F238E27FC236}">
                <a16:creationId xmlns="" xmlns:a16="http://schemas.microsoft.com/office/drawing/2014/main" id="{ADC4B86A-0C18-41A8-A05B-A8280A1F9F7A}"/>
              </a:ext>
            </a:extLst>
          </p:cNvPr>
          <p:cNvSpPr/>
          <p:nvPr/>
        </p:nvSpPr>
        <p:spPr>
          <a:xfrm>
            <a:off x="2974973" y="5981697"/>
            <a:ext cx="2514600" cy="723901"/>
          </a:xfrm>
          <a:prstGeom prst="roundRect">
            <a:avLst/>
          </a:prstGeom>
          <a:solidFill>
            <a:srgbClr val="00FFFF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Далее</a:t>
            </a:r>
            <a:endParaRPr lang="en-US" sz="1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67293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5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3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8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7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0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6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9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5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8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4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119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0" fill="hold">
                      <p:stCondLst>
                        <p:cond delay="0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3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6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2" dur="10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5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1" dur="10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4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0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6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2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8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4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0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6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2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5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8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4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0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6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9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2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5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8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1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3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4" dur="10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10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10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9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0" dur="10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10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10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3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32" grpId="0" animBg="1"/>
      <p:bldP spid="32" grpId="1" animBg="1"/>
      <p:bldP spid="34" grpId="0" animBg="1"/>
      <p:bldP spid="34" grpId="1" animBg="1"/>
      <p:bldP spid="35" grpId="0" animBg="1"/>
      <p:bldP spid="35" grpId="1" animBg="1"/>
      <p:bldP spid="36" grpId="0" animBg="1"/>
      <p:bldP spid="36" grpId="1" animBg="1"/>
      <p:bldP spid="37" grpId="0" animBg="1"/>
      <p:bldP spid="37" grpId="1" animBg="1"/>
      <p:bldP spid="38" grpId="0" animBg="1"/>
      <p:bldP spid="38" grpId="1" animBg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46" grpId="0" animBg="1"/>
      <p:bldP spid="46" grpId="1" animBg="1"/>
      <p:bldP spid="47" grpId="0" animBg="1"/>
      <p:bldP spid="47" grpId="1" animBg="1"/>
      <p:bldP spid="48" grpId="0" animBg="1"/>
      <p:bldP spid="48" grpId="1" animBg="1"/>
      <p:bldP spid="4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/>
          <a:srcRect r="56"/>
          <a:stretch/>
        </p:blipFill>
        <p:spPr>
          <a:xfrm>
            <a:off x="76200" y="19190"/>
            <a:ext cx="9067800" cy="6838809"/>
          </a:xfrm>
          <a:prstGeom prst="rect">
            <a:avLst/>
          </a:prstGeom>
        </p:spPr>
      </p:pic>
      <p:sp>
        <p:nvSpPr>
          <p:cNvPr id="32" name="Rectangle 31"/>
          <p:cNvSpPr/>
          <p:nvPr/>
        </p:nvSpPr>
        <p:spPr>
          <a:xfrm>
            <a:off x="19044" y="22226"/>
            <a:ext cx="2257430" cy="1676400"/>
          </a:xfrm>
          <a:prstGeom prst="rect">
            <a:avLst/>
          </a:prstGeom>
          <a:solidFill>
            <a:srgbClr val="FFC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2295525" y="22225"/>
            <a:ext cx="2257430" cy="1676400"/>
          </a:xfrm>
          <a:prstGeom prst="rect">
            <a:avLst/>
          </a:prstGeom>
          <a:solidFill>
            <a:schemeClr val="accent3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4584689" y="22226"/>
            <a:ext cx="2257430" cy="1676400"/>
          </a:xfrm>
          <a:prstGeom prst="rect">
            <a:avLst/>
          </a:prstGeom>
          <a:solidFill>
            <a:srgbClr val="7030A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6873870" y="22225"/>
            <a:ext cx="2257430" cy="1676400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28293" y="1724023"/>
            <a:ext cx="2292052" cy="1676400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Планета есть колыбель разума, но нельзя вечно жить в </a:t>
            </a:r>
            <a:r>
              <a:rPr lang="ru-RU" b="1" dirty="0" smtClean="0">
                <a:solidFill>
                  <a:schemeClr val="tx1"/>
                </a:solidFill>
              </a:rPr>
              <a:t>колыбели.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2341697" y="1714501"/>
            <a:ext cx="2257430" cy="1676400"/>
          </a:xfrm>
          <a:prstGeom prst="rect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4591045" y="1714501"/>
            <a:ext cx="2257430" cy="1676400"/>
          </a:xfrm>
          <a:prstGeom prst="rect">
            <a:avLst/>
          </a:prstGeom>
          <a:solidFill>
            <a:srgbClr val="1B89E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Нет сынов божиих, но есть зрелые и потому разумные и совершенные сыны космоса.</a:t>
            </a:r>
            <a:endParaRPr lang="en-US" b="1" dirty="0"/>
          </a:p>
        </p:txBody>
      </p:sp>
      <p:sp>
        <p:nvSpPr>
          <p:cNvPr id="40" name="Rectangle 39"/>
          <p:cNvSpPr/>
          <p:nvPr/>
        </p:nvSpPr>
        <p:spPr>
          <a:xfrm>
            <a:off x="6867526" y="1714500"/>
            <a:ext cx="2257430" cy="1676400"/>
          </a:xfrm>
          <a:prstGeom prst="rect">
            <a:avLst/>
          </a:prstGeom>
          <a:solidFill>
            <a:srgbClr val="00206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19044" y="3425825"/>
            <a:ext cx="2257430" cy="1676400"/>
          </a:xfrm>
          <a:prstGeom prst="rect">
            <a:avLst/>
          </a:prstGeom>
          <a:solidFill>
            <a:srgbClr val="7030A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2295525" y="3425824"/>
            <a:ext cx="2257430" cy="16764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Bahnschrift Condensed" panose="020B0502040204020203" pitchFamily="34" charset="0"/>
              </a:rPr>
              <a:t>Нет Христа, но есть гениальный человек, великий учитель человечества. Если бы его послушали, то не было бы войн, убийств и насилий</a:t>
            </a:r>
            <a:endParaRPr lang="en-US" b="1" dirty="0">
              <a:solidFill>
                <a:schemeClr val="tx1"/>
              </a:solidFill>
              <a:latin typeface="Bahnschrift Condensed" panose="020B0502040204020203" pitchFamily="34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4584689" y="3425825"/>
            <a:ext cx="2257430" cy="1676400"/>
          </a:xfrm>
          <a:prstGeom prst="rect">
            <a:avLst/>
          </a:prstGeom>
          <a:solidFill>
            <a:srgbClr val="0033CC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6861170" y="3425824"/>
            <a:ext cx="2257430" cy="1676400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12700" y="5118099"/>
            <a:ext cx="2257430" cy="1727201"/>
          </a:xfrm>
          <a:prstGeom prst="rect">
            <a:avLst/>
          </a:prstGeom>
          <a:solidFill>
            <a:srgbClr val="00206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/>
          <p:cNvSpPr/>
          <p:nvPr/>
        </p:nvSpPr>
        <p:spPr>
          <a:xfrm>
            <a:off x="2289181" y="5118098"/>
            <a:ext cx="2257430" cy="1727201"/>
          </a:xfrm>
          <a:prstGeom prst="rect">
            <a:avLst/>
          </a:prstGeom>
          <a:solidFill>
            <a:srgbClr val="660066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578345" y="5118099"/>
            <a:ext cx="2257430" cy="1727201"/>
          </a:xfrm>
          <a:prstGeom prst="rect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6867526" y="5118098"/>
            <a:ext cx="2257430" cy="1727201"/>
          </a:xfrm>
          <a:prstGeom prst="rect">
            <a:avLst/>
          </a:prstGeom>
          <a:solidFill>
            <a:srgbClr val="FFFF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ounded Rectangle 23"/>
          <p:cNvSpPr/>
          <p:nvPr/>
        </p:nvSpPr>
        <p:spPr>
          <a:xfrm>
            <a:off x="6400800" y="5981698"/>
            <a:ext cx="2514600" cy="723901"/>
          </a:xfrm>
          <a:prstGeom prst="roundRect">
            <a:avLst/>
          </a:prstGeom>
          <a:solidFill>
            <a:srgbClr val="000099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3600" b="1" dirty="0" smtClean="0">
                <a:solidFill>
                  <a:prstClr val="white"/>
                </a:solidFill>
              </a:rPr>
              <a:t>Показать</a:t>
            </a:r>
            <a:endParaRPr lang="en-US" sz="1400" b="1" dirty="0">
              <a:solidFill>
                <a:prstClr val="white"/>
              </a:solidFill>
            </a:endParaRPr>
          </a:p>
        </p:txBody>
      </p:sp>
      <p:sp>
        <p:nvSpPr>
          <p:cNvPr id="49" name="Rounded Rectangle 48"/>
          <p:cNvSpPr/>
          <p:nvPr/>
        </p:nvSpPr>
        <p:spPr>
          <a:xfrm>
            <a:off x="533400" y="152400"/>
            <a:ext cx="8077200" cy="762000"/>
          </a:xfrm>
          <a:prstGeom prst="roundRect">
            <a:avLst/>
          </a:prstGeom>
          <a:solidFill>
            <a:srgbClr val="66FFFF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ysClr val="windowText" lastClr="000000"/>
                </a:solidFill>
              </a:rPr>
              <a:t>Константин Циолковский</a:t>
            </a:r>
            <a:endParaRPr lang="en-US" sz="2400" b="1" dirty="0">
              <a:solidFill>
                <a:sysClr val="windowText" lastClr="000000"/>
              </a:solidFill>
            </a:endParaRPr>
          </a:p>
        </p:txBody>
      </p:sp>
      <p:sp>
        <p:nvSpPr>
          <p:cNvPr id="20" name="Rounded Rectangle 23">
            <a:hlinkClick r:id="" action="ppaction://hlinkshowjump?jump=nextslide"/>
            <a:extLst>
              <a:ext uri="{FF2B5EF4-FFF2-40B4-BE49-F238E27FC236}">
                <a16:creationId xmlns="" xmlns:a16="http://schemas.microsoft.com/office/drawing/2014/main" id="{9569011E-23B5-4DDF-9EF6-ABE44AB6FD7C}"/>
              </a:ext>
            </a:extLst>
          </p:cNvPr>
          <p:cNvSpPr/>
          <p:nvPr/>
        </p:nvSpPr>
        <p:spPr>
          <a:xfrm>
            <a:off x="2974973" y="5981697"/>
            <a:ext cx="2514600" cy="723901"/>
          </a:xfrm>
          <a:prstGeom prst="roundRect">
            <a:avLst/>
          </a:prstGeom>
          <a:solidFill>
            <a:srgbClr val="00FFFF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Далее</a:t>
            </a:r>
            <a:endParaRPr lang="en-US" sz="1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67293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5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3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8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7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0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6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9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5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8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4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119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0" fill="hold">
                      <p:stCondLst>
                        <p:cond delay="0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3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6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2" dur="10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5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1" dur="10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4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0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6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2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8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4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0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6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2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5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8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4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0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6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9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2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5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8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1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3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4" dur="10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10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10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9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0" dur="10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10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10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3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32" grpId="0" animBg="1"/>
      <p:bldP spid="32" grpId="1" animBg="1"/>
      <p:bldP spid="34" grpId="0" animBg="1"/>
      <p:bldP spid="34" grpId="1" animBg="1"/>
      <p:bldP spid="35" grpId="0" animBg="1"/>
      <p:bldP spid="35" grpId="1" animBg="1"/>
      <p:bldP spid="36" grpId="0" animBg="1"/>
      <p:bldP spid="36" grpId="1" animBg="1"/>
      <p:bldP spid="37" grpId="0" animBg="1"/>
      <p:bldP spid="37" grpId="1" animBg="1"/>
      <p:bldP spid="38" grpId="0" animBg="1"/>
      <p:bldP spid="38" grpId="1" animBg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46" grpId="0" animBg="1"/>
      <p:bldP spid="46" grpId="1" animBg="1"/>
      <p:bldP spid="47" grpId="0" animBg="1"/>
      <p:bldP spid="47" grpId="1" animBg="1"/>
      <p:bldP spid="48" grpId="0" animBg="1"/>
      <p:bldP spid="48" grpId="1" animBg="1"/>
      <p:bldP spid="4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/>
          <a:srcRect r="-49"/>
          <a:stretch/>
        </p:blipFill>
        <p:spPr>
          <a:xfrm>
            <a:off x="0" y="27709"/>
            <a:ext cx="9144000" cy="6817590"/>
          </a:xfrm>
          <a:prstGeom prst="rect">
            <a:avLst/>
          </a:prstGeom>
        </p:spPr>
      </p:pic>
      <p:sp>
        <p:nvSpPr>
          <p:cNvPr id="32" name="Rectangle 31"/>
          <p:cNvSpPr/>
          <p:nvPr/>
        </p:nvSpPr>
        <p:spPr>
          <a:xfrm>
            <a:off x="19044" y="22226"/>
            <a:ext cx="2257430" cy="1676400"/>
          </a:xfrm>
          <a:prstGeom prst="rect">
            <a:avLst/>
          </a:prstGeom>
          <a:solidFill>
            <a:srgbClr val="FFC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2295525" y="22225"/>
            <a:ext cx="2257430" cy="1676400"/>
          </a:xfrm>
          <a:prstGeom prst="rect">
            <a:avLst/>
          </a:prstGeom>
          <a:solidFill>
            <a:schemeClr val="accent3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4584689" y="22226"/>
            <a:ext cx="2257430" cy="1676400"/>
          </a:xfrm>
          <a:prstGeom prst="rect">
            <a:avLst/>
          </a:prstGeom>
          <a:solidFill>
            <a:srgbClr val="7030A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6873870" y="22225"/>
            <a:ext cx="2257430" cy="1676400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12700" y="1714501"/>
            <a:ext cx="2257430" cy="1676400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Ракета под водой — это абсурд. Но именно поэтому я возьмусь сделать это.</a:t>
            </a:r>
            <a:endParaRPr lang="en-US" b="1" dirty="0"/>
          </a:p>
        </p:txBody>
      </p:sp>
      <p:sp>
        <p:nvSpPr>
          <p:cNvPr id="38" name="Rectangle 37"/>
          <p:cNvSpPr/>
          <p:nvPr/>
        </p:nvSpPr>
        <p:spPr>
          <a:xfrm>
            <a:off x="2301881" y="1714500"/>
            <a:ext cx="2257430" cy="1676400"/>
          </a:xfrm>
          <a:prstGeom prst="rect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4591045" y="1714501"/>
            <a:ext cx="2257430" cy="1676400"/>
          </a:xfrm>
          <a:prstGeom prst="rect">
            <a:avLst/>
          </a:prstGeom>
          <a:solidFill>
            <a:srgbClr val="1B89E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…И </a:t>
            </a:r>
            <a:r>
              <a:rPr lang="ru-RU" b="1" dirty="0"/>
              <a:t>как-то не верится, что такой тяжёлый кусок металла и дерева может летать.</a:t>
            </a:r>
            <a:endParaRPr lang="en-US" b="1" dirty="0"/>
          </a:p>
        </p:txBody>
      </p:sp>
      <p:sp>
        <p:nvSpPr>
          <p:cNvPr id="40" name="Rectangle 39"/>
          <p:cNvSpPr/>
          <p:nvPr/>
        </p:nvSpPr>
        <p:spPr>
          <a:xfrm>
            <a:off x="6867526" y="1714500"/>
            <a:ext cx="2257430" cy="1676400"/>
          </a:xfrm>
          <a:prstGeom prst="rect">
            <a:avLst/>
          </a:prstGeom>
          <a:solidFill>
            <a:srgbClr val="00206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Человек, который верит в сказку, однажды в неё попадает, потому что у него есть сердце...</a:t>
            </a:r>
            <a:endParaRPr lang="en-US" b="1" dirty="0"/>
          </a:p>
        </p:txBody>
      </p:sp>
      <p:sp>
        <p:nvSpPr>
          <p:cNvPr id="41" name="Rectangle 40"/>
          <p:cNvSpPr/>
          <p:nvPr/>
        </p:nvSpPr>
        <p:spPr>
          <a:xfrm>
            <a:off x="1165" y="3425824"/>
            <a:ext cx="2257430" cy="1676400"/>
          </a:xfrm>
          <a:prstGeom prst="rect">
            <a:avLst/>
          </a:prstGeom>
          <a:solidFill>
            <a:srgbClr val="7030A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2295525" y="3425824"/>
            <a:ext cx="2257430" cy="16764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/>
          <p:cNvSpPr/>
          <p:nvPr/>
        </p:nvSpPr>
        <p:spPr>
          <a:xfrm>
            <a:off x="4584689" y="3425825"/>
            <a:ext cx="2257430" cy="1676400"/>
          </a:xfrm>
          <a:prstGeom prst="rect">
            <a:avLst/>
          </a:prstGeom>
          <a:solidFill>
            <a:srgbClr val="0033CC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6861170" y="3425824"/>
            <a:ext cx="2257430" cy="1676400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12700" y="5118099"/>
            <a:ext cx="2257430" cy="1727201"/>
          </a:xfrm>
          <a:prstGeom prst="rect">
            <a:avLst/>
          </a:prstGeom>
          <a:solidFill>
            <a:srgbClr val="00206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/>
          <p:cNvSpPr/>
          <p:nvPr/>
        </p:nvSpPr>
        <p:spPr>
          <a:xfrm>
            <a:off x="2289181" y="5118098"/>
            <a:ext cx="2257430" cy="1727201"/>
          </a:xfrm>
          <a:prstGeom prst="rect">
            <a:avLst/>
          </a:prstGeom>
          <a:solidFill>
            <a:srgbClr val="660066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578345" y="5118099"/>
            <a:ext cx="2257430" cy="1727201"/>
          </a:xfrm>
          <a:prstGeom prst="rect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6867526" y="5118098"/>
            <a:ext cx="2257430" cy="1727201"/>
          </a:xfrm>
          <a:prstGeom prst="rect">
            <a:avLst/>
          </a:prstGeom>
          <a:solidFill>
            <a:srgbClr val="FFFF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ounded Rectangle 23"/>
          <p:cNvSpPr/>
          <p:nvPr/>
        </p:nvSpPr>
        <p:spPr>
          <a:xfrm>
            <a:off x="6400800" y="5981698"/>
            <a:ext cx="2514600" cy="723901"/>
          </a:xfrm>
          <a:prstGeom prst="roundRect">
            <a:avLst/>
          </a:prstGeom>
          <a:solidFill>
            <a:srgbClr val="000099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3600" b="1" dirty="0" smtClean="0">
                <a:solidFill>
                  <a:prstClr val="white"/>
                </a:solidFill>
              </a:rPr>
              <a:t>Показать</a:t>
            </a:r>
            <a:r>
              <a:rPr lang="en-US" sz="3600" b="1" dirty="0" smtClean="0">
                <a:solidFill>
                  <a:prstClr val="white"/>
                </a:solidFill>
              </a:rPr>
              <a:t> </a:t>
            </a:r>
            <a:endParaRPr lang="en-US" sz="1400" b="1" dirty="0">
              <a:solidFill>
                <a:prstClr val="white"/>
              </a:solidFill>
            </a:endParaRPr>
          </a:p>
        </p:txBody>
      </p:sp>
      <p:sp>
        <p:nvSpPr>
          <p:cNvPr id="49" name="Rounded Rectangle 48"/>
          <p:cNvSpPr/>
          <p:nvPr/>
        </p:nvSpPr>
        <p:spPr>
          <a:xfrm>
            <a:off x="692145" y="144461"/>
            <a:ext cx="7772400" cy="758826"/>
          </a:xfrm>
          <a:prstGeom prst="roundRect">
            <a:avLst/>
          </a:prstGeom>
          <a:solidFill>
            <a:srgbClr val="66FFFF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ysClr val="windowText" lastClr="000000"/>
                </a:solidFill>
              </a:rPr>
              <a:t>Сергей Королёв</a:t>
            </a:r>
            <a:endParaRPr lang="en-US" sz="2400" b="1" dirty="0">
              <a:solidFill>
                <a:sysClr val="windowText" lastClr="000000"/>
              </a:solidFill>
            </a:endParaRPr>
          </a:p>
        </p:txBody>
      </p:sp>
      <p:sp>
        <p:nvSpPr>
          <p:cNvPr id="20" name="Rounded Rectangle 23">
            <a:hlinkClick r:id="" action="ppaction://hlinkshowjump?jump=nextslide"/>
            <a:extLst>
              <a:ext uri="{FF2B5EF4-FFF2-40B4-BE49-F238E27FC236}">
                <a16:creationId xmlns="" xmlns:a16="http://schemas.microsoft.com/office/drawing/2014/main" id="{644BD845-5E00-4150-B47B-4CC383D7F01F}"/>
              </a:ext>
            </a:extLst>
          </p:cNvPr>
          <p:cNvSpPr/>
          <p:nvPr/>
        </p:nvSpPr>
        <p:spPr>
          <a:xfrm>
            <a:off x="2974973" y="5981697"/>
            <a:ext cx="2514600" cy="723901"/>
          </a:xfrm>
          <a:prstGeom prst="roundRect">
            <a:avLst/>
          </a:prstGeom>
          <a:solidFill>
            <a:srgbClr val="00FFFF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Далее</a:t>
            </a:r>
            <a:endParaRPr lang="en-US" sz="1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67293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5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3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8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7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0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6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9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5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8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4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119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0" fill="hold">
                      <p:stCondLst>
                        <p:cond delay="0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3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6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2" dur="10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5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1" dur="10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4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0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6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2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8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4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0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6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2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5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8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4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0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6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9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2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5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8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1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3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4" dur="10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10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10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9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0" dur="10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10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10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3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32" grpId="0" animBg="1"/>
      <p:bldP spid="32" grpId="1" animBg="1"/>
      <p:bldP spid="34" grpId="0" animBg="1"/>
      <p:bldP spid="34" grpId="1" animBg="1"/>
      <p:bldP spid="35" grpId="0" animBg="1"/>
      <p:bldP spid="35" grpId="1" animBg="1"/>
      <p:bldP spid="36" grpId="0" animBg="1"/>
      <p:bldP spid="36" grpId="1" animBg="1"/>
      <p:bldP spid="37" grpId="0" animBg="1"/>
      <p:bldP spid="37" grpId="1" animBg="1"/>
      <p:bldP spid="38" grpId="0" animBg="1"/>
      <p:bldP spid="38" grpId="1" animBg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46" grpId="0" animBg="1"/>
      <p:bldP spid="46" grpId="1" animBg="1"/>
      <p:bldP spid="47" grpId="0" animBg="1"/>
      <p:bldP spid="47" grpId="1" animBg="1"/>
      <p:bldP spid="48" grpId="0" animBg="1"/>
      <p:bldP spid="48" grpId="1" animBg="1"/>
      <p:bldP spid="4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email"/>
          <a:srcRect r="-40"/>
          <a:stretch/>
        </p:blipFill>
        <p:spPr>
          <a:xfrm>
            <a:off x="0" y="9088"/>
            <a:ext cx="9143066" cy="6848912"/>
          </a:xfrm>
          <a:prstGeom prst="rect">
            <a:avLst/>
          </a:prstGeom>
        </p:spPr>
      </p:pic>
      <p:sp>
        <p:nvSpPr>
          <p:cNvPr id="32" name="Rectangle 31"/>
          <p:cNvSpPr/>
          <p:nvPr/>
        </p:nvSpPr>
        <p:spPr>
          <a:xfrm>
            <a:off x="19044" y="22226"/>
            <a:ext cx="2257430" cy="1676400"/>
          </a:xfrm>
          <a:prstGeom prst="rect">
            <a:avLst/>
          </a:prstGeom>
          <a:solidFill>
            <a:srgbClr val="FFC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2295525" y="22225"/>
            <a:ext cx="2257430" cy="1676400"/>
          </a:xfrm>
          <a:prstGeom prst="rect">
            <a:avLst/>
          </a:prstGeom>
          <a:solidFill>
            <a:schemeClr val="accent3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4584689" y="22226"/>
            <a:ext cx="2257430" cy="1676400"/>
          </a:xfrm>
          <a:prstGeom prst="rect">
            <a:avLst/>
          </a:prstGeom>
          <a:solidFill>
            <a:srgbClr val="7030A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6873870" y="22225"/>
            <a:ext cx="2257430" cy="1676400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23454" y="1714500"/>
            <a:ext cx="2257430" cy="1676400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2301881" y="1714500"/>
            <a:ext cx="2257430" cy="1676400"/>
          </a:xfrm>
          <a:prstGeom prst="rect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9" name="Rectangle 38"/>
          <p:cNvSpPr/>
          <p:nvPr/>
        </p:nvSpPr>
        <p:spPr>
          <a:xfrm>
            <a:off x="4591045" y="1714501"/>
            <a:ext cx="2257430" cy="1676400"/>
          </a:xfrm>
          <a:prstGeom prst="rect">
            <a:avLst/>
          </a:prstGeom>
          <a:solidFill>
            <a:srgbClr val="1B89E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Ему было </a:t>
            </a:r>
            <a:r>
              <a:rPr lang="ru-RU" sz="2000" b="1" dirty="0"/>
              <a:t>суждено стать вторым космонавтом </a:t>
            </a:r>
            <a:r>
              <a:rPr lang="ru-RU" sz="2000" b="1" dirty="0" smtClean="0"/>
              <a:t>планеты.</a:t>
            </a:r>
            <a:endParaRPr lang="en-US" sz="2000" b="1" dirty="0"/>
          </a:p>
        </p:txBody>
      </p:sp>
      <p:sp>
        <p:nvSpPr>
          <p:cNvPr id="40" name="Rectangle 39"/>
          <p:cNvSpPr/>
          <p:nvPr/>
        </p:nvSpPr>
        <p:spPr>
          <a:xfrm>
            <a:off x="6867526" y="1714500"/>
            <a:ext cx="2257430" cy="1676400"/>
          </a:xfrm>
          <a:prstGeom prst="rect">
            <a:avLst/>
          </a:prstGeom>
          <a:solidFill>
            <a:srgbClr val="00206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19044" y="3425825"/>
            <a:ext cx="2257430" cy="1676400"/>
          </a:xfrm>
          <a:prstGeom prst="rect">
            <a:avLst/>
          </a:prstGeom>
          <a:solidFill>
            <a:srgbClr val="7030A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2295525" y="3425824"/>
            <a:ext cx="2257430" cy="16764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О своём полете он рассказал в книге </a:t>
            </a:r>
            <a:r>
              <a:rPr lang="ru-RU" sz="2000" b="1" dirty="0">
                <a:solidFill>
                  <a:schemeClr val="tx1"/>
                </a:solidFill>
              </a:rPr>
              <a:t>«Голубая наша планета</a:t>
            </a:r>
            <a:r>
              <a:rPr lang="ru-RU" sz="2000" b="1" dirty="0" smtClean="0">
                <a:solidFill>
                  <a:schemeClr val="tx1"/>
                </a:solidFill>
              </a:rPr>
              <a:t>».</a:t>
            </a: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4584689" y="3425825"/>
            <a:ext cx="2257430" cy="1676400"/>
          </a:xfrm>
          <a:prstGeom prst="rect">
            <a:avLst/>
          </a:prstGeom>
          <a:solidFill>
            <a:srgbClr val="0033CC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 </a:t>
            </a:r>
            <a:r>
              <a:rPr lang="ru-RU" b="1" dirty="0" smtClean="0">
                <a:solidFill>
                  <a:srgbClr val="FFFF00"/>
                </a:solidFill>
              </a:rPr>
              <a:t>Ему суждено было совершить первый в </a:t>
            </a:r>
            <a:r>
              <a:rPr lang="ru-RU" b="1" dirty="0">
                <a:solidFill>
                  <a:srgbClr val="FFFF00"/>
                </a:solidFill>
              </a:rPr>
              <a:t>мире суточный космический </a:t>
            </a:r>
            <a:r>
              <a:rPr lang="ru-RU" b="1" dirty="0" smtClean="0">
                <a:solidFill>
                  <a:srgbClr val="FFFF00"/>
                </a:solidFill>
              </a:rPr>
              <a:t>полёт.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6861170" y="3425824"/>
            <a:ext cx="2257430" cy="1676400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12700" y="5118099"/>
            <a:ext cx="2257430" cy="1727201"/>
          </a:xfrm>
          <a:prstGeom prst="rect">
            <a:avLst/>
          </a:prstGeom>
          <a:solidFill>
            <a:srgbClr val="00206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/>
          <p:cNvSpPr/>
          <p:nvPr/>
        </p:nvSpPr>
        <p:spPr>
          <a:xfrm>
            <a:off x="2289181" y="5118098"/>
            <a:ext cx="2257430" cy="1727201"/>
          </a:xfrm>
          <a:prstGeom prst="rect">
            <a:avLst/>
          </a:prstGeom>
          <a:solidFill>
            <a:srgbClr val="660066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578345" y="5118099"/>
            <a:ext cx="2257430" cy="1727201"/>
          </a:xfrm>
          <a:prstGeom prst="rect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6867526" y="5118098"/>
            <a:ext cx="2257430" cy="1727201"/>
          </a:xfrm>
          <a:prstGeom prst="rect">
            <a:avLst/>
          </a:prstGeom>
          <a:solidFill>
            <a:srgbClr val="FFFF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ounded Rectangle 23"/>
          <p:cNvSpPr/>
          <p:nvPr/>
        </p:nvSpPr>
        <p:spPr>
          <a:xfrm>
            <a:off x="6400800" y="5981698"/>
            <a:ext cx="2514600" cy="723901"/>
          </a:xfrm>
          <a:prstGeom prst="roundRect">
            <a:avLst/>
          </a:prstGeom>
          <a:solidFill>
            <a:srgbClr val="000099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3600" b="1" dirty="0" smtClean="0">
                <a:solidFill>
                  <a:prstClr val="white"/>
                </a:solidFill>
              </a:rPr>
              <a:t>Показать</a:t>
            </a:r>
            <a:endParaRPr lang="en-US" sz="1400" b="1" dirty="0">
              <a:solidFill>
                <a:prstClr val="white"/>
              </a:solidFill>
            </a:endParaRPr>
          </a:p>
        </p:txBody>
      </p:sp>
      <p:sp>
        <p:nvSpPr>
          <p:cNvPr id="49" name="Rounded Rectangle 48"/>
          <p:cNvSpPr/>
          <p:nvPr/>
        </p:nvSpPr>
        <p:spPr>
          <a:xfrm>
            <a:off x="673111" y="108743"/>
            <a:ext cx="7772400" cy="685800"/>
          </a:xfrm>
          <a:prstGeom prst="roundRect">
            <a:avLst/>
          </a:prstGeom>
          <a:solidFill>
            <a:srgbClr val="66FFFF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ysClr val="windowText" lastClr="000000"/>
                </a:solidFill>
              </a:rPr>
              <a:t>Герман Титов</a:t>
            </a:r>
            <a:endParaRPr lang="en-US" sz="2400" b="1" dirty="0">
              <a:solidFill>
                <a:sysClr val="windowText" lastClr="000000"/>
              </a:solidFill>
            </a:endParaRPr>
          </a:p>
        </p:txBody>
      </p:sp>
      <p:sp>
        <p:nvSpPr>
          <p:cNvPr id="20" name="Rounded Rectangle 23">
            <a:hlinkClick r:id="" action="ppaction://hlinkshowjump?jump=nextslide"/>
            <a:extLst>
              <a:ext uri="{FF2B5EF4-FFF2-40B4-BE49-F238E27FC236}">
                <a16:creationId xmlns="" xmlns:a16="http://schemas.microsoft.com/office/drawing/2014/main" id="{E7A9C58C-DAF1-431F-8C0B-FBFFE103F860}"/>
              </a:ext>
            </a:extLst>
          </p:cNvPr>
          <p:cNvSpPr/>
          <p:nvPr/>
        </p:nvSpPr>
        <p:spPr>
          <a:xfrm>
            <a:off x="2974973" y="5981697"/>
            <a:ext cx="2514600" cy="723901"/>
          </a:xfrm>
          <a:prstGeom prst="roundRect">
            <a:avLst/>
          </a:prstGeom>
          <a:solidFill>
            <a:srgbClr val="00FFFF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Далее</a:t>
            </a:r>
            <a:endParaRPr lang="en-US" sz="1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67293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5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3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8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7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0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6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9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5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8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4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119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0" fill="hold">
                      <p:stCondLst>
                        <p:cond delay="0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3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6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2" dur="10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5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1" dur="10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4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0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6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2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8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4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0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6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2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5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8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4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0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6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9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2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5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8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1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3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4" dur="10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10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10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9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0" dur="10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10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10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3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32" grpId="0" animBg="1"/>
      <p:bldP spid="32" grpId="1" animBg="1"/>
      <p:bldP spid="34" grpId="0" animBg="1"/>
      <p:bldP spid="34" grpId="1" animBg="1"/>
      <p:bldP spid="35" grpId="0" animBg="1"/>
      <p:bldP spid="35" grpId="1" animBg="1"/>
      <p:bldP spid="36" grpId="0" animBg="1"/>
      <p:bldP spid="36" grpId="1" animBg="1"/>
      <p:bldP spid="37" grpId="0" animBg="1"/>
      <p:bldP spid="37" grpId="1" animBg="1"/>
      <p:bldP spid="38" grpId="0" animBg="1"/>
      <p:bldP spid="38" grpId="1" animBg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46" grpId="0" animBg="1"/>
      <p:bldP spid="46" grpId="1" animBg="1"/>
      <p:bldP spid="47" grpId="0" animBg="1"/>
      <p:bldP spid="47" grpId="1" animBg="1"/>
      <p:bldP spid="48" grpId="0" animBg="1"/>
      <p:bldP spid="48" grpId="1" animBg="1"/>
      <p:bldP spid="4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/>
          <a:srcRect r="-1" b="89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2" name="Rectangle 31"/>
          <p:cNvSpPr/>
          <p:nvPr/>
        </p:nvSpPr>
        <p:spPr>
          <a:xfrm>
            <a:off x="19044" y="22226"/>
            <a:ext cx="2257430" cy="1676400"/>
          </a:xfrm>
          <a:prstGeom prst="rect">
            <a:avLst/>
          </a:prstGeom>
          <a:solidFill>
            <a:srgbClr val="FFC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2295525" y="22225"/>
            <a:ext cx="2257430" cy="1676400"/>
          </a:xfrm>
          <a:prstGeom prst="rect">
            <a:avLst/>
          </a:prstGeom>
          <a:solidFill>
            <a:schemeClr val="accent3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4584689" y="22226"/>
            <a:ext cx="2257430" cy="1676400"/>
          </a:xfrm>
          <a:prstGeom prst="rect">
            <a:avLst/>
          </a:prstGeom>
          <a:solidFill>
            <a:srgbClr val="7030A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6873870" y="22225"/>
            <a:ext cx="2257430" cy="1676400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6356" y="1731961"/>
            <a:ext cx="2257430" cy="1676400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2301881" y="1714500"/>
            <a:ext cx="2257430" cy="1676400"/>
          </a:xfrm>
          <a:prstGeom prst="rect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Bahnschrift Condensed" panose="020B0502040204020203" pitchFamily="34" charset="0"/>
              </a:rPr>
              <a:t>Это - русский </a:t>
            </a:r>
            <a:r>
              <a:rPr lang="ru-RU" dirty="0">
                <a:latin typeface="Bahnschrift Condensed" panose="020B0502040204020203" pitchFamily="34" charset="0"/>
              </a:rPr>
              <a:t>самородок, это </a:t>
            </a:r>
            <a:r>
              <a:rPr lang="ru-RU" dirty="0" smtClean="0">
                <a:latin typeface="Bahnschrift Condensed" panose="020B0502040204020203" pitchFamily="34" charset="0"/>
              </a:rPr>
              <a:t>- алмазная </a:t>
            </a:r>
            <a:r>
              <a:rPr lang="ru-RU" dirty="0">
                <a:latin typeface="Bahnschrift Condensed" panose="020B0502040204020203" pitchFamily="34" charset="0"/>
              </a:rPr>
              <a:t>голова! </a:t>
            </a:r>
            <a:endParaRPr lang="ru-RU" dirty="0" smtClean="0">
              <a:latin typeface="Bahnschrift Condensed" panose="020B0502040204020203" pitchFamily="34" charset="0"/>
            </a:endParaRPr>
          </a:p>
          <a:p>
            <a:pPr algn="ctr"/>
            <a:r>
              <a:rPr lang="ru-RU" dirty="0" smtClean="0">
                <a:latin typeface="Bahnschrift Condensed" panose="020B0502040204020203" pitchFamily="34" charset="0"/>
              </a:rPr>
              <a:t>За </a:t>
            </a:r>
            <a:r>
              <a:rPr lang="ru-RU" dirty="0">
                <a:latin typeface="Bahnschrift Condensed" panose="020B0502040204020203" pitchFamily="34" charset="0"/>
              </a:rPr>
              <a:t>ним, как за каменной стеной, ничего не было страшно</a:t>
            </a:r>
            <a:r>
              <a:rPr lang="ru-RU" dirty="0" smtClean="0">
                <a:latin typeface="Bahnschrift Condensed" panose="020B0502040204020203" pitchFamily="34" charset="0"/>
              </a:rPr>
              <a:t>.</a:t>
            </a:r>
            <a:endParaRPr lang="ru-RU" dirty="0">
              <a:latin typeface="Bahnschrift Condensed" panose="020B0502040204020203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4591045" y="1714501"/>
            <a:ext cx="2257430" cy="1676400"/>
          </a:xfrm>
          <a:prstGeom prst="rect">
            <a:avLst/>
          </a:prstGeom>
          <a:solidFill>
            <a:srgbClr val="1B89E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6867526" y="1714500"/>
            <a:ext cx="2257430" cy="1676400"/>
          </a:xfrm>
          <a:prstGeom prst="rect">
            <a:avLst/>
          </a:prstGeom>
          <a:solidFill>
            <a:srgbClr val="00206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rgbClr val="FFFF00"/>
                </a:solidFill>
                <a:latin typeface="Bahnschrift Condensed" panose="020B0502040204020203" pitchFamily="34" charset="0"/>
              </a:rPr>
              <a:t>Его имя, как и имя Главного конструктора </a:t>
            </a:r>
            <a:r>
              <a:rPr lang="ru-RU" sz="1600" b="1" dirty="0" smtClean="0">
                <a:solidFill>
                  <a:srgbClr val="FFFF00"/>
                </a:solidFill>
                <a:latin typeface="Bahnschrift Condensed" panose="020B0502040204020203" pitchFamily="34" charset="0"/>
              </a:rPr>
              <a:t>Королева, </a:t>
            </a:r>
            <a:r>
              <a:rPr lang="ru-RU" sz="1600" b="1" dirty="0">
                <a:solidFill>
                  <a:srgbClr val="FFFF00"/>
                </a:solidFill>
                <a:latin typeface="Bahnschrift Condensed" panose="020B0502040204020203" pitchFamily="34" charset="0"/>
              </a:rPr>
              <a:t>было засекречено. Главный теоретик космонавтики - так его представляли на пресс-конференциях.</a:t>
            </a:r>
          </a:p>
        </p:txBody>
      </p:sp>
      <p:sp>
        <p:nvSpPr>
          <p:cNvPr id="41" name="Rectangle 40"/>
          <p:cNvSpPr/>
          <p:nvPr/>
        </p:nvSpPr>
        <p:spPr>
          <a:xfrm>
            <a:off x="19044" y="3425825"/>
            <a:ext cx="2257430" cy="1676400"/>
          </a:xfrm>
          <a:prstGeom prst="rect">
            <a:avLst/>
          </a:prstGeom>
          <a:solidFill>
            <a:srgbClr val="7030A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2295525" y="3425824"/>
            <a:ext cx="2257430" cy="16764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Эпоха рождает гениев только в том случае, если предстоит изменить жизнь коренным образом. Это </a:t>
            </a:r>
            <a:r>
              <a:rPr lang="ru-RU" b="1" dirty="0" smtClean="0">
                <a:solidFill>
                  <a:schemeClr val="tx1"/>
                </a:solidFill>
              </a:rPr>
              <a:t>– он.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4584689" y="3425825"/>
            <a:ext cx="2257430" cy="1676400"/>
          </a:xfrm>
          <a:prstGeom prst="rect">
            <a:avLst/>
          </a:prstGeom>
          <a:solidFill>
            <a:srgbClr val="0033CC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6861170" y="3425824"/>
            <a:ext cx="2257430" cy="1676400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12700" y="5118099"/>
            <a:ext cx="2257430" cy="1727201"/>
          </a:xfrm>
          <a:prstGeom prst="rect">
            <a:avLst/>
          </a:prstGeom>
          <a:solidFill>
            <a:srgbClr val="00206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/>
          <p:cNvSpPr/>
          <p:nvPr/>
        </p:nvSpPr>
        <p:spPr>
          <a:xfrm>
            <a:off x="2289181" y="5118098"/>
            <a:ext cx="2257430" cy="1727201"/>
          </a:xfrm>
          <a:prstGeom prst="rect">
            <a:avLst/>
          </a:prstGeom>
          <a:solidFill>
            <a:srgbClr val="660066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578345" y="5118099"/>
            <a:ext cx="2257430" cy="1727201"/>
          </a:xfrm>
          <a:prstGeom prst="rect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6867526" y="5118098"/>
            <a:ext cx="2257430" cy="1727201"/>
          </a:xfrm>
          <a:prstGeom prst="rect">
            <a:avLst/>
          </a:prstGeom>
          <a:solidFill>
            <a:srgbClr val="FFFF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ounded Rectangle 23"/>
          <p:cNvSpPr/>
          <p:nvPr/>
        </p:nvSpPr>
        <p:spPr>
          <a:xfrm>
            <a:off x="6400800" y="5981698"/>
            <a:ext cx="2514600" cy="723901"/>
          </a:xfrm>
          <a:prstGeom prst="roundRect">
            <a:avLst/>
          </a:prstGeom>
          <a:solidFill>
            <a:srgbClr val="000099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3600" b="1" dirty="0" smtClean="0">
                <a:solidFill>
                  <a:prstClr val="white"/>
                </a:solidFill>
              </a:rPr>
              <a:t>Показать</a:t>
            </a:r>
            <a:endParaRPr lang="en-US" sz="1400" b="1" dirty="0">
              <a:solidFill>
                <a:prstClr val="white"/>
              </a:solidFill>
            </a:endParaRPr>
          </a:p>
        </p:txBody>
      </p:sp>
      <p:sp>
        <p:nvSpPr>
          <p:cNvPr id="49" name="Rounded Rectangle 48"/>
          <p:cNvSpPr/>
          <p:nvPr/>
        </p:nvSpPr>
        <p:spPr>
          <a:xfrm>
            <a:off x="673111" y="149226"/>
            <a:ext cx="7772400" cy="685800"/>
          </a:xfrm>
          <a:prstGeom prst="roundRect">
            <a:avLst/>
          </a:prstGeom>
          <a:solidFill>
            <a:srgbClr val="66FFFF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ysClr val="windowText" lastClr="000000"/>
                </a:solidFill>
              </a:rPr>
              <a:t>Мстислав Келдыш</a:t>
            </a:r>
            <a:endParaRPr lang="en-US" sz="2400" b="1" dirty="0">
              <a:solidFill>
                <a:sysClr val="windowText" lastClr="000000"/>
              </a:solidFill>
            </a:endParaRPr>
          </a:p>
        </p:txBody>
      </p:sp>
      <p:sp>
        <p:nvSpPr>
          <p:cNvPr id="20" name="Rounded Rectangle 23">
            <a:hlinkClick r:id="" action="ppaction://hlinkshowjump?jump=nextslide"/>
            <a:extLst>
              <a:ext uri="{FF2B5EF4-FFF2-40B4-BE49-F238E27FC236}">
                <a16:creationId xmlns="" xmlns:a16="http://schemas.microsoft.com/office/drawing/2014/main" id="{0E528702-B03F-4F24-B02B-5F4F6894AF3A}"/>
              </a:ext>
            </a:extLst>
          </p:cNvPr>
          <p:cNvSpPr/>
          <p:nvPr/>
        </p:nvSpPr>
        <p:spPr>
          <a:xfrm>
            <a:off x="2974973" y="5981697"/>
            <a:ext cx="2514600" cy="723901"/>
          </a:xfrm>
          <a:prstGeom prst="roundRect">
            <a:avLst/>
          </a:prstGeom>
          <a:solidFill>
            <a:srgbClr val="00FFFF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Далее</a:t>
            </a:r>
            <a:endParaRPr lang="en-US" sz="1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67293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5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3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8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7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0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6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9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5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8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4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119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0" fill="hold">
                      <p:stCondLst>
                        <p:cond delay="0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3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6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2" dur="10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5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1" dur="10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4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0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6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2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8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4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0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6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2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5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8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4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0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6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9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2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5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8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1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3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4" dur="10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10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10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9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0" dur="10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10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10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3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32" grpId="0" animBg="1"/>
      <p:bldP spid="32" grpId="1" animBg="1"/>
      <p:bldP spid="34" grpId="0" animBg="1"/>
      <p:bldP spid="34" grpId="1" animBg="1"/>
      <p:bldP spid="35" grpId="0" animBg="1"/>
      <p:bldP spid="35" grpId="1" animBg="1"/>
      <p:bldP spid="36" grpId="0" animBg="1"/>
      <p:bldP spid="36" grpId="1" animBg="1"/>
      <p:bldP spid="37" grpId="0" animBg="1"/>
      <p:bldP spid="37" grpId="1" animBg="1"/>
      <p:bldP spid="38" grpId="0" animBg="1"/>
      <p:bldP spid="38" grpId="1" animBg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46" grpId="0" animBg="1"/>
      <p:bldP spid="46" grpId="1" animBg="1"/>
      <p:bldP spid="47" grpId="0" animBg="1"/>
      <p:bldP spid="47" grpId="1" animBg="1"/>
      <p:bldP spid="48" grpId="0" animBg="1"/>
      <p:bldP spid="48" grpId="1" animBg="1"/>
      <p:bldP spid="4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2699" y="-304800"/>
            <a:ext cx="9090992" cy="7467600"/>
          </a:xfrm>
          <a:prstGeom prst="rect">
            <a:avLst/>
          </a:prstGeom>
        </p:spPr>
      </p:pic>
      <p:sp>
        <p:nvSpPr>
          <p:cNvPr id="32" name="Rectangle 31"/>
          <p:cNvSpPr/>
          <p:nvPr/>
        </p:nvSpPr>
        <p:spPr>
          <a:xfrm>
            <a:off x="19044" y="22226"/>
            <a:ext cx="2257430" cy="1676400"/>
          </a:xfrm>
          <a:prstGeom prst="rect">
            <a:avLst/>
          </a:prstGeom>
          <a:solidFill>
            <a:srgbClr val="FFC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2295525" y="22225"/>
            <a:ext cx="2257430" cy="1676400"/>
          </a:xfrm>
          <a:prstGeom prst="rect">
            <a:avLst/>
          </a:prstGeom>
          <a:solidFill>
            <a:schemeClr val="accent3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О</a:t>
            </a:r>
            <a:r>
              <a:rPr lang="ru-RU" b="1" dirty="0" smtClean="0"/>
              <a:t>н совершил первый </a:t>
            </a:r>
            <a:r>
              <a:rPr lang="ru-RU" b="1" dirty="0"/>
              <a:t>многосуточный полет в истории </a:t>
            </a:r>
            <a:r>
              <a:rPr lang="ru-RU" b="1" dirty="0" smtClean="0"/>
              <a:t>космонавтики.</a:t>
            </a:r>
            <a:endParaRPr lang="en-US" b="1" dirty="0"/>
          </a:p>
        </p:txBody>
      </p:sp>
      <p:sp>
        <p:nvSpPr>
          <p:cNvPr id="35" name="Rectangle 34"/>
          <p:cNvSpPr/>
          <p:nvPr/>
        </p:nvSpPr>
        <p:spPr>
          <a:xfrm>
            <a:off x="4584689" y="22226"/>
            <a:ext cx="2257430" cy="1676400"/>
          </a:xfrm>
          <a:prstGeom prst="rect">
            <a:avLst/>
          </a:prstGeom>
          <a:solidFill>
            <a:srgbClr val="7030A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6873870" y="22225"/>
            <a:ext cx="2257430" cy="1676400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Земля, Земля! Я “Сокол”. Такой позывной был </a:t>
            </a:r>
            <a:r>
              <a:rPr lang="ru-RU" b="1" dirty="0" smtClean="0"/>
              <a:t>у него, третьего в мире покорителя космоса.</a:t>
            </a:r>
            <a:endParaRPr lang="en-US" b="1" dirty="0"/>
          </a:p>
        </p:txBody>
      </p:sp>
      <p:sp>
        <p:nvSpPr>
          <p:cNvPr id="37" name="Rectangle 36"/>
          <p:cNvSpPr/>
          <p:nvPr/>
        </p:nvSpPr>
        <p:spPr>
          <a:xfrm>
            <a:off x="29542" y="1714789"/>
            <a:ext cx="2257430" cy="1676400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2301881" y="1714500"/>
            <a:ext cx="2257430" cy="1676400"/>
          </a:xfrm>
          <a:prstGeom prst="rect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4591045" y="1714501"/>
            <a:ext cx="2257430" cy="1676400"/>
          </a:xfrm>
          <a:prstGeom prst="rect">
            <a:avLst/>
          </a:prstGeom>
          <a:solidFill>
            <a:srgbClr val="1B89E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В </a:t>
            </a:r>
            <a:r>
              <a:rPr lang="ru-RU" b="1" dirty="0"/>
              <a:t>ходе первого полёта Николаев впервые отвязался от кресла, свободно парил в корабле в невесомости.</a:t>
            </a:r>
            <a:endParaRPr lang="en-US" b="1" dirty="0"/>
          </a:p>
        </p:txBody>
      </p:sp>
      <p:sp>
        <p:nvSpPr>
          <p:cNvPr id="40" name="Rectangle 39"/>
          <p:cNvSpPr/>
          <p:nvPr/>
        </p:nvSpPr>
        <p:spPr>
          <a:xfrm>
            <a:off x="6867526" y="1714500"/>
            <a:ext cx="2257430" cy="1676400"/>
          </a:xfrm>
          <a:prstGeom prst="rect">
            <a:avLst/>
          </a:prstGeom>
          <a:solidFill>
            <a:srgbClr val="00206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19044" y="3425825"/>
            <a:ext cx="2257430" cy="1676400"/>
          </a:xfrm>
          <a:prstGeom prst="rect">
            <a:avLst/>
          </a:prstGeom>
          <a:solidFill>
            <a:srgbClr val="7030A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Он - первый </a:t>
            </a:r>
            <a:r>
              <a:rPr lang="ru-RU" b="1" dirty="0"/>
              <a:t>космонавт, который участвовал в военном эксперименте в космосе. </a:t>
            </a:r>
            <a:endParaRPr lang="en-US" b="1" dirty="0"/>
          </a:p>
        </p:txBody>
      </p:sp>
      <p:sp>
        <p:nvSpPr>
          <p:cNvPr id="42" name="Rectangle 41"/>
          <p:cNvSpPr/>
          <p:nvPr/>
        </p:nvSpPr>
        <p:spPr>
          <a:xfrm>
            <a:off x="2295525" y="3425824"/>
            <a:ext cx="2257430" cy="16764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/>
          <p:cNvSpPr/>
          <p:nvPr/>
        </p:nvSpPr>
        <p:spPr>
          <a:xfrm>
            <a:off x="4584689" y="3425825"/>
            <a:ext cx="2257430" cy="1676400"/>
          </a:xfrm>
          <a:prstGeom prst="rect">
            <a:avLst/>
          </a:prstGeom>
          <a:solidFill>
            <a:srgbClr val="0033CC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6861170" y="3425824"/>
            <a:ext cx="2257430" cy="1676400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0" y="5106553"/>
            <a:ext cx="2257430" cy="1727201"/>
          </a:xfrm>
          <a:prstGeom prst="rect">
            <a:avLst/>
          </a:prstGeom>
          <a:solidFill>
            <a:srgbClr val="00206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/>
          <p:cNvSpPr/>
          <p:nvPr/>
        </p:nvSpPr>
        <p:spPr>
          <a:xfrm>
            <a:off x="2289181" y="5118098"/>
            <a:ext cx="2257430" cy="1727201"/>
          </a:xfrm>
          <a:prstGeom prst="rect">
            <a:avLst/>
          </a:prstGeom>
          <a:solidFill>
            <a:srgbClr val="660066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578345" y="5118099"/>
            <a:ext cx="2257430" cy="1727201"/>
          </a:xfrm>
          <a:prstGeom prst="rect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6867526" y="5118098"/>
            <a:ext cx="2257430" cy="1727201"/>
          </a:xfrm>
          <a:prstGeom prst="rect">
            <a:avLst/>
          </a:prstGeom>
          <a:solidFill>
            <a:srgbClr val="FFFF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ounded Rectangle 23"/>
          <p:cNvSpPr/>
          <p:nvPr/>
        </p:nvSpPr>
        <p:spPr>
          <a:xfrm>
            <a:off x="6400800" y="5981698"/>
            <a:ext cx="2514600" cy="723901"/>
          </a:xfrm>
          <a:prstGeom prst="roundRect">
            <a:avLst/>
          </a:prstGeom>
          <a:solidFill>
            <a:srgbClr val="000099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3600" b="1" dirty="0" smtClean="0">
                <a:solidFill>
                  <a:prstClr val="white"/>
                </a:solidFill>
              </a:rPr>
              <a:t>Показать</a:t>
            </a:r>
            <a:endParaRPr lang="en-US" sz="1400" b="1" dirty="0">
              <a:solidFill>
                <a:prstClr val="white"/>
              </a:solidFill>
            </a:endParaRPr>
          </a:p>
        </p:txBody>
      </p:sp>
      <p:sp>
        <p:nvSpPr>
          <p:cNvPr id="49" name="Rounded Rectangle 48"/>
          <p:cNvSpPr/>
          <p:nvPr/>
        </p:nvSpPr>
        <p:spPr>
          <a:xfrm>
            <a:off x="234945" y="139700"/>
            <a:ext cx="8686800" cy="695326"/>
          </a:xfrm>
          <a:prstGeom prst="roundRect">
            <a:avLst/>
          </a:prstGeom>
          <a:solidFill>
            <a:srgbClr val="66FFFF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3900"/>
              </a:lnSpc>
            </a:pPr>
            <a:r>
              <a:rPr lang="ru-RU" sz="5400" b="1" dirty="0" err="1" smtClean="0">
                <a:solidFill>
                  <a:sysClr val="windowText" lastClr="000000"/>
                </a:solidFill>
              </a:rPr>
              <a:t>Андриян</a:t>
            </a:r>
            <a:r>
              <a:rPr lang="ru-RU" sz="5400" b="1" dirty="0" smtClean="0">
                <a:solidFill>
                  <a:sysClr val="windowText" lastClr="000000"/>
                </a:solidFill>
              </a:rPr>
              <a:t> Николаев</a:t>
            </a:r>
            <a:endParaRPr lang="en-US" sz="2400" b="1" dirty="0">
              <a:solidFill>
                <a:sysClr val="windowText" lastClr="000000"/>
              </a:solidFill>
            </a:endParaRPr>
          </a:p>
        </p:txBody>
      </p:sp>
      <p:sp>
        <p:nvSpPr>
          <p:cNvPr id="20" name="Rounded Rectangle 23">
            <a:hlinkClick r:id="" action="ppaction://hlinkshowjump?jump=nextslide"/>
            <a:extLst>
              <a:ext uri="{FF2B5EF4-FFF2-40B4-BE49-F238E27FC236}">
                <a16:creationId xmlns="" xmlns:a16="http://schemas.microsoft.com/office/drawing/2014/main" id="{0081C502-F6D5-4DFA-9A15-1696D87E8868}"/>
              </a:ext>
            </a:extLst>
          </p:cNvPr>
          <p:cNvSpPr/>
          <p:nvPr/>
        </p:nvSpPr>
        <p:spPr>
          <a:xfrm>
            <a:off x="2974973" y="5981697"/>
            <a:ext cx="2514600" cy="723901"/>
          </a:xfrm>
          <a:prstGeom prst="roundRect">
            <a:avLst/>
          </a:prstGeom>
          <a:solidFill>
            <a:srgbClr val="00FFFF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Далее</a:t>
            </a:r>
            <a:endParaRPr lang="en-US" sz="1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06756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5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3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8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7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0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6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9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5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8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4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119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0" fill="hold">
                      <p:stCondLst>
                        <p:cond delay="0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3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6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2" dur="10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5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1" dur="10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4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0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6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2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8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4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0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6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2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5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8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4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0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6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9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2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5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8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1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3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4" dur="10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10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10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9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0" dur="10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10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10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3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32" grpId="0" animBg="1"/>
      <p:bldP spid="32" grpId="1" animBg="1"/>
      <p:bldP spid="34" grpId="0" animBg="1"/>
      <p:bldP spid="34" grpId="1" animBg="1"/>
      <p:bldP spid="35" grpId="0" animBg="1"/>
      <p:bldP spid="35" grpId="1" animBg="1"/>
      <p:bldP spid="36" grpId="0" animBg="1"/>
      <p:bldP spid="36" grpId="1" animBg="1"/>
      <p:bldP spid="37" grpId="0" animBg="1"/>
      <p:bldP spid="37" grpId="1" animBg="1"/>
      <p:bldP spid="38" grpId="0" animBg="1"/>
      <p:bldP spid="38" grpId="1" animBg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46" grpId="0" animBg="1"/>
      <p:bldP spid="46" grpId="1" animBg="1"/>
      <p:bldP spid="47" grpId="0" animBg="1"/>
      <p:bldP spid="47" grpId="1" animBg="1"/>
      <p:bldP spid="48" grpId="0" animBg="1"/>
      <p:bldP spid="48" grpId="1" animBg="1"/>
      <p:bldP spid="4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email"/>
          <a:srcRect r="77" b="-1303"/>
          <a:stretch/>
        </p:blipFill>
        <p:spPr>
          <a:xfrm>
            <a:off x="1" y="22225"/>
            <a:ext cx="9137650" cy="6911975"/>
          </a:xfrm>
          <a:prstGeom prst="rect">
            <a:avLst/>
          </a:prstGeom>
        </p:spPr>
      </p:pic>
      <p:sp>
        <p:nvSpPr>
          <p:cNvPr id="32" name="Rectangle 31"/>
          <p:cNvSpPr/>
          <p:nvPr/>
        </p:nvSpPr>
        <p:spPr>
          <a:xfrm>
            <a:off x="19044" y="22226"/>
            <a:ext cx="2257430" cy="1676400"/>
          </a:xfrm>
          <a:prstGeom prst="rect">
            <a:avLst/>
          </a:prstGeom>
          <a:solidFill>
            <a:srgbClr val="FFC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2295525" y="22225"/>
            <a:ext cx="2257430" cy="1676400"/>
          </a:xfrm>
          <a:prstGeom prst="rect">
            <a:avLst/>
          </a:prstGeom>
          <a:solidFill>
            <a:schemeClr val="accent3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4584689" y="22226"/>
            <a:ext cx="2257430" cy="1676400"/>
          </a:xfrm>
          <a:prstGeom prst="rect">
            <a:avLst/>
          </a:prstGeom>
          <a:solidFill>
            <a:srgbClr val="7030A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6873870" y="22225"/>
            <a:ext cx="2257430" cy="1676400"/>
          </a:xfrm>
          <a:prstGeom prst="rect">
            <a:avLst/>
          </a:prstGeom>
          <a:solidFill>
            <a:srgbClr val="C0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21371" y="1731963"/>
            <a:ext cx="2257430" cy="1676400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2301881" y="1714500"/>
            <a:ext cx="2257430" cy="1676400"/>
          </a:xfrm>
          <a:prstGeom prst="rect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b="1" dirty="0" smtClean="0"/>
              <a:t>«Мне </a:t>
            </a:r>
            <a:r>
              <a:rPr lang="ru-RU" sz="1500" b="1" dirty="0"/>
              <a:t>кажется, что то слово, которое я </a:t>
            </a:r>
            <a:r>
              <a:rPr lang="ru-RU" sz="1500" b="1" dirty="0" smtClean="0"/>
              <a:t>выбрал в качестве позывного, </a:t>
            </a:r>
            <a:r>
              <a:rPr lang="ru-RU" sz="1500" b="1" dirty="0"/>
              <a:t>замечательное. В нём содержится чистота и </a:t>
            </a:r>
            <a:r>
              <a:rPr lang="ru-RU" sz="1500" b="1" dirty="0" smtClean="0"/>
              <a:t>жизнелюбие</a:t>
            </a:r>
            <a:r>
              <a:rPr lang="ru-RU" sz="1500" b="1" dirty="0"/>
              <a:t> </a:t>
            </a:r>
            <a:r>
              <a:rPr lang="ru-RU" sz="1500" b="1" dirty="0" smtClean="0"/>
              <a:t>- Родник!»</a:t>
            </a:r>
            <a:endParaRPr lang="en-US" sz="1500" b="1" dirty="0"/>
          </a:p>
        </p:txBody>
      </p:sp>
      <p:sp>
        <p:nvSpPr>
          <p:cNvPr id="39" name="Rectangle 38"/>
          <p:cNvSpPr/>
          <p:nvPr/>
        </p:nvSpPr>
        <p:spPr>
          <a:xfrm>
            <a:off x="4591045" y="1714501"/>
            <a:ext cx="2257430" cy="1676400"/>
          </a:xfrm>
          <a:prstGeom prst="rect">
            <a:avLst/>
          </a:prstGeom>
          <a:solidFill>
            <a:srgbClr val="1B89E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6867526" y="1714500"/>
            <a:ext cx="2257430" cy="1676400"/>
          </a:xfrm>
          <a:prstGeom prst="rect">
            <a:avLst/>
          </a:prstGeom>
          <a:solidFill>
            <a:srgbClr val="00206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«…я </a:t>
            </a:r>
            <a:r>
              <a:rPr lang="ru-RU" b="1" dirty="0"/>
              <a:t>осознал свой путь в жизни только тогда, когда не стало Юрия Алексеевича </a:t>
            </a:r>
            <a:r>
              <a:rPr lang="ru-RU" b="1" dirty="0" smtClean="0"/>
              <a:t>Гагарина…»</a:t>
            </a:r>
            <a:endParaRPr lang="en-US" b="1" dirty="0"/>
          </a:p>
        </p:txBody>
      </p:sp>
      <p:sp>
        <p:nvSpPr>
          <p:cNvPr id="41" name="Rectangle 40"/>
          <p:cNvSpPr/>
          <p:nvPr/>
        </p:nvSpPr>
        <p:spPr>
          <a:xfrm>
            <a:off x="19044" y="3425825"/>
            <a:ext cx="2257430" cy="1676400"/>
          </a:xfrm>
          <a:prstGeom prst="rect">
            <a:avLst/>
          </a:prstGeom>
          <a:solidFill>
            <a:srgbClr val="7030A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2295525" y="3425824"/>
            <a:ext cx="2257430" cy="1676400"/>
          </a:xfrm>
          <a:prstGeom prst="rect">
            <a:avLst/>
          </a:prstGeom>
          <a:solidFill>
            <a:srgbClr val="FFFF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/>
          <p:cNvSpPr/>
          <p:nvPr/>
        </p:nvSpPr>
        <p:spPr>
          <a:xfrm>
            <a:off x="4584689" y="3425825"/>
            <a:ext cx="2257430" cy="1676400"/>
          </a:xfrm>
          <a:prstGeom prst="rect">
            <a:avLst/>
          </a:prstGeom>
          <a:solidFill>
            <a:srgbClr val="0033CC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b="1" dirty="0"/>
              <a:t>Рекордсмен по количеству выходов в открытый космос и суммарной продолжительности работы в открытом космосе</a:t>
            </a:r>
            <a:r>
              <a:rPr lang="ru-RU" dirty="0"/>
              <a:t>.</a:t>
            </a:r>
            <a:endParaRPr lang="en-US" dirty="0"/>
          </a:p>
        </p:txBody>
      </p:sp>
      <p:sp>
        <p:nvSpPr>
          <p:cNvPr id="44" name="Rectangle 43"/>
          <p:cNvSpPr/>
          <p:nvPr/>
        </p:nvSpPr>
        <p:spPr>
          <a:xfrm>
            <a:off x="6861170" y="3425824"/>
            <a:ext cx="2257430" cy="1676400"/>
          </a:xfrm>
          <a:prstGeom prst="rect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12700" y="5118099"/>
            <a:ext cx="2257430" cy="1727201"/>
          </a:xfrm>
          <a:prstGeom prst="rect">
            <a:avLst/>
          </a:prstGeom>
          <a:solidFill>
            <a:srgbClr val="00206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/>
          <p:cNvSpPr/>
          <p:nvPr/>
        </p:nvSpPr>
        <p:spPr>
          <a:xfrm>
            <a:off x="2289181" y="5118098"/>
            <a:ext cx="2257430" cy="1727201"/>
          </a:xfrm>
          <a:prstGeom prst="rect">
            <a:avLst/>
          </a:prstGeom>
          <a:solidFill>
            <a:srgbClr val="660066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578345" y="5118099"/>
            <a:ext cx="2257430" cy="1727201"/>
          </a:xfrm>
          <a:prstGeom prst="rect">
            <a:avLst/>
          </a:prstGeom>
          <a:solidFill>
            <a:srgbClr val="FF00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6867526" y="5118098"/>
            <a:ext cx="2257430" cy="1727201"/>
          </a:xfrm>
          <a:prstGeom prst="rect">
            <a:avLst/>
          </a:prstGeom>
          <a:solidFill>
            <a:srgbClr val="FFFF0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ounded Rectangle 23"/>
          <p:cNvSpPr/>
          <p:nvPr/>
        </p:nvSpPr>
        <p:spPr>
          <a:xfrm>
            <a:off x="6400800" y="5981698"/>
            <a:ext cx="2514600" cy="723901"/>
          </a:xfrm>
          <a:prstGeom prst="roundRect">
            <a:avLst/>
          </a:prstGeom>
          <a:solidFill>
            <a:srgbClr val="000099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3600" b="1" dirty="0" smtClean="0">
                <a:solidFill>
                  <a:prstClr val="white"/>
                </a:solidFill>
              </a:rPr>
              <a:t>Показать</a:t>
            </a:r>
            <a:endParaRPr lang="en-US" sz="1400" b="1" dirty="0">
              <a:solidFill>
                <a:prstClr val="white"/>
              </a:solidFill>
            </a:endParaRPr>
          </a:p>
        </p:txBody>
      </p:sp>
      <p:sp>
        <p:nvSpPr>
          <p:cNvPr id="49" name="Rounded Rectangle 48"/>
          <p:cNvSpPr/>
          <p:nvPr/>
        </p:nvSpPr>
        <p:spPr>
          <a:xfrm>
            <a:off x="673111" y="144461"/>
            <a:ext cx="7772400" cy="758826"/>
          </a:xfrm>
          <a:prstGeom prst="roundRect">
            <a:avLst/>
          </a:prstGeom>
          <a:solidFill>
            <a:srgbClr val="66FFFF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ysClr val="windowText" lastClr="000000"/>
                </a:solidFill>
              </a:rPr>
              <a:t>Анатолий Соловьев</a:t>
            </a:r>
            <a:endParaRPr lang="en-US" sz="2400" b="1" dirty="0">
              <a:solidFill>
                <a:sysClr val="windowText" lastClr="000000"/>
              </a:solidFill>
            </a:endParaRPr>
          </a:p>
        </p:txBody>
      </p:sp>
      <p:sp>
        <p:nvSpPr>
          <p:cNvPr id="20" name="Rounded Rectangle 23">
            <a:hlinkClick r:id="" action="ppaction://hlinkshowjump?jump=nextslide"/>
            <a:extLst>
              <a:ext uri="{FF2B5EF4-FFF2-40B4-BE49-F238E27FC236}">
                <a16:creationId xmlns="" xmlns:a16="http://schemas.microsoft.com/office/drawing/2014/main" id="{0081C502-F6D5-4DFA-9A15-1696D87E8868}"/>
              </a:ext>
            </a:extLst>
          </p:cNvPr>
          <p:cNvSpPr/>
          <p:nvPr/>
        </p:nvSpPr>
        <p:spPr>
          <a:xfrm>
            <a:off x="2974973" y="5981697"/>
            <a:ext cx="2514600" cy="723901"/>
          </a:xfrm>
          <a:prstGeom prst="roundRect">
            <a:avLst/>
          </a:prstGeom>
          <a:solidFill>
            <a:srgbClr val="00FFFF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Далее</a:t>
            </a:r>
            <a:endParaRPr lang="en-US" sz="1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67293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5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3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8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7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0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6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9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5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8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4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119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0" fill="hold">
                      <p:stCondLst>
                        <p:cond delay="0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3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6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2" dur="10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5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1" dur="10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4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0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6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2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8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4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0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6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2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5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8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4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0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6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9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2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5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8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1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3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4" dur="10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10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10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9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0" dur="10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10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10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3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32" grpId="0" animBg="1"/>
      <p:bldP spid="32" grpId="1" animBg="1"/>
      <p:bldP spid="34" grpId="0" animBg="1"/>
      <p:bldP spid="34" grpId="1" animBg="1"/>
      <p:bldP spid="35" grpId="0" animBg="1"/>
      <p:bldP spid="35" grpId="1" animBg="1"/>
      <p:bldP spid="36" grpId="0" animBg="1"/>
      <p:bldP spid="36" grpId="1" animBg="1"/>
      <p:bldP spid="37" grpId="0" animBg="1"/>
      <p:bldP spid="37" grpId="1" animBg="1"/>
      <p:bldP spid="38" grpId="0" animBg="1"/>
      <p:bldP spid="38" grpId="1" animBg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46" grpId="0" animBg="1"/>
      <p:bldP spid="46" grpId="1" animBg="1"/>
      <p:bldP spid="47" grpId="0" animBg="1"/>
      <p:bldP spid="47" grpId="1" animBg="1"/>
      <p:bldP spid="48" grpId="0" animBg="1"/>
      <p:bldP spid="48" grpId="1" animBg="1"/>
      <p:bldP spid="49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571</Words>
  <Application>Microsoft Office PowerPoint</Application>
  <PresentationFormat>Экран (4:3)</PresentationFormat>
  <Paragraphs>74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Times New Roman</vt:lpstr>
      <vt:lpstr>Calibri</vt:lpstr>
      <vt:lpstr>Bahnschrift Condensed</vt:lpstr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2019-12-06T08:39:08Z</dcterms:created>
  <dcterms:modified xsi:type="dcterms:W3CDTF">2022-12-10T11:07:40Z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4990420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S9.1.4</vt:lpwstr>
  </property>
</Properties>
</file>