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EC9B34B-4DB4-4E79-BEF1-3E0318F5DA3F}" v="1089" dt="2022-01-27T08:00:55.10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2" autoAdjust="0"/>
    <p:restoredTop sz="94660"/>
  </p:normalViewPr>
  <p:slideViewPr>
    <p:cSldViewPr snapToGrid="0">
      <p:cViewPr varScale="1">
        <p:scale>
          <a:sx n="89" d="100"/>
          <a:sy n="89" d="100"/>
        </p:scale>
        <p:origin x="8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79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57274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2261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3711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6369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762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002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5335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8754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5695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4169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FFB779-270B-4192-84BA-A697F48306DC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4979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5">
            <a:extLst>
              <a:ext uri="{FF2B5EF4-FFF2-40B4-BE49-F238E27FC236}">
                <a16:creationId xmlns:a16="http://schemas.microsoft.com/office/drawing/2014/main" id="{28168B33-6927-4443-8A7E-F93BE1227B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1469" y="2955038"/>
            <a:ext cx="5384104" cy="3630583"/>
          </a:xfrm>
          <a:prstGeom prst="rect">
            <a:avLst/>
          </a:prstGeom>
        </p:spPr>
      </p:pic>
      <p:sp>
        <p:nvSpPr>
          <p:cNvPr id="8" name="Овал 7">
            <a:extLst>
              <a:ext uri="{FF2B5EF4-FFF2-40B4-BE49-F238E27FC236}">
                <a16:creationId xmlns:a16="http://schemas.microsoft.com/office/drawing/2014/main" id="{9135A4D4-510C-48C4-9982-E2DA40AD9F6A}"/>
              </a:ext>
            </a:extLst>
          </p:cNvPr>
          <p:cNvSpPr/>
          <p:nvPr/>
        </p:nvSpPr>
        <p:spPr>
          <a:xfrm rot="-480000">
            <a:off x="1192573" y="898610"/>
            <a:ext cx="6701424" cy="2995807"/>
          </a:xfrm>
          <a:prstGeom prst="ellipse">
            <a:avLst/>
          </a:prstGeom>
          <a:solidFill>
            <a:srgbClr val="ED7D3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7F23C34-1979-432A-872F-C57F575EE567}"/>
              </a:ext>
            </a:extLst>
          </p:cNvPr>
          <p:cNvSpPr txBox="1"/>
          <p:nvPr/>
        </p:nvSpPr>
        <p:spPr>
          <a:xfrm rot="-420000">
            <a:off x="755215" y="1506777"/>
            <a:ext cx="7576157" cy="15696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4800" b="1" i="1" dirty="0">
                <a:solidFill>
                  <a:srgbClr val="7030A0"/>
                </a:solidFill>
                <a:latin typeface="Franklin Gothic Medium"/>
                <a:cs typeface="Calibri"/>
              </a:rPr>
              <a:t>Мой уровень воспитанности</a:t>
            </a:r>
            <a:endParaRPr lang="ru-RU" b="1" i="1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173532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>
            <a:extLst>
              <a:ext uri="{FF2B5EF4-FFF2-40B4-BE49-F238E27FC236}">
                <a16:creationId xmlns:a16="http://schemas.microsoft.com/office/drawing/2014/main" id="{91ABFB1A-9C94-445F-8D85-0CA4D36081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175" y="-4306"/>
            <a:ext cx="12294295" cy="6908364"/>
          </a:xfrm>
          <a:prstGeom prst="rect">
            <a:avLst/>
          </a:prstGeom>
        </p:spPr>
      </p:pic>
      <p:pic>
        <p:nvPicPr>
          <p:cNvPr id="3" name="Рисунок 3" descr="Изображение выглядит как стол&#10;&#10;Автоматически созданное описание">
            <a:extLst>
              <a:ext uri="{FF2B5EF4-FFF2-40B4-BE49-F238E27FC236}">
                <a16:creationId xmlns:a16="http://schemas.microsoft.com/office/drawing/2014/main" id="{A9A89621-F132-4E95-A352-D4933AC7F2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2911" y="1186086"/>
            <a:ext cx="4726487" cy="5478777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0FEE27DC-86AE-47C0-99E6-CEDAC631C3BE}"/>
              </a:ext>
            </a:extLst>
          </p:cNvPr>
          <p:cNvSpPr/>
          <p:nvPr/>
        </p:nvSpPr>
        <p:spPr>
          <a:xfrm>
            <a:off x="7699722" y="1593284"/>
            <a:ext cx="3674300" cy="613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4F460F7-4D6A-474E-B647-D9C21A0F676B}"/>
              </a:ext>
            </a:extLst>
          </p:cNvPr>
          <p:cNvSpPr txBox="1"/>
          <p:nvPr/>
        </p:nvSpPr>
        <p:spPr>
          <a:xfrm>
            <a:off x="7696069" y="1711499"/>
            <a:ext cx="3880978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2400" dirty="0"/>
              <a:t>1. Фамилия, Имя, Отчество</a:t>
            </a:r>
            <a:endParaRPr lang="ru-RU" sz="2400" dirty="0">
              <a:cs typeface="Calibri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A8318E05-FA30-4293-A201-C6FCE18CFCBA}"/>
              </a:ext>
            </a:extLst>
          </p:cNvPr>
          <p:cNvSpPr/>
          <p:nvPr/>
        </p:nvSpPr>
        <p:spPr>
          <a:xfrm>
            <a:off x="7696200" y="3114675"/>
            <a:ext cx="3676650" cy="61912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14B90E1-5072-47CC-8EBA-76EAB8FD12AB}"/>
              </a:ext>
            </a:extLst>
          </p:cNvPr>
          <p:cNvSpPr txBox="1"/>
          <p:nvPr/>
        </p:nvSpPr>
        <p:spPr>
          <a:xfrm>
            <a:off x="7781925" y="3219450"/>
            <a:ext cx="2743200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2400" dirty="0"/>
              <a:t>2. Класс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8DF9F6AB-8845-4765-BD16-1DCDAA22CD66}"/>
              </a:ext>
            </a:extLst>
          </p:cNvPr>
          <p:cNvSpPr/>
          <p:nvPr/>
        </p:nvSpPr>
        <p:spPr>
          <a:xfrm>
            <a:off x="7743825" y="4562475"/>
            <a:ext cx="3676650" cy="61912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CC32A93-3E04-4436-B954-7D89DF984208}"/>
              </a:ext>
            </a:extLst>
          </p:cNvPr>
          <p:cNvSpPr txBox="1"/>
          <p:nvPr/>
        </p:nvSpPr>
        <p:spPr>
          <a:xfrm>
            <a:off x="7896225" y="4686300"/>
            <a:ext cx="2743200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2400" dirty="0">
                <a:cs typeface="Calibri"/>
              </a:rPr>
              <a:t>3. Таблица</a:t>
            </a:r>
          </a:p>
        </p:txBody>
      </p:sp>
      <p:sp>
        <p:nvSpPr>
          <p:cNvPr id="11" name="Овал 10">
            <a:extLst>
              <a:ext uri="{FF2B5EF4-FFF2-40B4-BE49-F238E27FC236}">
                <a16:creationId xmlns:a16="http://schemas.microsoft.com/office/drawing/2014/main" id="{4310211B-2D33-4ADE-A7C0-B8FBCFBFF53E}"/>
              </a:ext>
            </a:extLst>
          </p:cNvPr>
          <p:cNvSpPr/>
          <p:nvPr/>
        </p:nvSpPr>
        <p:spPr>
          <a:xfrm>
            <a:off x="2057400" y="276225"/>
            <a:ext cx="8467725" cy="714375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472E6C0-EFD6-4852-A37C-17571E322180}"/>
              </a:ext>
            </a:extLst>
          </p:cNvPr>
          <p:cNvSpPr txBox="1"/>
          <p:nvPr/>
        </p:nvSpPr>
        <p:spPr>
          <a:xfrm>
            <a:off x="4772025" y="314325"/>
            <a:ext cx="2743200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ru-RU" sz="3600" i="1" dirty="0"/>
              <a:t>Оформление</a:t>
            </a:r>
            <a:endParaRPr lang="ru-RU" sz="3600" i="1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023205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2A5B926-6869-4A02-AFAC-F464F82569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175" y="-4306"/>
            <a:ext cx="12294295" cy="6908364"/>
          </a:xfrm>
          <a:prstGeom prst="rect">
            <a:avLst/>
          </a:prstGeom>
        </p:spPr>
      </p:pic>
      <p:pic>
        <p:nvPicPr>
          <p:cNvPr id="4" name="Рисунок 4" descr="Изображение выглядит как стол&#10;&#10;Автоматически созданное описание">
            <a:extLst>
              <a:ext uri="{FF2B5EF4-FFF2-40B4-BE49-F238E27FC236}">
                <a16:creationId xmlns:a16="http://schemas.microsoft.com/office/drawing/2014/main" id="{3FD3E507-BAA1-4827-8784-E7C009A185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3827" y="2236382"/>
            <a:ext cx="6594952" cy="3554332"/>
          </a:xfrm>
          <a:prstGeom prst="rect">
            <a:avLst/>
          </a:prstGeom>
        </p:spPr>
      </p:pic>
      <p:sp>
        <p:nvSpPr>
          <p:cNvPr id="5" name="Овал 4">
            <a:extLst>
              <a:ext uri="{FF2B5EF4-FFF2-40B4-BE49-F238E27FC236}">
                <a16:creationId xmlns:a16="http://schemas.microsoft.com/office/drawing/2014/main" id="{102E3636-1759-4F18-B5EC-5C1D5774DF3A}"/>
              </a:ext>
            </a:extLst>
          </p:cNvPr>
          <p:cNvSpPr/>
          <p:nvPr/>
        </p:nvSpPr>
        <p:spPr>
          <a:xfrm>
            <a:off x="3467621" y="529223"/>
            <a:ext cx="5563643" cy="918575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F967E9F-A5C0-4505-9C7D-9E350908F9B1}"/>
              </a:ext>
            </a:extLst>
          </p:cNvPr>
          <p:cNvSpPr txBox="1"/>
          <p:nvPr/>
        </p:nvSpPr>
        <p:spPr>
          <a:xfrm>
            <a:off x="4491494" y="691933"/>
            <a:ext cx="3912294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3200" dirty="0"/>
              <a:t>Пример таблицы</a:t>
            </a:r>
            <a:endParaRPr lang="ru-RU" sz="320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599131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108D5FE-8ADD-40DB-9E3A-5750416D8911}"/>
              </a:ext>
            </a:extLst>
          </p:cNvPr>
          <p:cNvSpPr txBox="1"/>
          <p:nvPr/>
        </p:nvSpPr>
        <p:spPr>
          <a:xfrm>
            <a:off x="1290181" y="1164921"/>
            <a:ext cx="9204541" cy="138499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ea typeface="+mn-lt"/>
                <a:cs typeface="+mn-lt"/>
              </a:rPr>
              <a:t>1. Я стараюсь учиться как можно лучше, на уроках активен и внимателен, регулярно выполняю домашнее задание, много читаю.</a:t>
            </a:r>
            <a:endParaRPr lang="ru-RU" sz="2800">
              <a:solidFill>
                <a:schemeClr val="bg1"/>
              </a:solidFill>
              <a:cs typeface="Calibri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8EF5A5E-592F-44D7-B38F-124801E4CB28}"/>
              </a:ext>
            </a:extLst>
          </p:cNvPr>
          <p:cNvSpPr txBox="1"/>
          <p:nvPr/>
        </p:nvSpPr>
        <p:spPr>
          <a:xfrm>
            <a:off x="5010150" y="3486150"/>
            <a:ext cx="2743199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ru-RU"/>
              <a:t>Текст слайда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902D6570-FEE1-4705-BA7A-5AD786D7918D}"/>
              </a:ext>
            </a:extLst>
          </p:cNvPr>
          <p:cNvSpPr/>
          <p:nvPr/>
        </p:nvSpPr>
        <p:spPr>
          <a:xfrm>
            <a:off x="2739" y="-2480"/>
            <a:ext cx="12181560" cy="689975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D3CF879-120C-4F9C-96B1-2C1CEE2FF123}"/>
              </a:ext>
            </a:extLst>
          </p:cNvPr>
          <p:cNvSpPr txBox="1"/>
          <p:nvPr/>
        </p:nvSpPr>
        <p:spPr>
          <a:xfrm>
            <a:off x="5306338" y="285489"/>
            <a:ext cx="2743199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ru-RU" sz="3200" dirty="0"/>
              <a:t>Вопросы</a:t>
            </a:r>
            <a:endParaRPr lang="ru-RU" sz="3200" dirty="0">
              <a:cs typeface="Calibri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AEF911F-2003-4074-A267-E44595101217}"/>
              </a:ext>
            </a:extLst>
          </p:cNvPr>
          <p:cNvSpPr txBox="1"/>
          <p:nvPr/>
        </p:nvSpPr>
        <p:spPr>
          <a:xfrm>
            <a:off x="866775" y="1085980"/>
            <a:ext cx="10999938" cy="95410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2800" dirty="0"/>
              <a:t>1. </a:t>
            </a:r>
            <a:r>
              <a:rPr lang="ru-RU" sz="2800" dirty="0">
                <a:ea typeface="+mn-lt"/>
                <a:cs typeface="+mn-lt"/>
              </a:rPr>
              <a:t>Я стараюсь учиться как можно лучше, на уроках активен и внимателен, регулярно выполняю домашнее задание, много читаю.</a:t>
            </a:r>
            <a:endParaRPr lang="ru-RU" sz="2400" dirty="0">
              <a:cs typeface="Calibri" panose="020F0502020204030204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89AE995-A5F7-48EA-98EE-B97CD3A7A37E}"/>
              </a:ext>
            </a:extLst>
          </p:cNvPr>
          <p:cNvSpPr txBox="1"/>
          <p:nvPr/>
        </p:nvSpPr>
        <p:spPr>
          <a:xfrm>
            <a:off x="800883" y="2481458"/>
            <a:ext cx="10582404" cy="95410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2800" dirty="0">
                <a:cs typeface="Calibri"/>
              </a:rPr>
              <a:t>2. </a:t>
            </a:r>
            <a:r>
              <a:rPr lang="ru-RU" sz="2800" dirty="0">
                <a:ea typeface="+mn-lt"/>
                <a:cs typeface="+mn-lt"/>
              </a:rPr>
              <a:t>Я честный и правдивый человек, всегда поступаю справедливо, по совести, умею признавать свои ошибки, стараюсь быть лучше</a:t>
            </a:r>
            <a:endParaRPr lang="ru-RU" sz="2400" dirty="0">
              <a:cs typeface="Calibri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80F9BEA-AAF3-4A73-96F2-562FEF5895BD}"/>
              </a:ext>
            </a:extLst>
          </p:cNvPr>
          <p:cNvSpPr txBox="1"/>
          <p:nvPr/>
        </p:nvSpPr>
        <p:spPr>
          <a:xfrm>
            <a:off x="797621" y="3668169"/>
            <a:ext cx="10582404" cy="95410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2800" dirty="0">
                <a:cs typeface="Calibri"/>
              </a:rPr>
              <a:t>3. </a:t>
            </a:r>
            <a:r>
              <a:rPr lang="ru-RU" sz="2800" dirty="0">
                <a:ea typeface="+mn-lt"/>
                <a:cs typeface="+mn-lt"/>
              </a:rPr>
              <a:t>Я умею прощать обиды, причиненные мне, дружелюбно отношусь к одноклассникам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DA5257D-4626-4189-B22F-2628CA22808D}"/>
              </a:ext>
            </a:extLst>
          </p:cNvPr>
          <p:cNvSpPr txBox="1"/>
          <p:nvPr/>
        </p:nvSpPr>
        <p:spPr>
          <a:xfrm>
            <a:off x="804797" y="4969701"/>
            <a:ext cx="10582404" cy="95410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2800" dirty="0"/>
              <a:t>4. </a:t>
            </a:r>
            <a:r>
              <a:rPr lang="ru-RU" sz="2800" dirty="0">
                <a:ea typeface="+mn-lt"/>
                <a:cs typeface="+mn-lt"/>
              </a:rPr>
              <a:t>У меня есть любимое полезное увлечение, свободное время я провожу с пользой, не трачу его на безделье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716157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F06A5E1-42FD-47E4-9FFC-F2F17E96094C}"/>
              </a:ext>
            </a:extLst>
          </p:cNvPr>
          <p:cNvSpPr/>
          <p:nvPr/>
        </p:nvSpPr>
        <p:spPr>
          <a:xfrm>
            <a:off x="2087" y="-3133"/>
            <a:ext cx="12191999" cy="68579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9EAE637-BF48-4ECF-979D-23B5B30BEEEB}"/>
              </a:ext>
            </a:extLst>
          </p:cNvPr>
          <p:cNvSpPr txBox="1"/>
          <p:nvPr/>
        </p:nvSpPr>
        <p:spPr>
          <a:xfrm>
            <a:off x="5316124" y="305713"/>
            <a:ext cx="2743199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ru-RU" sz="3200" dirty="0"/>
              <a:t>Вопросы</a:t>
            </a:r>
            <a:endParaRPr lang="ru-RU" sz="3200">
              <a:cs typeface="Calibri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61E4259-309B-4D4A-8A4D-90B3F1F0A330}"/>
              </a:ext>
            </a:extLst>
          </p:cNvPr>
          <p:cNvSpPr txBox="1"/>
          <p:nvPr/>
        </p:nvSpPr>
        <p:spPr>
          <a:xfrm>
            <a:off x="778701" y="1029222"/>
            <a:ext cx="10624157" cy="95410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2800" dirty="0"/>
              <a:t>5. </a:t>
            </a:r>
            <a:r>
              <a:rPr lang="ru-RU" sz="2800" dirty="0">
                <a:ea typeface="+mn-lt"/>
                <a:cs typeface="+mn-lt"/>
              </a:rPr>
              <a:t>Я интересуюсь событиями, которые происходят в моей стране, читаю газеты, смотрю телепередачи</a:t>
            </a:r>
            <a:endParaRPr lang="ru-RU" sz="2800" dirty="0">
              <a:cs typeface="Calibri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0C83285-4BC8-4C09-BFE7-542171A4E353}"/>
              </a:ext>
            </a:extLst>
          </p:cNvPr>
          <p:cNvSpPr txBox="1"/>
          <p:nvPr/>
        </p:nvSpPr>
        <p:spPr>
          <a:xfrm>
            <a:off x="775439" y="2278563"/>
            <a:ext cx="10478020" cy="95410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2800" dirty="0"/>
              <a:t>6. </a:t>
            </a:r>
            <a:r>
              <a:rPr lang="ru-RU" sz="2800" dirty="0">
                <a:ea typeface="+mn-lt"/>
                <a:cs typeface="+mn-lt"/>
              </a:rPr>
              <a:t>Я активно участвую в конкурсах, делах класса и школы, добросовестно выполняю поручения учителя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16CE7E8-6664-4EC4-9ADB-DDA6CD7373D8}"/>
              </a:ext>
            </a:extLst>
          </p:cNvPr>
          <p:cNvSpPr txBox="1"/>
          <p:nvPr/>
        </p:nvSpPr>
        <p:spPr>
          <a:xfrm>
            <a:off x="772177" y="3538342"/>
            <a:ext cx="10624157" cy="95410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2800" dirty="0"/>
              <a:t>7. </a:t>
            </a:r>
            <a:r>
              <a:rPr lang="ru-RU" sz="2800" dirty="0">
                <a:ea typeface="+mn-lt"/>
                <a:cs typeface="+mn-lt"/>
              </a:rPr>
              <a:t>Я выполняю свои обязанности, правила поведения в школе и общественных местах, не нарушаю дисциплину</a:t>
            </a:r>
            <a:endParaRPr lang="ru-RU" sz="28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E111822-1291-4884-93F5-40C9DC909C0B}"/>
              </a:ext>
            </a:extLst>
          </p:cNvPr>
          <p:cNvSpPr txBox="1"/>
          <p:nvPr/>
        </p:nvSpPr>
        <p:spPr>
          <a:xfrm>
            <a:off x="821107" y="4871189"/>
            <a:ext cx="10665911" cy="95410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2800" dirty="0"/>
              <a:t>8. </a:t>
            </a:r>
            <a:r>
              <a:rPr lang="ru-RU" sz="2800" dirty="0">
                <a:ea typeface="+mn-lt"/>
                <a:cs typeface="+mn-lt"/>
              </a:rPr>
              <a:t>Я знаю свои права ребенка, знаю, что нужно делать и к кому обратиться за помощью, если мои права нарушаются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286035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F5C54A93-AA40-44F6-97D2-586559522688}"/>
              </a:ext>
            </a:extLst>
          </p:cNvPr>
          <p:cNvSpPr/>
          <p:nvPr/>
        </p:nvSpPr>
        <p:spPr>
          <a:xfrm>
            <a:off x="2087" y="-3133"/>
            <a:ext cx="12191998" cy="685799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994950E-FCC5-42C6-BCE6-CA7EB9E4140B}"/>
              </a:ext>
            </a:extLst>
          </p:cNvPr>
          <p:cNvSpPr txBox="1"/>
          <p:nvPr/>
        </p:nvSpPr>
        <p:spPr>
          <a:xfrm>
            <a:off x="5337001" y="316152"/>
            <a:ext cx="2743199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ru-RU" sz="3200" dirty="0"/>
              <a:t>Вопросы</a:t>
            </a:r>
            <a:endParaRPr lang="ru-RU" sz="3200">
              <a:cs typeface="Calibri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57C100D-01E1-4001-BCF3-C1D540AF238B}"/>
              </a:ext>
            </a:extLst>
          </p:cNvPr>
          <p:cNvSpPr txBox="1"/>
          <p:nvPr/>
        </p:nvSpPr>
        <p:spPr>
          <a:xfrm>
            <a:off x="907876" y="1221026"/>
            <a:ext cx="10300568" cy="80021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2800" dirty="0">
                <a:cs typeface="Calibri"/>
              </a:rPr>
              <a:t>9. </a:t>
            </a:r>
            <a:r>
              <a:rPr lang="ru-RU" sz="2800" dirty="0">
                <a:ea typeface="+mn-lt"/>
                <a:cs typeface="+mn-lt"/>
              </a:rPr>
              <a:t>Я знаю историю и традиций своей семьи</a:t>
            </a:r>
            <a:endParaRPr lang="ru-RU" sz="2800" dirty="0">
              <a:cs typeface="Calibri"/>
            </a:endParaRPr>
          </a:p>
          <a:p>
            <a:endParaRPr lang="ru-RU" dirty="0">
              <a:cs typeface="Calibri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9B810A3-CD1E-4AED-A2E5-B388D1FE2A76}"/>
              </a:ext>
            </a:extLst>
          </p:cNvPr>
          <p:cNvSpPr txBox="1"/>
          <p:nvPr/>
        </p:nvSpPr>
        <p:spPr>
          <a:xfrm>
            <a:off x="830893" y="2135687"/>
            <a:ext cx="10791171" cy="95410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2800" dirty="0"/>
              <a:t>10. </a:t>
            </a:r>
            <a:r>
              <a:rPr lang="ru-RU" sz="2800" dirty="0">
                <a:ea typeface="+mn-lt"/>
                <a:cs typeface="+mn-lt"/>
              </a:rPr>
              <a:t>Я уважаю старших членов семьи (родителей, бабушек и дедушек), забочусь о младших (братьях, сестрах), помогаю по дому</a:t>
            </a:r>
            <a:endParaRPr lang="ru-RU" sz="28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F4CE45C-1125-47A7-BF9B-BFC3FFB91655}"/>
              </a:ext>
            </a:extLst>
          </p:cNvPr>
          <p:cNvSpPr txBox="1"/>
          <p:nvPr/>
        </p:nvSpPr>
        <p:spPr>
          <a:xfrm>
            <a:off x="785877" y="3520727"/>
            <a:ext cx="10989500" cy="95410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2800" dirty="0">
                <a:cs typeface="Calibri"/>
              </a:rPr>
              <a:t>11. </a:t>
            </a:r>
            <a:r>
              <a:rPr lang="ru-RU" sz="2800" dirty="0">
                <a:ea typeface="+mn-lt"/>
                <a:cs typeface="+mn-lt"/>
              </a:rPr>
              <a:t>Я участвую в планировании семейных дел, семейных праздниках, люблю отдыхать и трудиться вместе с членами своей семьи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1DBEEEA-4098-4A6D-AE92-E1E2A2F8CD1E}"/>
              </a:ext>
            </a:extLst>
          </p:cNvPr>
          <p:cNvSpPr txBox="1"/>
          <p:nvPr/>
        </p:nvSpPr>
        <p:spPr>
          <a:xfrm>
            <a:off x="834808" y="4916204"/>
            <a:ext cx="10624157" cy="95410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2800" dirty="0"/>
              <a:t>12. </a:t>
            </a:r>
            <a:r>
              <a:rPr lang="ru-RU" sz="2800" dirty="0">
                <a:ea typeface="+mn-lt"/>
                <a:cs typeface="+mn-lt"/>
              </a:rPr>
              <a:t>Я всегда говорю правду родителям, рассказываю им о своих успехах и неудачах, интересуюсь их делами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827035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C4302C85-9BBF-4CD2-8E12-E9D34F91B83E}"/>
              </a:ext>
            </a:extLst>
          </p:cNvPr>
          <p:cNvSpPr/>
          <p:nvPr/>
        </p:nvSpPr>
        <p:spPr>
          <a:xfrm>
            <a:off x="2087" y="-3132"/>
            <a:ext cx="12306820" cy="685799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9377C10-8789-48EB-B03E-B0562A3501EA}"/>
              </a:ext>
            </a:extLst>
          </p:cNvPr>
          <p:cNvSpPr txBox="1"/>
          <p:nvPr/>
        </p:nvSpPr>
        <p:spPr>
          <a:xfrm>
            <a:off x="5232617" y="211768"/>
            <a:ext cx="2743199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ru-RU" sz="3200" dirty="0"/>
              <a:t>Вопросы</a:t>
            </a:r>
            <a:endParaRPr lang="ru-RU" sz="3200">
              <a:cs typeface="Calibri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E331C7-BC7C-4B1C-B5BE-7023B5A94651}"/>
              </a:ext>
            </a:extLst>
          </p:cNvPr>
          <p:cNvSpPr txBox="1"/>
          <p:nvPr/>
        </p:nvSpPr>
        <p:spPr>
          <a:xfrm>
            <a:off x="939191" y="1085328"/>
            <a:ext cx="10592842" cy="95410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2800" dirty="0">
                <a:ea typeface="+mn-lt"/>
                <a:cs typeface="+mn-lt"/>
              </a:rPr>
              <a:t>13. Я соблюдаю правила личной гигиены, имею опрятный внешний вид</a:t>
            </a:r>
            <a:endParaRPr lang="ru-RU" sz="2800">
              <a:cs typeface="Calibri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5E7CED2-ACE0-4CD7-B805-7C729434BF0D}"/>
              </a:ext>
            </a:extLst>
          </p:cNvPr>
          <p:cNvSpPr txBox="1"/>
          <p:nvPr/>
        </p:nvSpPr>
        <p:spPr>
          <a:xfrm>
            <a:off x="935277" y="2250510"/>
            <a:ext cx="10561527" cy="95410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2800" dirty="0"/>
              <a:t>14. </a:t>
            </a:r>
            <a:r>
              <a:rPr lang="ru-RU" sz="2800" dirty="0">
                <a:ea typeface="+mn-lt"/>
                <a:cs typeface="+mn-lt"/>
              </a:rPr>
              <a:t>Я выполняю режим дня, правильно и регулярно питаюсь, умею грамотно распределять время учебы и отдыха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6802263-7B98-4196-A513-30FBB2442B30}"/>
              </a:ext>
            </a:extLst>
          </p:cNvPr>
          <p:cNvSpPr txBox="1"/>
          <p:nvPr/>
        </p:nvSpPr>
        <p:spPr>
          <a:xfrm>
            <a:off x="942453" y="3489412"/>
            <a:ext cx="10540651" cy="138499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2800" dirty="0"/>
              <a:t>15. </a:t>
            </a:r>
            <a:r>
              <a:rPr lang="ru-RU" sz="2800" dirty="0">
                <a:ea typeface="+mn-lt"/>
                <a:cs typeface="+mn-lt"/>
              </a:rPr>
              <a:t>Я регулярно делаю зарядку, посещаю уроки физкультуры, принимаю участие в спортивных праздниках, конкурсах, провожу много времени на свежем воздухе, люблю подвижные игры</a:t>
            </a:r>
            <a:endParaRPr lang="ru-RU" sz="2800">
              <a:cs typeface="Calibri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0D86DBA-B7AA-40A7-BD96-A2DBBD18F4FC}"/>
              </a:ext>
            </a:extLst>
          </p:cNvPr>
          <p:cNvSpPr txBox="1"/>
          <p:nvPr/>
        </p:nvSpPr>
        <p:spPr>
          <a:xfrm>
            <a:off x="928753" y="5041465"/>
            <a:ext cx="10551089" cy="138499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2800" dirty="0">
                <a:cs typeface="Calibri"/>
              </a:rPr>
              <a:t>16. </a:t>
            </a:r>
            <a:r>
              <a:rPr lang="ru-RU" sz="2800" dirty="0">
                <a:ea typeface="+mn-lt"/>
                <a:cs typeface="+mn-lt"/>
              </a:rPr>
              <a:t>У меня отсутствуют вредные привычки (длительные компьютерные игры, длительный просмотр телепередач, переедание и др.)</a:t>
            </a:r>
            <a:endParaRPr lang="ru-RU" sz="280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59300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685F98C6-765D-4DF2-A2C4-DCCFA7B5BCE9}"/>
              </a:ext>
            </a:extLst>
          </p:cNvPr>
          <p:cNvSpPr/>
          <p:nvPr/>
        </p:nvSpPr>
        <p:spPr>
          <a:xfrm>
            <a:off x="2087" y="-3133"/>
            <a:ext cx="12244190" cy="6858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680B928-B5E6-4538-BAC7-4D168176B646}"/>
              </a:ext>
            </a:extLst>
          </p:cNvPr>
          <p:cNvSpPr txBox="1"/>
          <p:nvPr/>
        </p:nvSpPr>
        <p:spPr>
          <a:xfrm>
            <a:off x="5420508" y="253522"/>
            <a:ext cx="2743199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ru-RU" sz="3200" dirty="0"/>
              <a:t>Вопросы</a:t>
            </a:r>
            <a:endParaRPr lang="ru-RU" sz="3200">
              <a:cs typeface="Calibri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9C2B4DD-3773-4215-B4B4-902696F681A8}"/>
              </a:ext>
            </a:extLst>
          </p:cNvPr>
          <p:cNvSpPr txBox="1"/>
          <p:nvPr/>
        </p:nvSpPr>
        <p:spPr>
          <a:xfrm>
            <a:off x="949629" y="980945"/>
            <a:ext cx="10185746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2800" dirty="0"/>
              <a:t>17. </a:t>
            </a:r>
            <a:r>
              <a:rPr lang="ru-RU" sz="2800" dirty="0">
                <a:ea typeface="+mn-lt"/>
                <a:cs typeface="+mn-lt"/>
              </a:rPr>
              <a:t>Я интересуюсь историей и культурой своей страны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1B448C0-7FF7-4703-9ECC-A12207EC71B9}"/>
              </a:ext>
            </a:extLst>
          </p:cNvPr>
          <p:cNvSpPr txBox="1"/>
          <p:nvPr/>
        </p:nvSpPr>
        <p:spPr>
          <a:xfrm>
            <a:off x="946367" y="1906696"/>
            <a:ext cx="10363199" cy="95410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2800" dirty="0">
                <a:cs typeface="Calibri"/>
              </a:rPr>
              <a:t>18. </a:t>
            </a:r>
            <a:r>
              <a:rPr lang="ru-RU" sz="2800" dirty="0">
                <a:ea typeface="+mn-lt"/>
                <a:cs typeface="+mn-lt"/>
              </a:rPr>
              <a:t>Я всегда вежлив(а), знаю и соблюдаю правила поведения и речи, правила этикета</a:t>
            </a:r>
            <a:endParaRPr lang="ru-RU" sz="2800" dirty="0">
              <a:cs typeface="Calibri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BE5E475-F6DD-4862-AF34-FBD15642C5FE}"/>
              </a:ext>
            </a:extLst>
          </p:cNvPr>
          <p:cNvSpPr txBox="1"/>
          <p:nvPr/>
        </p:nvSpPr>
        <p:spPr>
          <a:xfrm>
            <a:off x="943105" y="3239544"/>
            <a:ext cx="10404952" cy="138499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2800" dirty="0"/>
              <a:t>19. </a:t>
            </a:r>
            <a:r>
              <a:rPr lang="ru-RU" sz="2800" dirty="0">
                <a:ea typeface="+mn-lt"/>
                <a:cs typeface="+mn-lt"/>
              </a:rPr>
              <a:t>Мне нравится заниматься творчеством (петь, рисовать, танцевать, играть на музыкальных инструментах и др.), в свободное время я посещаю кружки, студии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C7FE698-949C-408A-8930-CFC296E2F8B0}"/>
              </a:ext>
            </a:extLst>
          </p:cNvPr>
          <p:cNvSpPr txBox="1"/>
          <p:nvPr/>
        </p:nvSpPr>
        <p:spPr>
          <a:xfrm>
            <a:off x="939843" y="5021240"/>
            <a:ext cx="10519774" cy="138499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2800" dirty="0">
                <a:cs typeface="Calibri"/>
              </a:rPr>
              <a:t>20. </a:t>
            </a:r>
            <a:r>
              <a:rPr lang="ru-RU" sz="2800" dirty="0">
                <a:ea typeface="+mn-lt"/>
                <a:cs typeface="+mn-lt"/>
              </a:rPr>
              <a:t>Я люблю и берегу природу (растения, животных), экономлю электричество, воду, тепло и побуждаю к бережному и экономному отношению других людей</a:t>
            </a:r>
            <a:endParaRPr lang="ru-RU" sz="280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49102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Широкоэкранный</PresentationFormat>
  <Paragraphs>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/>
  <cp:lastModifiedBy/>
  <cp:revision>277</cp:revision>
  <dcterms:created xsi:type="dcterms:W3CDTF">2022-01-27T07:00:16Z</dcterms:created>
  <dcterms:modified xsi:type="dcterms:W3CDTF">2022-01-27T08:01:12Z</dcterms:modified>
</cp:coreProperties>
</file>