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71" r:id="rId4"/>
    <p:sldId id="257" r:id="rId5"/>
    <p:sldId id="260" r:id="rId6"/>
    <p:sldId id="261" r:id="rId7"/>
    <p:sldId id="263" r:id="rId8"/>
    <p:sldId id="272" r:id="rId9"/>
    <p:sldId id="258" r:id="rId10"/>
    <p:sldId id="264" r:id="rId11"/>
    <p:sldId id="265" r:id="rId12"/>
    <p:sldId id="273" r:id="rId13"/>
    <p:sldId id="259" r:id="rId14"/>
    <p:sldId id="262" r:id="rId15"/>
    <p:sldId id="274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25.09.22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25.09.22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PRONOUNS</a:t>
            </a:r>
            <a:r>
              <a:rPr lang="ru-RU" sz="6600" dirty="0"/>
              <a:t/>
            </a:r>
            <a:br>
              <a:rPr lang="ru-RU" sz="6600" dirty="0"/>
            </a:b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Местоимения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86416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/>
              <a:t>Заполните пропуски притяжательными местоимениями</a:t>
            </a:r>
            <a:r>
              <a:rPr lang="ru-RU" sz="3200" b="1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568952" cy="5184576"/>
          </a:xfrm>
        </p:spPr>
        <p:txBody>
          <a:bodyPr>
            <a:noAutofit/>
          </a:bodyPr>
          <a:lstStyle/>
          <a:p>
            <a:r>
              <a:rPr lang="en-US" sz="3200" dirty="0"/>
              <a:t>This is </a:t>
            </a:r>
            <a:r>
              <a:rPr lang="en-US" sz="3200" dirty="0" err="1"/>
              <a:t>Mrs</a:t>
            </a:r>
            <a:r>
              <a:rPr lang="en-US" sz="3200" dirty="0"/>
              <a:t> Simpson. And this is ……daughter.</a:t>
            </a:r>
          </a:p>
          <a:p>
            <a:r>
              <a:rPr lang="en-US" sz="3200" dirty="0"/>
              <a:t>This is </a:t>
            </a:r>
            <a:r>
              <a:rPr lang="en-US" sz="3200" dirty="0" err="1"/>
              <a:t>Mr</a:t>
            </a:r>
            <a:r>
              <a:rPr lang="en-US" sz="3200" dirty="0"/>
              <a:t> White. And this is …   wife.</a:t>
            </a:r>
          </a:p>
          <a:p>
            <a:r>
              <a:rPr lang="en-US" sz="3200" dirty="0"/>
              <a:t>My name is Ann. And these are….. parents.</a:t>
            </a:r>
          </a:p>
          <a:p>
            <a:r>
              <a:rPr lang="en-US" sz="3200" dirty="0"/>
              <a:t>These are Tom and Jack. And these are ….. sisters.</a:t>
            </a:r>
          </a:p>
          <a:p>
            <a:r>
              <a:rPr lang="en-US" sz="3200" dirty="0"/>
              <a:t>This is my dog. And this is …. bone.</a:t>
            </a:r>
          </a:p>
          <a:p>
            <a:r>
              <a:rPr lang="en-US" sz="3200" dirty="0"/>
              <a:t>These are cats. And these are … kittens.</a:t>
            </a:r>
          </a:p>
          <a:p>
            <a:r>
              <a:rPr lang="en-US" sz="3200" dirty="0"/>
              <a:t>This is Mary And this is…. doll.</a:t>
            </a:r>
          </a:p>
          <a:p>
            <a:r>
              <a:rPr lang="en-US" sz="3200" dirty="0"/>
              <a:t>We are sisters. This is ….. mother.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93748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01037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Переведите с английского.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496944" cy="4320480"/>
          </a:xfrm>
        </p:spPr>
        <p:txBody>
          <a:bodyPr>
            <a:noAutofit/>
          </a:bodyPr>
          <a:lstStyle/>
          <a:p>
            <a:r>
              <a:rPr lang="en-US" sz="2800" dirty="0"/>
              <a:t>I have a house. This is my house. This house is mine.</a:t>
            </a:r>
          </a:p>
          <a:p>
            <a:r>
              <a:rPr lang="en-US" sz="2800" dirty="0"/>
              <a:t>We have a dog. This is our dog. This dog is ours.</a:t>
            </a:r>
          </a:p>
          <a:p>
            <a:r>
              <a:rPr lang="en-US" sz="2800" dirty="0"/>
              <a:t>They have a cat. This is their cat. This cat is theirs.</a:t>
            </a:r>
          </a:p>
          <a:p>
            <a:r>
              <a:rPr lang="en-US" sz="2800" dirty="0"/>
              <a:t>You have a bike. This is your bike. This bike is yours.</a:t>
            </a:r>
          </a:p>
          <a:p>
            <a:r>
              <a:rPr lang="en-US" sz="2800" dirty="0"/>
              <a:t>She has a sister. This is her sister. This sister is hers.</a:t>
            </a:r>
          </a:p>
          <a:p>
            <a:r>
              <a:rPr lang="en-US" sz="2800" dirty="0"/>
              <a:t>He has a brother. This is his brother. This brother is his.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68206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Возвратные местоимения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sz="5400" b="1" dirty="0" smtClean="0"/>
              <a:t>Reflexive</a:t>
            </a:r>
            <a:r>
              <a:rPr lang="en-US" sz="5400" b="1" dirty="0" smtClean="0"/>
              <a:t> </a:t>
            </a:r>
            <a:r>
              <a:rPr lang="en-US" sz="5400" b="1" dirty="0" smtClean="0"/>
              <a:t>Pronouns</a:t>
            </a:r>
            <a:r>
              <a:rPr lang="en-US" sz="5400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русском языке соответствуют возвратному местоимению «себя» или глагольной частице «</a:t>
            </a:r>
            <a:r>
              <a:rPr lang="ru-RU" dirty="0" err="1" smtClean="0"/>
              <a:t>ся</a:t>
            </a:r>
            <a:r>
              <a:rPr lang="ru-RU" dirty="0" smtClean="0"/>
              <a:t>», «</a:t>
            </a:r>
            <a:r>
              <a:rPr lang="ru-RU" dirty="0" err="1" smtClean="0"/>
              <a:t>сь</a:t>
            </a:r>
            <a:r>
              <a:rPr lang="ru-RU" dirty="0" smtClean="0"/>
              <a:t>». (Действие направлено на сам объект).</a:t>
            </a:r>
          </a:p>
          <a:p>
            <a:r>
              <a:rPr lang="ru-RU" dirty="0" smtClean="0"/>
              <a:t>Возвратные местоимения являются частью сказуемого. Например: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en-US" dirty="0" smtClean="0"/>
              <a:t>to wash </a:t>
            </a:r>
            <a:r>
              <a:rPr lang="en-US" dirty="0" smtClean="0">
                <a:solidFill>
                  <a:srgbClr val="04617B"/>
                </a:solidFill>
              </a:rPr>
              <a:t>oneself </a:t>
            </a:r>
            <a:r>
              <a:rPr lang="ru-RU" dirty="0" smtClean="0">
                <a:solidFill>
                  <a:srgbClr val="000000"/>
                </a:solidFill>
              </a:rPr>
              <a:t>- умываться</a:t>
            </a:r>
            <a:endParaRPr lang="en-US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4617B"/>
                </a:solidFill>
              </a:rPr>
              <a:t> </a:t>
            </a:r>
            <a:r>
              <a:rPr lang="en-US" dirty="0" smtClean="0">
                <a:solidFill>
                  <a:srgbClr val="04617B"/>
                </a:solidFill>
              </a:rPr>
              <a:t>   </a:t>
            </a:r>
            <a:r>
              <a:rPr lang="en-US" dirty="0" smtClean="0"/>
              <a:t>I wash </a:t>
            </a:r>
            <a:r>
              <a:rPr lang="en-US" dirty="0" smtClean="0">
                <a:solidFill>
                  <a:srgbClr val="04617B"/>
                </a:solidFill>
              </a:rPr>
              <a:t>myself</a:t>
            </a:r>
            <a:r>
              <a:rPr lang="ru-RU" dirty="0" smtClean="0">
                <a:solidFill>
                  <a:srgbClr val="04617B"/>
                </a:solidFill>
              </a:rPr>
              <a:t>.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Я умываюсь.</a:t>
            </a:r>
          </a:p>
          <a:p>
            <a:pPr marL="0" indent="0">
              <a:buNone/>
            </a:pPr>
            <a:r>
              <a:rPr lang="ru-RU" dirty="0" smtClean="0"/>
              <a:t>Форма возвратного местоимения изменяется в зависимости от лица и числа определяемого слова: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    Он поранился. - </a:t>
            </a:r>
            <a:r>
              <a:rPr lang="en-US" u="sng" dirty="0" smtClean="0">
                <a:solidFill>
                  <a:schemeClr val="tx2"/>
                </a:solidFill>
              </a:rPr>
              <a:t>He</a:t>
            </a:r>
            <a:r>
              <a:rPr lang="en-US" dirty="0" smtClean="0">
                <a:solidFill>
                  <a:schemeClr val="tx2"/>
                </a:solidFill>
              </a:rPr>
              <a:t> injured </a:t>
            </a:r>
            <a:r>
              <a:rPr lang="en-US" u="sng" dirty="0" smtClean="0">
                <a:solidFill>
                  <a:schemeClr val="tx2"/>
                </a:solidFill>
              </a:rPr>
              <a:t>himself.</a:t>
            </a:r>
            <a:endParaRPr lang="ru-RU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    Она поранилась. - </a:t>
            </a:r>
            <a:r>
              <a:rPr lang="en-US" u="sng" dirty="0" smtClean="0">
                <a:solidFill>
                  <a:schemeClr val="tx2"/>
                </a:solidFill>
              </a:rPr>
              <a:t>She</a:t>
            </a:r>
            <a:r>
              <a:rPr lang="en-US" dirty="0" smtClean="0">
                <a:solidFill>
                  <a:schemeClr val="tx2"/>
                </a:solidFill>
              </a:rPr>
              <a:t> injured </a:t>
            </a:r>
            <a:r>
              <a:rPr lang="en-US" u="sng" dirty="0" smtClean="0">
                <a:solidFill>
                  <a:schemeClr val="tx2"/>
                </a:solidFill>
              </a:rPr>
              <a:t>herself.</a:t>
            </a:r>
            <a:endParaRPr lang="ru-RU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654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704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/>
              <a:t>Возвратные местоимения</a:t>
            </a:r>
            <a:r>
              <a:rPr lang="ru-RU" sz="5300" dirty="0"/>
              <a:t/>
            </a:r>
            <a:br>
              <a:rPr lang="ru-RU" sz="5300" dirty="0"/>
            </a:br>
            <a:r>
              <a:rPr lang="ru-RU" dirty="0"/>
              <a:t>(</a:t>
            </a:r>
            <a:r>
              <a:rPr lang="ru-RU" sz="5400" b="1" dirty="0"/>
              <a:t>Reflexive</a:t>
            </a:r>
            <a:r>
              <a:rPr lang="en-US" sz="5400" b="1" dirty="0"/>
              <a:t> </a:t>
            </a:r>
            <a:r>
              <a:rPr lang="en-US" sz="5400" b="1" dirty="0" smtClean="0"/>
              <a:t>Pronouns</a:t>
            </a:r>
            <a:r>
              <a:rPr lang="en-US" sz="5400" b="1" dirty="0"/>
              <a:t>)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6040574"/>
              </p:ext>
            </p:extLst>
          </p:nvPr>
        </p:nvGraphicFramePr>
        <p:xfrm>
          <a:off x="457200" y="1935162"/>
          <a:ext cx="8363272" cy="4590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63272"/>
              </a:tblGrid>
              <a:tr h="677571">
                <a:tc>
                  <a:txBody>
                    <a:bodyPr/>
                    <a:lstStyle/>
                    <a:p>
                      <a:pPr algn="ctr"/>
                      <a:endParaRPr lang="de-DE" sz="2400" dirty="0" smtClean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ru-RU" sz="24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yself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(я) себя, сам, сама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kumimoji="0" lang="ru-RU" sz="24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ourself</a:t>
                      </a: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- 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(ты) себя, сам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kumimoji="0"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r>
                        <a:rPr kumimoji="0" lang="ru-RU" sz="24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imself</a:t>
                      </a: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- </a:t>
                      </a:r>
                      <a:r>
                        <a:rPr kumimoji="0"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(он) себя, сам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Herself</a:t>
                      </a:r>
                      <a:r>
                        <a:rPr lang="ru-RU" sz="2400" b="1" dirty="0" smtClean="0"/>
                        <a:t> – (она) себя, сама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Itself</a:t>
                      </a:r>
                      <a:r>
                        <a:rPr lang="ru-RU" sz="2400" b="1" dirty="0" smtClean="0"/>
                        <a:t> – (оно) себя, само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Ourselves</a:t>
                      </a:r>
                      <a:r>
                        <a:rPr lang="ru-RU" sz="2400" b="1" dirty="0" smtClean="0"/>
                        <a:t> – (мы) себя, сами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Yourselves</a:t>
                      </a:r>
                      <a:r>
                        <a:rPr lang="ru-RU" sz="2400" b="1" dirty="0" smtClean="0"/>
                        <a:t> – (вы) себя, сами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Themselves</a:t>
                      </a:r>
                      <a:r>
                        <a:rPr lang="ru-RU" sz="2400" b="1" dirty="0" smtClean="0"/>
                        <a:t> – (они) себя, сами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612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Поставьте подходящие возвратные местоимения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/>
              <a:t>1</a:t>
            </a:r>
            <a:r>
              <a:rPr lang="ru-RU" sz="3200" dirty="0" smtClean="0"/>
              <a:t>. </a:t>
            </a:r>
            <a:r>
              <a:rPr lang="de-DE" sz="3200" dirty="0"/>
              <a:t>He cut … </a:t>
            </a:r>
            <a:r>
              <a:rPr lang="de-DE" sz="3200" dirty="0" err="1"/>
              <a:t>while</a:t>
            </a:r>
            <a:r>
              <a:rPr lang="de-DE" sz="3200" dirty="0"/>
              <a:t> </a:t>
            </a:r>
            <a:r>
              <a:rPr lang="de-DE" sz="3200" dirty="0" err="1"/>
              <a:t>shaving</a:t>
            </a:r>
            <a:r>
              <a:rPr lang="de-DE" sz="3200" dirty="0"/>
              <a:t> in 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bathroom</a:t>
            </a:r>
            <a:r>
              <a:rPr lang="de-DE" sz="3200" dirty="0"/>
              <a:t>. </a:t>
            </a:r>
            <a:endParaRPr lang="ru-RU" sz="3200" dirty="0"/>
          </a:p>
          <a:p>
            <a:r>
              <a:rPr lang="ru-RU" sz="3500" dirty="0"/>
              <a:t>2</a:t>
            </a:r>
            <a:r>
              <a:rPr lang="ru-RU" sz="3500" dirty="0" smtClean="0"/>
              <a:t>. </a:t>
            </a:r>
            <a:r>
              <a:rPr lang="de-DE" sz="3200" dirty="0" err="1"/>
              <a:t>Did</a:t>
            </a:r>
            <a:r>
              <a:rPr lang="de-DE" sz="3200" dirty="0"/>
              <a:t> </a:t>
            </a:r>
            <a:r>
              <a:rPr lang="de-DE" sz="3200" dirty="0" err="1"/>
              <a:t>you</a:t>
            </a:r>
            <a:r>
              <a:rPr lang="de-DE" sz="3200" dirty="0"/>
              <a:t> hurt … ? </a:t>
            </a:r>
            <a:endParaRPr lang="ru-RU" sz="3200" dirty="0" smtClean="0"/>
          </a:p>
          <a:p>
            <a:r>
              <a:rPr lang="ru-RU" sz="3200" dirty="0"/>
              <a:t>3</a:t>
            </a:r>
            <a:r>
              <a:rPr lang="ru-RU" sz="3200" dirty="0" smtClean="0"/>
              <a:t>. </a:t>
            </a:r>
            <a:r>
              <a:rPr lang="de-DE" sz="3200" dirty="0" err="1"/>
              <a:t>She</a:t>
            </a:r>
            <a:r>
              <a:rPr lang="de-DE" sz="3200" dirty="0"/>
              <a:t> </a:t>
            </a:r>
            <a:r>
              <a:rPr lang="de-DE" sz="3200" dirty="0" err="1"/>
              <a:t>introduced</a:t>
            </a:r>
            <a:r>
              <a:rPr lang="de-DE" sz="3200" dirty="0"/>
              <a:t> … </a:t>
            </a:r>
            <a:r>
              <a:rPr lang="de-DE" sz="3200" dirty="0" err="1"/>
              <a:t>as</a:t>
            </a:r>
            <a:r>
              <a:rPr lang="de-DE" sz="3200" dirty="0"/>
              <a:t> Alice Brown. </a:t>
            </a:r>
            <a:endParaRPr lang="ru-RU" sz="3200" dirty="0" smtClean="0"/>
          </a:p>
          <a:p>
            <a:r>
              <a:rPr lang="ru-RU" sz="3200" dirty="0"/>
              <a:t>4</a:t>
            </a:r>
            <a:r>
              <a:rPr lang="ru-RU" sz="3200" dirty="0" smtClean="0"/>
              <a:t>. </a:t>
            </a:r>
            <a:r>
              <a:rPr lang="de-DE" sz="3200" dirty="0"/>
              <a:t>Kids, </a:t>
            </a:r>
            <a:r>
              <a:rPr lang="de-DE" sz="3200" dirty="0" err="1"/>
              <a:t>it</a:t>
            </a:r>
            <a:r>
              <a:rPr lang="de-DE" sz="3200" dirty="0"/>
              <a:t> </a:t>
            </a:r>
            <a:r>
              <a:rPr lang="de-DE" sz="3200" dirty="0" err="1"/>
              <a:t>wasn’t</a:t>
            </a:r>
            <a:r>
              <a:rPr lang="de-DE" sz="3200" dirty="0"/>
              <a:t> </a:t>
            </a:r>
            <a:r>
              <a:rPr lang="de-DE" sz="3200" dirty="0" err="1"/>
              <a:t>your</a:t>
            </a:r>
            <a:r>
              <a:rPr lang="de-DE" sz="3200" dirty="0"/>
              <a:t> fault. </a:t>
            </a:r>
            <a:r>
              <a:rPr lang="de-DE" sz="3200" dirty="0" err="1"/>
              <a:t>Please</a:t>
            </a:r>
            <a:r>
              <a:rPr lang="de-DE" sz="3200" dirty="0"/>
              <a:t> </a:t>
            </a:r>
            <a:r>
              <a:rPr lang="de-DE" sz="3200" dirty="0" err="1"/>
              <a:t>don’t</a:t>
            </a:r>
            <a:r>
              <a:rPr lang="de-DE" sz="3200" dirty="0"/>
              <a:t> </a:t>
            </a:r>
            <a:r>
              <a:rPr lang="de-DE" sz="3200" dirty="0" err="1"/>
              <a:t>blame</a:t>
            </a:r>
            <a:r>
              <a:rPr lang="de-DE" sz="3200" dirty="0"/>
              <a:t> … . </a:t>
            </a:r>
            <a:endParaRPr lang="ru-RU" sz="3200" dirty="0" smtClean="0"/>
          </a:p>
          <a:p>
            <a:r>
              <a:rPr lang="ru-RU" sz="3200" dirty="0"/>
              <a:t>5</a:t>
            </a:r>
            <a:r>
              <a:rPr lang="ru-RU" sz="3200" dirty="0" smtClean="0"/>
              <a:t>. </a:t>
            </a:r>
            <a:r>
              <a:rPr lang="de-DE" sz="3200" dirty="0" err="1"/>
              <a:t>Your</a:t>
            </a:r>
            <a:r>
              <a:rPr lang="de-DE" sz="3200" dirty="0"/>
              <a:t> </a:t>
            </a:r>
            <a:r>
              <a:rPr lang="de-DE" sz="3200" dirty="0" err="1"/>
              <a:t>face</a:t>
            </a:r>
            <a:r>
              <a:rPr lang="de-DE" sz="3200" dirty="0"/>
              <a:t> </a:t>
            </a:r>
            <a:r>
              <a:rPr lang="de-DE" sz="3200" dirty="0" err="1"/>
              <a:t>is</a:t>
            </a:r>
            <a:r>
              <a:rPr lang="de-DE" sz="3200" dirty="0"/>
              <a:t> </a:t>
            </a:r>
            <a:r>
              <a:rPr lang="de-DE" sz="3200" dirty="0" err="1"/>
              <a:t>dirty</a:t>
            </a:r>
            <a:r>
              <a:rPr lang="de-DE" sz="3200" dirty="0"/>
              <a:t>. Look at … in 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mirror</a:t>
            </a:r>
            <a:r>
              <a:rPr lang="de-DE" sz="3200" dirty="0"/>
              <a:t>. </a:t>
            </a:r>
            <a:endParaRPr lang="ru-RU" sz="3200" dirty="0"/>
          </a:p>
          <a:p>
            <a:r>
              <a:rPr lang="ru-RU" sz="3200" dirty="0"/>
              <a:t>6</a:t>
            </a:r>
            <a:r>
              <a:rPr lang="ru-RU" sz="3200" dirty="0" smtClean="0"/>
              <a:t>. </a:t>
            </a:r>
            <a:r>
              <a:rPr lang="de-DE" sz="3200" dirty="0"/>
              <a:t>I </a:t>
            </a:r>
            <a:r>
              <a:rPr lang="de-DE" sz="3200" dirty="0" err="1"/>
              <a:t>don’t</a:t>
            </a:r>
            <a:r>
              <a:rPr lang="de-DE" sz="3200" dirty="0"/>
              <a:t> like </a:t>
            </a:r>
            <a:r>
              <a:rPr lang="de-DE" sz="3200" dirty="0" err="1"/>
              <a:t>people</a:t>
            </a:r>
            <a:r>
              <a:rPr lang="de-DE" sz="3200" dirty="0"/>
              <a:t> </a:t>
            </a:r>
            <a:r>
              <a:rPr lang="de-DE" sz="3200" dirty="0" err="1"/>
              <a:t>who</a:t>
            </a:r>
            <a:r>
              <a:rPr lang="de-DE" sz="3200" dirty="0"/>
              <a:t> </a:t>
            </a:r>
            <a:r>
              <a:rPr lang="de-DE" sz="3200" dirty="0" err="1"/>
              <a:t>usually</a:t>
            </a:r>
            <a:r>
              <a:rPr lang="de-DE" sz="3200" dirty="0"/>
              <a:t> </a:t>
            </a:r>
            <a:r>
              <a:rPr lang="de-DE" sz="3200" dirty="0" err="1"/>
              <a:t>talk</a:t>
            </a:r>
            <a:r>
              <a:rPr lang="de-DE" sz="3200" dirty="0"/>
              <a:t> </a:t>
            </a:r>
            <a:r>
              <a:rPr lang="de-DE" sz="3200" dirty="0" err="1"/>
              <a:t>about</a:t>
            </a:r>
            <a:r>
              <a:rPr lang="de-DE" sz="3200" dirty="0"/>
              <a:t> … . </a:t>
            </a:r>
            <a:endParaRPr lang="ru-RU" sz="3200" dirty="0" smtClean="0"/>
          </a:p>
          <a:p>
            <a:r>
              <a:rPr lang="ru-RU" sz="3200" dirty="0" smtClean="0"/>
              <a:t>8</a:t>
            </a:r>
            <a:r>
              <a:rPr lang="ru-RU" sz="3200" dirty="0"/>
              <a:t>. </a:t>
            </a:r>
            <a:r>
              <a:rPr lang="de-DE" sz="3200" dirty="0"/>
              <a:t>I am </a:t>
            </a:r>
            <a:r>
              <a:rPr lang="de-DE" sz="3200" dirty="0" err="1"/>
              <a:t>the</a:t>
            </a:r>
            <a:r>
              <a:rPr lang="de-DE" sz="3200" dirty="0"/>
              <a:t> </a:t>
            </a:r>
            <a:r>
              <a:rPr lang="de-DE" sz="3200" dirty="0" err="1"/>
              <a:t>winner</a:t>
            </a:r>
            <a:r>
              <a:rPr lang="de-DE" sz="3200" dirty="0"/>
              <a:t> </a:t>
            </a:r>
            <a:r>
              <a:rPr lang="de-DE" sz="3200" dirty="0" err="1"/>
              <a:t>and</a:t>
            </a:r>
            <a:r>
              <a:rPr lang="de-DE" sz="3200" dirty="0"/>
              <a:t> </a:t>
            </a:r>
            <a:r>
              <a:rPr lang="de-DE" sz="3200" dirty="0" err="1"/>
              <a:t>I’m</a:t>
            </a:r>
            <a:r>
              <a:rPr lang="de-DE" sz="3200" dirty="0"/>
              <a:t> </a:t>
            </a:r>
            <a:r>
              <a:rPr lang="de-DE" sz="3200" dirty="0" err="1"/>
              <a:t>proud</a:t>
            </a:r>
            <a:r>
              <a:rPr lang="de-DE" sz="3200" dirty="0"/>
              <a:t> </a:t>
            </a:r>
            <a:r>
              <a:rPr lang="de-DE" sz="3200" dirty="0" err="1"/>
              <a:t>of</a:t>
            </a:r>
            <a:r>
              <a:rPr lang="de-DE" sz="3200" dirty="0"/>
              <a:t> … . </a:t>
            </a:r>
            <a:endParaRPr lang="ru-RU" sz="3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142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928992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Указательные местоимения</a:t>
            </a:r>
            <a:br>
              <a:rPr lang="ru-RU" sz="5400" b="1" dirty="0" smtClean="0"/>
            </a:br>
            <a:r>
              <a:rPr lang="ru-RU" sz="5400" b="1" dirty="0" smtClean="0"/>
              <a:t>(</a:t>
            </a:r>
            <a:r>
              <a:rPr lang="ru-RU" sz="5400" b="1" dirty="0"/>
              <a:t>Demonstrative</a:t>
            </a:r>
            <a:r>
              <a:rPr lang="en-US" sz="5400" b="1" dirty="0"/>
              <a:t> </a:t>
            </a:r>
            <a:r>
              <a:rPr lang="ru-RU" sz="5400" b="1" dirty="0" smtClean="0"/>
              <a:t>Pronouns)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6985511"/>
              </p:ext>
            </p:extLst>
          </p:nvPr>
        </p:nvGraphicFramePr>
        <p:xfrm>
          <a:off x="539552" y="2420888"/>
          <a:ext cx="8147248" cy="1554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3624"/>
                <a:gridCol w="4073624"/>
              </a:tblGrid>
              <a:tr h="160926">
                <a:tc>
                  <a:txBody>
                    <a:bodyPr/>
                    <a:lstStyle/>
                    <a:p>
                      <a:pPr algn="ctr"/>
                      <a:r>
                        <a:rPr kumimoji="0" lang="ru-RU" sz="2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Ед. число</a:t>
                      </a:r>
                      <a:r>
                        <a:rPr lang="ru-RU" sz="2800" dirty="0" smtClean="0">
                          <a:effectLst/>
                        </a:rPr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Мн. число</a:t>
                      </a:r>
                      <a:endParaRPr lang="ru-RU" sz="2800" dirty="0"/>
                    </a:p>
                  </a:txBody>
                  <a:tcPr/>
                </a:tc>
              </a:tr>
              <a:tr h="160926">
                <a:tc>
                  <a:txBody>
                    <a:bodyPr/>
                    <a:lstStyle/>
                    <a:p>
                      <a:r>
                        <a:rPr kumimoji="0" lang="en-US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this – </a:t>
                      </a:r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этот (эта, это)</a:t>
                      </a:r>
                      <a:r>
                        <a:rPr lang="ru-RU" sz="2800" dirty="0" smtClean="0">
                          <a:effectLst/>
                        </a:rPr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these - эти</a:t>
                      </a:r>
                      <a:r>
                        <a:rPr lang="ru-RU" sz="2800" dirty="0" smtClean="0">
                          <a:effectLst/>
                        </a:rPr>
                        <a:t> </a:t>
                      </a:r>
                      <a:endParaRPr lang="ru-RU" sz="2800" dirty="0"/>
                    </a:p>
                  </a:txBody>
                  <a:tcPr/>
                </a:tc>
              </a:tr>
              <a:tr h="160926">
                <a:tc>
                  <a:txBody>
                    <a:bodyPr/>
                    <a:lstStyle/>
                    <a:p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that – тот (та, то)</a:t>
                      </a:r>
                      <a:r>
                        <a:rPr lang="ru-RU" sz="2800" dirty="0" smtClean="0">
                          <a:effectLst/>
                        </a:rPr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those - те</a:t>
                      </a:r>
                      <a:r>
                        <a:rPr lang="ru-RU" sz="2800" dirty="0" smtClean="0">
                          <a:effectLst/>
                        </a:rPr>
                        <a:t> 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4631765"/>
            <a:ext cx="152985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Если объект расположен неподалеку, используйте </a:t>
            </a:r>
            <a:endParaRPr lang="ru-RU" sz="2800" dirty="0" smtClean="0"/>
          </a:p>
          <a:p>
            <a:r>
              <a:rPr lang="ru-RU" sz="2800" dirty="0" err="1" smtClean="0"/>
              <a:t>this</a:t>
            </a:r>
            <a:r>
              <a:rPr lang="ru-RU" sz="2800" dirty="0" smtClean="0"/>
              <a:t> </a:t>
            </a:r>
            <a:r>
              <a:rPr lang="ru-RU" sz="2800" dirty="0"/>
              <a:t>(это) или these (эти). </a:t>
            </a:r>
            <a:endParaRPr lang="ru-RU" sz="2800" dirty="0" smtClean="0"/>
          </a:p>
          <a:p>
            <a:r>
              <a:rPr lang="ru-RU" sz="2800" dirty="0" smtClean="0"/>
              <a:t>А </a:t>
            </a:r>
            <a:r>
              <a:rPr lang="ru-RU" sz="2800" dirty="0"/>
              <a:t>если предметы находятся далеко, то that (то) </a:t>
            </a:r>
            <a:endParaRPr lang="ru-RU" sz="2800" dirty="0" smtClean="0"/>
          </a:p>
          <a:p>
            <a:r>
              <a:rPr lang="ru-RU" sz="2800" dirty="0" smtClean="0"/>
              <a:t>и </a:t>
            </a:r>
            <a:r>
              <a:rPr lang="ru-RU" sz="2800" dirty="0"/>
              <a:t>those (те</a:t>
            </a:r>
            <a:r>
              <a:rPr lang="ru-RU" sz="2800" dirty="0" smtClean="0"/>
              <a:t>).</a:t>
            </a:r>
            <a:r>
              <a:rPr lang="ru-RU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26761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Indefinite</a:t>
            </a:r>
            <a:r>
              <a:rPr lang="en-US" sz="3600" b="1" dirty="0" smtClean="0"/>
              <a:t> </a:t>
            </a:r>
            <a:r>
              <a:rPr lang="ru-RU" sz="3600" b="1" dirty="0" smtClean="0"/>
              <a:t>Pronouns</a:t>
            </a:r>
            <a:r>
              <a:rPr lang="en-US" sz="3600" b="1" dirty="0" smtClean="0"/>
              <a:t>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(неопределенные местоимения)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800" b="1" dirty="0" err="1" smtClean="0"/>
              <a:t>some</a:t>
            </a:r>
            <a:r>
              <a:rPr lang="ru-RU" sz="3800" dirty="0" smtClean="0"/>
              <a:t> - какой-то, некоторые, немного (утв. </a:t>
            </a:r>
            <a:r>
              <a:rPr lang="ru-RU" sz="3800" dirty="0" err="1" smtClean="0"/>
              <a:t>предл</a:t>
            </a:r>
            <a:r>
              <a:rPr lang="ru-RU" sz="3800" dirty="0" smtClean="0"/>
              <a:t>.)</a:t>
            </a:r>
          </a:p>
          <a:p>
            <a:r>
              <a:rPr lang="ru-RU" sz="3800" b="1" dirty="0" err="1" smtClean="0"/>
              <a:t>any</a:t>
            </a:r>
            <a:r>
              <a:rPr lang="ru-RU" sz="3800" dirty="0" smtClean="0"/>
              <a:t> - какой-нибудь, некоторые (в </a:t>
            </a:r>
            <a:r>
              <a:rPr lang="ru-RU" sz="3800" dirty="0" err="1" smtClean="0"/>
              <a:t>вопр</a:t>
            </a:r>
            <a:r>
              <a:rPr lang="ru-RU" sz="3800" dirty="0" smtClean="0"/>
              <a:t>. и отриц. </a:t>
            </a:r>
            <a:r>
              <a:rPr lang="ru-RU" sz="3800" dirty="0" err="1" smtClean="0"/>
              <a:t>предл</a:t>
            </a:r>
            <a:r>
              <a:rPr lang="ru-RU" sz="3800" dirty="0" smtClean="0"/>
              <a:t>.), любой</a:t>
            </a:r>
          </a:p>
          <a:p>
            <a:r>
              <a:rPr lang="ru-RU" sz="3800" b="1" dirty="0" err="1" smtClean="0"/>
              <a:t>one</a:t>
            </a:r>
            <a:r>
              <a:rPr lang="ru-RU" sz="3800" dirty="0" smtClean="0"/>
              <a:t> - некто, некий</a:t>
            </a:r>
          </a:p>
          <a:p>
            <a:r>
              <a:rPr lang="ru-RU" sz="3800" b="1" dirty="0" err="1" smtClean="0"/>
              <a:t>all</a:t>
            </a:r>
            <a:r>
              <a:rPr lang="ru-RU" sz="3800" dirty="0" smtClean="0"/>
              <a:t> - все, весь, вся, всё</a:t>
            </a:r>
          </a:p>
          <a:p>
            <a:r>
              <a:rPr lang="ru-RU" sz="3800" b="1" dirty="0" err="1" smtClean="0"/>
              <a:t>each</a:t>
            </a:r>
            <a:r>
              <a:rPr lang="ru-RU" sz="3800" dirty="0" smtClean="0"/>
              <a:t> - каждый</a:t>
            </a:r>
          </a:p>
          <a:p>
            <a:r>
              <a:rPr lang="ru-RU" sz="3800" b="1" dirty="0" err="1" smtClean="0"/>
              <a:t>every</a:t>
            </a:r>
            <a:r>
              <a:rPr lang="ru-RU" sz="3800" dirty="0" smtClean="0"/>
              <a:t> - всякий, каждый</a:t>
            </a:r>
          </a:p>
          <a:p>
            <a:r>
              <a:rPr lang="ru-RU" sz="3800" b="1" dirty="0" err="1" smtClean="0"/>
              <a:t>other</a:t>
            </a:r>
            <a:r>
              <a:rPr lang="ru-RU" sz="3800" dirty="0" smtClean="0"/>
              <a:t> - другой (-</a:t>
            </a:r>
            <a:r>
              <a:rPr lang="ru-RU" sz="3800" dirty="0" err="1" smtClean="0"/>
              <a:t>ие</a:t>
            </a:r>
            <a:r>
              <a:rPr lang="ru-RU" sz="3800" dirty="0" smtClean="0"/>
              <a:t>)</a:t>
            </a:r>
          </a:p>
          <a:p>
            <a:r>
              <a:rPr lang="ru-RU" sz="3800" b="1" dirty="0" err="1" smtClean="0"/>
              <a:t>another</a:t>
            </a:r>
            <a:r>
              <a:rPr lang="ru-RU" sz="3800" dirty="0" smtClean="0"/>
              <a:t> - другой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Indefinite</a:t>
            </a:r>
            <a:r>
              <a:rPr lang="en-US" sz="3600" b="1" dirty="0" smtClean="0"/>
              <a:t> </a:t>
            </a:r>
            <a:r>
              <a:rPr lang="ru-RU" sz="3600" b="1" dirty="0" smtClean="0"/>
              <a:t>Pronouns</a:t>
            </a:r>
            <a:r>
              <a:rPr lang="en-US" sz="3600" b="1" dirty="0" smtClean="0"/>
              <a:t>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(неопределенные местоимения)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5286412"/>
          </a:xfrm>
        </p:spPr>
        <p:txBody>
          <a:bodyPr>
            <a:normAutofit fontScale="40000" lnSpcReduction="20000"/>
          </a:bodyPr>
          <a:lstStyle/>
          <a:p>
            <a:r>
              <a:rPr lang="ru-RU" sz="7300" b="1" dirty="0" err="1" smtClean="0"/>
              <a:t>both</a:t>
            </a:r>
            <a:r>
              <a:rPr lang="ru-RU" sz="7300" dirty="0" smtClean="0"/>
              <a:t> - оба</a:t>
            </a:r>
          </a:p>
          <a:p>
            <a:r>
              <a:rPr lang="ru-RU" sz="7300" b="1" dirty="0" err="1" smtClean="0"/>
              <a:t>many</a:t>
            </a:r>
            <a:r>
              <a:rPr lang="ru-RU" sz="7300" dirty="0" smtClean="0"/>
              <a:t> - много, многие</a:t>
            </a:r>
          </a:p>
          <a:p>
            <a:r>
              <a:rPr lang="ru-RU" sz="7300" b="1" dirty="0" err="1" smtClean="0"/>
              <a:t>much</a:t>
            </a:r>
            <a:r>
              <a:rPr lang="ru-RU" sz="7300" dirty="0" smtClean="0"/>
              <a:t> - много</a:t>
            </a:r>
          </a:p>
          <a:p>
            <a:r>
              <a:rPr lang="ru-RU" sz="7300" b="1" dirty="0" err="1" smtClean="0"/>
              <a:t>few</a:t>
            </a:r>
            <a:r>
              <a:rPr lang="ru-RU" sz="7300" dirty="0" smtClean="0"/>
              <a:t> - мало, немногие</a:t>
            </a:r>
          </a:p>
          <a:p>
            <a:r>
              <a:rPr lang="ru-RU" sz="7300" b="1" dirty="0" err="1" smtClean="0"/>
              <a:t>little</a:t>
            </a:r>
            <a:r>
              <a:rPr lang="ru-RU" sz="7300" dirty="0" smtClean="0"/>
              <a:t> - мало</a:t>
            </a:r>
          </a:p>
          <a:p>
            <a:r>
              <a:rPr lang="ru-RU" sz="7300" b="1" dirty="0" err="1" smtClean="0"/>
              <a:t>either</a:t>
            </a:r>
            <a:r>
              <a:rPr lang="ru-RU" sz="7300" dirty="0" smtClean="0"/>
              <a:t> - любой (из двух)</a:t>
            </a:r>
          </a:p>
          <a:p>
            <a:r>
              <a:rPr lang="ru-RU" sz="7300" b="1" dirty="0" err="1" smtClean="0"/>
              <a:t>nо</a:t>
            </a:r>
            <a:r>
              <a:rPr lang="ru-RU" sz="7300" dirty="0" smtClean="0"/>
              <a:t> - никакой, ни один, нет</a:t>
            </a:r>
          </a:p>
          <a:p>
            <a:r>
              <a:rPr lang="ru-RU" sz="7300" b="1" dirty="0" err="1" smtClean="0"/>
              <a:t>none</a:t>
            </a:r>
            <a:r>
              <a:rPr lang="ru-RU" sz="7300" dirty="0" smtClean="0"/>
              <a:t> - никто, ничто</a:t>
            </a:r>
          </a:p>
          <a:p>
            <a:r>
              <a:rPr lang="ru-RU" sz="7300" b="1" dirty="0" err="1" smtClean="0"/>
              <a:t>neither</a:t>
            </a:r>
            <a:r>
              <a:rPr lang="ru-RU" sz="7300" dirty="0" smtClean="0"/>
              <a:t> - ни тот, ни другой, никто, ничто</a:t>
            </a:r>
            <a:br>
              <a:rPr lang="ru-RU" sz="7300" dirty="0" smtClean="0"/>
            </a:br>
            <a:r>
              <a:rPr lang="ru-RU" sz="6100" dirty="0" smtClean="0"/>
              <a:t/>
            </a:r>
            <a:br>
              <a:rPr lang="ru-RU" sz="6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Виды местоимений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Личные (</a:t>
            </a:r>
            <a:r>
              <a:rPr lang="en-US" sz="2800" b="1" dirty="0" smtClean="0"/>
              <a:t>Personal</a:t>
            </a:r>
            <a:r>
              <a:rPr lang="ru-RU" sz="2800" b="1" dirty="0" smtClean="0"/>
              <a:t>)</a:t>
            </a:r>
            <a:endParaRPr lang="ru-RU" sz="2800" dirty="0" smtClean="0"/>
          </a:p>
          <a:p>
            <a:r>
              <a:rPr lang="ru-RU" sz="2800" dirty="0" smtClean="0"/>
              <a:t>Притяжательные (</a:t>
            </a:r>
            <a:r>
              <a:rPr lang="en-US" sz="2800" b="1" dirty="0" smtClean="0"/>
              <a:t>Possessive</a:t>
            </a:r>
            <a:r>
              <a:rPr lang="ru-RU" sz="2800" b="1" dirty="0" smtClean="0"/>
              <a:t>)</a:t>
            </a:r>
            <a:endParaRPr lang="ru-RU" sz="2800" dirty="0" smtClean="0"/>
          </a:p>
          <a:p>
            <a:r>
              <a:rPr lang="ru-RU" sz="2800" dirty="0" smtClean="0"/>
              <a:t>Возвратные (</a:t>
            </a:r>
            <a:r>
              <a:rPr lang="ru-RU" sz="2800" b="1" dirty="0" smtClean="0"/>
              <a:t>Reflexive)</a:t>
            </a:r>
            <a:endParaRPr lang="ru-RU" sz="2800" dirty="0" smtClean="0"/>
          </a:p>
          <a:p>
            <a:r>
              <a:rPr lang="ru-RU" sz="2800" dirty="0" smtClean="0"/>
              <a:t>Указательные (</a:t>
            </a:r>
            <a:r>
              <a:rPr lang="ru-RU" sz="2800" b="1" dirty="0" smtClean="0"/>
              <a:t>Demonstrative)</a:t>
            </a:r>
            <a:endParaRPr lang="ru-RU" sz="2800" dirty="0" smtClean="0"/>
          </a:p>
          <a:p>
            <a:r>
              <a:rPr lang="ru-RU" sz="2800" dirty="0" smtClean="0"/>
              <a:t>Вопросительные </a:t>
            </a:r>
            <a:r>
              <a:rPr lang="ru-RU" sz="2800" b="1" dirty="0" smtClean="0"/>
              <a:t>(</a:t>
            </a:r>
            <a:r>
              <a:rPr lang="en-US" sz="2800" b="1" dirty="0" smtClean="0"/>
              <a:t>Interrogative)</a:t>
            </a:r>
            <a:endParaRPr lang="ru-RU" sz="2800" b="1" dirty="0" smtClean="0"/>
          </a:p>
          <a:p>
            <a:r>
              <a:rPr lang="ru-RU" sz="2800" dirty="0" smtClean="0"/>
              <a:t>Неопределенные (</a:t>
            </a:r>
            <a:r>
              <a:rPr lang="ru-RU" sz="2800" b="1" dirty="0" smtClean="0"/>
              <a:t>Indefinite)</a:t>
            </a:r>
            <a:endParaRPr lang="ru-RU" sz="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366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Личные местоимения</a:t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en-US" b="1" dirty="0" smtClean="0"/>
              <a:t>Personal </a:t>
            </a:r>
            <a:r>
              <a:rPr lang="en-US" b="1" dirty="0" smtClean="0"/>
              <a:t>Pronouns</a:t>
            </a:r>
            <a:r>
              <a:rPr lang="en-US" b="1" dirty="0" smtClean="0"/>
              <a:t>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Выступают в предложении в роли подлежащего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или дополнения.</a:t>
            </a:r>
          </a:p>
          <a:p>
            <a:endParaRPr lang="ru-RU" dirty="0"/>
          </a:p>
          <a:p>
            <a:r>
              <a:rPr lang="ru-RU" dirty="0" smtClean="0"/>
              <a:t>Имеют 2 падежа: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- общий падеж (именительный), отвечают на вопрос «Кто?», «Что?».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- объектный падеж, отвечают на вопросы «Кого? Кому? О ком? О чём? Кем? Чем?»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677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Personal</a:t>
            </a:r>
            <a:r>
              <a:rPr lang="en-US" dirty="0" smtClean="0"/>
              <a:t> </a:t>
            </a:r>
            <a:r>
              <a:rPr lang="en-US" b="1" dirty="0" smtClean="0"/>
              <a:t>(</a:t>
            </a:r>
            <a:r>
              <a:rPr lang="ru-RU" b="1" dirty="0" smtClean="0"/>
              <a:t>Личные)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6242520"/>
              </p:ext>
            </p:extLst>
          </p:nvPr>
        </p:nvGraphicFramePr>
        <p:xfrm>
          <a:off x="457200" y="1935162"/>
          <a:ext cx="8363272" cy="4735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1636"/>
                <a:gridCol w="4181636"/>
              </a:tblGrid>
              <a:tr h="677571">
                <a:tc>
                  <a:txBody>
                    <a:bodyPr/>
                    <a:lstStyle/>
                    <a:p>
                      <a:r>
                        <a:rPr lang="de-DE" sz="2400" dirty="0" smtClean="0"/>
                        <a:t>Nominative Case</a:t>
                      </a:r>
                    </a:p>
                    <a:p>
                      <a:r>
                        <a:rPr lang="ru-RU" sz="2400" dirty="0" smtClean="0"/>
                        <a:t>(именительный падеж)</a:t>
                      </a:r>
                      <a:endParaRPr lang="de-DE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400" dirty="0" err="1" smtClean="0"/>
                        <a:t>Objective</a:t>
                      </a:r>
                      <a:r>
                        <a:rPr lang="de-DE" sz="2400" dirty="0" smtClean="0"/>
                        <a:t> Case</a:t>
                      </a:r>
                      <a:endParaRPr lang="ru-RU" sz="2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(объектный падеж)</a:t>
                      </a:r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</a:t>
                      </a:r>
                      <a:r>
                        <a:rPr lang="ru-RU" sz="2400" b="1" dirty="0" smtClean="0"/>
                        <a:t> - я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Me</a:t>
                      </a:r>
                      <a:r>
                        <a:rPr lang="ru-RU" sz="2400" b="1" dirty="0" smtClean="0"/>
                        <a:t> – меня, мне, мной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You</a:t>
                      </a:r>
                      <a:r>
                        <a:rPr lang="ru-RU" sz="2400" b="1" dirty="0" smtClean="0"/>
                        <a:t> - ты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You</a:t>
                      </a:r>
                      <a:r>
                        <a:rPr lang="ru-RU" sz="2400" b="1" dirty="0" smtClean="0"/>
                        <a:t> - тебя, тебе, тобой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He</a:t>
                      </a:r>
                      <a:r>
                        <a:rPr lang="ru-RU" sz="2400" b="1" dirty="0" smtClean="0"/>
                        <a:t> - он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Him</a:t>
                      </a:r>
                      <a:r>
                        <a:rPr lang="ru-RU" sz="2400" b="1" dirty="0" smtClean="0"/>
                        <a:t> – его, ему, им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She</a:t>
                      </a:r>
                      <a:r>
                        <a:rPr lang="ru-RU" sz="2400" b="1" dirty="0" smtClean="0"/>
                        <a:t>- она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Her</a:t>
                      </a:r>
                      <a:r>
                        <a:rPr lang="ru-RU" sz="2400" b="1" baseline="0" dirty="0" smtClean="0"/>
                        <a:t> - </a:t>
                      </a:r>
                      <a:r>
                        <a:rPr lang="ru-RU" sz="2400" b="1" dirty="0" smtClean="0"/>
                        <a:t>её,</a:t>
                      </a:r>
                      <a:r>
                        <a:rPr lang="ru-RU" sz="2400" b="1" baseline="0" dirty="0" smtClean="0"/>
                        <a:t> ей, ею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It</a:t>
                      </a:r>
                      <a:r>
                        <a:rPr lang="ru-RU" sz="2400" b="1" dirty="0" smtClean="0"/>
                        <a:t> - оно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It</a:t>
                      </a:r>
                      <a:r>
                        <a:rPr lang="ru-RU" sz="2400" b="1" dirty="0" smtClean="0"/>
                        <a:t> – его, ему, им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We</a:t>
                      </a:r>
                      <a:r>
                        <a:rPr lang="ru-RU" sz="2400" b="1" dirty="0" smtClean="0"/>
                        <a:t> - мы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Us</a:t>
                      </a:r>
                      <a:r>
                        <a:rPr lang="ru-RU" sz="2400" b="1" dirty="0" smtClean="0"/>
                        <a:t> – нас, нам, нами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You</a:t>
                      </a:r>
                      <a:r>
                        <a:rPr lang="ru-RU" sz="2400" b="1" dirty="0" smtClean="0"/>
                        <a:t> - вы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You</a:t>
                      </a:r>
                      <a:r>
                        <a:rPr lang="ru-RU" sz="2400" b="1" dirty="0" smtClean="0"/>
                        <a:t> – вас, вам, вами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They</a:t>
                      </a:r>
                      <a:r>
                        <a:rPr lang="ru-RU" sz="2400" b="1" dirty="0" smtClean="0"/>
                        <a:t> - они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Them</a:t>
                      </a:r>
                      <a:r>
                        <a:rPr lang="ru-RU" sz="2400" b="1" dirty="0" smtClean="0"/>
                        <a:t> – их, им, ими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765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4432"/>
          </a:xfrm>
        </p:spPr>
        <p:txBody>
          <a:bodyPr>
            <a:noAutofit/>
          </a:bodyPr>
          <a:lstStyle/>
          <a:p>
            <a:pPr algn="ctr"/>
            <a:r>
              <a:rPr lang="en-US" sz="3200" b="1" i="1" dirty="0" err="1" smtClean="0"/>
              <a:t>Вставьте</a:t>
            </a:r>
            <a:r>
              <a:rPr lang="en-US" sz="3200" b="1" i="1" dirty="0" smtClean="0"/>
              <a:t> </a:t>
            </a:r>
            <a:r>
              <a:rPr lang="en-US" sz="3200" b="1" i="1" dirty="0" err="1"/>
              <a:t>подходящие</a:t>
            </a:r>
            <a:r>
              <a:rPr lang="en-US" sz="3200" b="1" i="1" dirty="0"/>
              <a:t> </a:t>
            </a:r>
            <a:r>
              <a:rPr lang="en-US" sz="3200" b="1" i="1" dirty="0" err="1"/>
              <a:t>по</a:t>
            </a:r>
            <a:r>
              <a:rPr lang="en-US" sz="3200" b="1" i="1" dirty="0"/>
              <a:t> </a:t>
            </a:r>
            <a:r>
              <a:rPr lang="en-US" sz="3200" b="1" i="1" dirty="0" err="1"/>
              <a:t>смыслу</a:t>
            </a:r>
            <a:r>
              <a:rPr lang="en-US" sz="3200" b="1" i="1" dirty="0"/>
              <a:t> </a:t>
            </a:r>
            <a:r>
              <a:rPr lang="en-US" sz="3200" b="1" i="1" dirty="0" err="1"/>
              <a:t>личные</a:t>
            </a:r>
            <a:r>
              <a:rPr lang="en-US" sz="3200" b="1" i="1" dirty="0"/>
              <a:t> </a:t>
            </a:r>
            <a:r>
              <a:rPr lang="en-US" sz="3200" b="1" i="1" dirty="0" err="1"/>
              <a:t>местоимения</a:t>
            </a:r>
            <a:r>
              <a:rPr lang="en-US" sz="3200" b="1" i="1" dirty="0"/>
              <a:t>.</a:t>
            </a:r>
            <a:r>
              <a:rPr lang="en-US" sz="3200" dirty="0"/>
              <a:t/>
            </a:r>
            <a:br>
              <a:rPr lang="en-US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91264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2800" dirty="0"/>
              <a:t>1. Ben is a little boy. … is six.</a:t>
            </a:r>
          </a:p>
          <a:p>
            <a:r>
              <a:rPr lang="en-US" sz="2800" dirty="0"/>
              <a:t>2. Jane is a </a:t>
            </a:r>
            <a:r>
              <a:rPr lang="en-US" sz="2800" dirty="0" smtClean="0"/>
              <a:t>house-wife. </a:t>
            </a:r>
            <a:r>
              <a:rPr lang="en-US" sz="2800" dirty="0"/>
              <a:t>… is lazy </a:t>
            </a:r>
            <a:r>
              <a:rPr lang="en-US" sz="2800" dirty="0" smtClean="0"/>
              <a:t>.</a:t>
            </a:r>
            <a:endParaRPr lang="en-US" sz="2800" dirty="0"/>
          </a:p>
          <a:p>
            <a:r>
              <a:rPr lang="en-US" sz="2800" dirty="0"/>
              <a:t>3. Max is a soldier. … is brave.</a:t>
            </a:r>
          </a:p>
          <a:p>
            <a:r>
              <a:rPr lang="en-US" sz="2800" dirty="0"/>
              <a:t>4. Lily is a young woman. … is very beautiful.</a:t>
            </a:r>
          </a:p>
          <a:p>
            <a:r>
              <a:rPr lang="en-US" sz="2800" dirty="0"/>
              <a:t>5. Alice is late. … is in a traffic </a:t>
            </a:r>
            <a:r>
              <a:rPr lang="en-US" sz="2800" dirty="0" smtClean="0"/>
              <a:t>jam.</a:t>
            </a:r>
            <a:endParaRPr lang="en-US" sz="2800" dirty="0"/>
          </a:p>
          <a:p>
            <a:r>
              <a:rPr lang="en-US" sz="2800" dirty="0"/>
              <a:t>6. Nick and Ann are far from Moscow. … are on a farm.</a:t>
            </a:r>
          </a:p>
          <a:p>
            <a:r>
              <a:rPr lang="en-US" sz="2800" dirty="0"/>
              <a:t>7. This is Ben's room. … is nice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r>
              <a:rPr lang="en-US" sz="2800" dirty="0"/>
              <a:t>8. These are new books. … are interesting.</a:t>
            </a:r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5300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4432"/>
          </a:xfrm>
        </p:spPr>
        <p:txBody>
          <a:bodyPr>
            <a:noAutofit/>
          </a:bodyPr>
          <a:lstStyle/>
          <a:p>
            <a:pPr algn="ctr"/>
            <a:r>
              <a:rPr lang="en-US" sz="3200" b="1" i="1" dirty="0" err="1" smtClean="0"/>
              <a:t>Вставьте</a:t>
            </a:r>
            <a:r>
              <a:rPr lang="en-US" sz="3200" b="1" i="1" dirty="0" smtClean="0"/>
              <a:t> </a:t>
            </a:r>
            <a:r>
              <a:rPr lang="en-US" sz="3200" b="1" i="1" dirty="0" err="1"/>
              <a:t>подходящие</a:t>
            </a:r>
            <a:r>
              <a:rPr lang="en-US" sz="3200" b="1" i="1" dirty="0"/>
              <a:t> </a:t>
            </a:r>
            <a:r>
              <a:rPr lang="en-US" sz="3200" b="1" i="1" dirty="0" err="1"/>
              <a:t>по</a:t>
            </a:r>
            <a:r>
              <a:rPr lang="en-US" sz="3200" b="1" i="1" dirty="0"/>
              <a:t> </a:t>
            </a:r>
            <a:r>
              <a:rPr lang="en-US" sz="3200" b="1" i="1" dirty="0" err="1"/>
              <a:t>смыслу</a:t>
            </a:r>
            <a:r>
              <a:rPr lang="en-US" sz="3200" b="1" i="1" dirty="0"/>
              <a:t> </a:t>
            </a:r>
            <a:r>
              <a:rPr lang="en-US" sz="3200" b="1" i="1" dirty="0" err="1"/>
              <a:t>личные</a:t>
            </a:r>
            <a:r>
              <a:rPr lang="en-US" sz="3200" b="1" i="1" dirty="0"/>
              <a:t> </a:t>
            </a:r>
            <a:r>
              <a:rPr lang="en-US" sz="3200" b="1" i="1" dirty="0" err="1"/>
              <a:t>местоимения</a:t>
            </a:r>
            <a:r>
              <a:rPr lang="en-US" sz="3200" b="1" i="1" dirty="0"/>
              <a:t>.</a:t>
            </a:r>
            <a:r>
              <a:rPr lang="en-US" sz="3200" dirty="0"/>
              <a:t/>
            </a:r>
            <a:br>
              <a:rPr lang="en-US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9</a:t>
            </a:r>
            <a:r>
              <a:rPr lang="en-US" dirty="0"/>
              <a:t>. This is Elsa. … is a student.</a:t>
            </a:r>
          </a:p>
          <a:p>
            <a:r>
              <a:rPr lang="en-US" dirty="0"/>
              <a:t>10. Nick and Max are students. … are students of a Moscow university.</a:t>
            </a:r>
          </a:p>
          <a:p>
            <a:r>
              <a:rPr lang="en-US" dirty="0"/>
              <a:t>11. The rooms are small but … are light and warm.</a:t>
            </a:r>
          </a:p>
          <a:p>
            <a:r>
              <a:rPr lang="en-US" dirty="0"/>
              <a:t>12. The new flat is comfortable but … is far from the university.</a:t>
            </a:r>
          </a:p>
          <a:p>
            <a:r>
              <a:rPr lang="en-US" dirty="0"/>
              <a:t>13. Jack has many French books. … likes to read French very much.</a:t>
            </a:r>
          </a:p>
          <a:p>
            <a:r>
              <a:rPr lang="en-US" dirty="0"/>
              <a:t>14. Hans is a new student. … is German.</a:t>
            </a:r>
          </a:p>
          <a:p>
            <a:r>
              <a:rPr lang="en-US" dirty="0"/>
              <a:t>15. Alice and Jane are new secretaries. … are not lazy.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2813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Вставьте подходящие по смыслу личные местоимения в объектном падеже.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435280" cy="5112568"/>
          </a:xfrm>
        </p:spPr>
        <p:txBody>
          <a:bodyPr>
            <a:noAutofit/>
          </a:bodyPr>
          <a:lstStyle/>
          <a:p>
            <a:r>
              <a:rPr lang="en-US" sz="2800" dirty="0"/>
              <a:t>1. Where is Nick? I want to play tennis with … . </a:t>
            </a:r>
            <a:endParaRPr lang="ru-RU" sz="2800" dirty="0" smtClean="0"/>
          </a:p>
          <a:p>
            <a:r>
              <a:rPr lang="en-US" sz="2800" dirty="0" smtClean="0"/>
              <a:t>2</a:t>
            </a:r>
            <a:r>
              <a:rPr lang="en-US" sz="2800" dirty="0"/>
              <a:t>. Bess is here. Do you want to speak to … ? </a:t>
            </a:r>
            <a:endParaRPr lang="ru-RU" sz="2800" dirty="0" smtClean="0"/>
          </a:p>
          <a:p>
            <a:r>
              <a:rPr lang="en-US" sz="2800" dirty="0" smtClean="0"/>
              <a:t>3</a:t>
            </a:r>
            <a:r>
              <a:rPr lang="en-US" sz="2800" dirty="0"/>
              <a:t>. My sister speaks French. She learns … at school. </a:t>
            </a:r>
            <a:endParaRPr lang="ru-RU" sz="2800" dirty="0" smtClean="0"/>
          </a:p>
          <a:p>
            <a:r>
              <a:rPr lang="en-US" sz="2800" dirty="0" smtClean="0"/>
              <a:t>4</a:t>
            </a:r>
            <a:r>
              <a:rPr lang="en-US" sz="2800" dirty="0"/>
              <a:t>. Look at that man. Do you know … ? </a:t>
            </a:r>
            <a:endParaRPr lang="ru-RU" sz="2800" dirty="0" smtClean="0"/>
          </a:p>
          <a:p>
            <a:r>
              <a:rPr lang="en-US" sz="2800" dirty="0" smtClean="0"/>
              <a:t>5</a:t>
            </a:r>
            <a:r>
              <a:rPr lang="en-US" sz="2800" dirty="0"/>
              <a:t>. Do you want to read this newspaper? I can give … to … . </a:t>
            </a:r>
            <a:endParaRPr lang="ru-RU" sz="2800" dirty="0" smtClean="0"/>
          </a:p>
          <a:p>
            <a:r>
              <a:rPr lang="en-US" sz="2800" dirty="0" smtClean="0"/>
              <a:t>6</a:t>
            </a:r>
            <a:r>
              <a:rPr lang="en-US" sz="2800" dirty="0"/>
              <a:t>. If you see Ben and Bess, please, don't tell … anything. </a:t>
            </a:r>
            <a:endParaRPr lang="ru-RU" sz="2800" dirty="0" smtClean="0"/>
          </a:p>
          <a:p>
            <a:r>
              <a:rPr lang="en-US" sz="2800" dirty="0" smtClean="0"/>
              <a:t>7</a:t>
            </a:r>
            <a:r>
              <a:rPr lang="en-US" sz="2800" dirty="0"/>
              <a:t>. We want to phone Helen and invite … to the party.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70047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Притяжательные местоимения</a:t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en-US" b="1" dirty="0" smtClean="0"/>
              <a:t>Possessive</a:t>
            </a:r>
            <a:r>
              <a:rPr lang="ru-RU" b="1" dirty="0" smtClean="0"/>
              <a:t> </a:t>
            </a:r>
            <a:r>
              <a:rPr lang="en-US" b="1" dirty="0" smtClean="0"/>
              <a:t>pronouns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Отвечают на вопрос </a:t>
            </a:r>
            <a:r>
              <a:rPr lang="en-US" dirty="0" smtClean="0"/>
              <a:t>“</a:t>
            </a:r>
            <a:r>
              <a:rPr lang="en-US" b="1" dirty="0" smtClean="0"/>
              <a:t>Whose?</a:t>
            </a:r>
            <a:r>
              <a:rPr lang="en-US" dirty="0" smtClean="0"/>
              <a:t>”/</a:t>
            </a:r>
            <a:r>
              <a:rPr lang="ru-RU" dirty="0" smtClean="0"/>
              <a:t> </a:t>
            </a:r>
            <a:r>
              <a:rPr lang="en-US" dirty="0" smtClean="0"/>
              <a:t>“</a:t>
            </a:r>
            <a:r>
              <a:rPr lang="ru-RU" dirty="0" smtClean="0"/>
              <a:t>Чей?</a:t>
            </a:r>
            <a:r>
              <a:rPr lang="en-US" dirty="0" smtClean="0"/>
              <a:t>”,</a:t>
            </a:r>
            <a:r>
              <a:rPr lang="en-US" dirty="0"/>
              <a:t> </a:t>
            </a:r>
            <a:r>
              <a:rPr lang="en-US" dirty="0" smtClean="0"/>
              <a:t>“</a:t>
            </a:r>
            <a:r>
              <a:rPr lang="ru-RU" dirty="0" smtClean="0"/>
              <a:t>Чья?</a:t>
            </a:r>
            <a:r>
              <a:rPr lang="en-US" dirty="0" smtClean="0"/>
              <a:t>”,“</a:t>
            </a:r>
            <a:r>
              <a:rPr lang="ru-RU" dirty="0" smtClean="0"/>
              <a:t>Чьё?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  <a:r>
              <a:rPr lang="en-US" dirty="0" smtClean="0"/>
              <a:t>“</a:t>
            </a:r>
            <a:r>
              <a:rPr lang="ru-RU" dirty="0" smtClean="0"/>
              <a:t>Чьи?</a:t>
            </a:r>
            <a:r>
              <a:rPr lang="en-US" dirty="0" smtClean="0"/>
              <a:t>”</a:t>
            </a:r>
          </a:p>
          <a:p>
            <a:r>
              <a:rPr lang="ru-RU" dirty="0" smtClean="0"/>
              <a:t>Имеют 2 формы: присоединяемую</a:t>
            </a:r>
            <a:r>
              <a:rPr lang="en-US" dirty="0" smtClean="0"/>
              <a:t> (I</a:t>
            </a:r>
            <a:r>
              <a:rPr lang="ru-RU" dirty="0" smtClean="0"/>
              <a:t> форма) и независимую</a:t>
            </a:r>
            <a:r>
              <a:rPr lang="en-US" dirty="0" smtClean="0"/>
              <a:t> (II</a:t>
            </a:r>
            <a:r>
              <a:rPr lang="ru-RU" dirty="0" smtClean="0"/>
              <a:t> форма).</a:t>
            </a:r>
          </a:p>
          <a:p>
            <a:pPr marL="0" indent="0">
              <a:buNone/>
            </a:pPr>
            <a:r>
              <a:rPr lang="ru-RU" dirty="0" smtClean="0"/>
              <a:t>В присоединяемой форме они выступают в роли определения и после них всегда следует существительное: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2"/>
                </a:solidFill>
              </a:rPr>
              <a:t>my book, his future profession, their house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В независимой форме являются частью составного именного сказуемого и стоят на последнем месте: </a:t>
            </a:r>
            <a:r>
              <a:rPr lang="en-US" dirty="0" smtClean="0">
                <a:solidFill>
                  <a:schemeClr val="tx2"/>
                </a:solidFill>
              </a:rPr>
              <a:t>This book is </a:t>
            </a:r>
            <a:r>
              <a:rPr lang="en-US" u="sng" dirty="0" smtClean="0">
                <a:solidFill>
                  <a:schemeClr val="tx2"/>
                </a:solidFill>
              </a:rPr>
              <a:t>mine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sz="2400" dirty="0" smtClean="0">
                <a:solidFill>
                  <a:srgbClr val="04617B"/>
                </a:solidFill>
              </a:rPr>
              <a:t>This </a:t>
            </a:r>
            <a:r>
              <a:rPr lang="en-US" sz="2400" dirty="0">
                <a:solidFill>
                  <a:srgbClr val="04617B"/>
                </a:solidFill>
              </a:rPr>
              <a:t>bike is </a:t>
            </a:r>
            <a:r>
              <a:rPr lang="en-US" sz="2400" u="sng" dirty="0">
                <a:solidFill>
                  <a:srgbClr val="04617B"/>
                </a:solidFill>
              </a:rPr>
              <a:t>yours</a:t>
            </a:r>
            <a:r>
              <a:rPr lang="en-US" sz="2400" dirty="0">
                <a:solidFill>
                  <a:srgbClr val="04617B"/>
                </a:solidFill>
              </a:rPr>
              <a:t>.</a:t>
            </a:r>
          </a:p>
          <a:p>
            <a:pPr marL="0" indent="0">
              <a:buNone/>
            </a:pPr>
            <a:endParaRPr lang="ru-RU" u="sng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530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Possessive </a:t>
            </a:r>
            <a:r>
              <a:rPr lang="en-US" b="1" dirty="0" smtClean="0"/>
              <a:t>(</a:t>
            </a:r>
            <a:r>
              <a:rPr lang="ru-RU" b="1" dirty="0" smtClean="0"/>
              <a:t>Притяжательные)</a:t>
            </a:r>
            <a:endParaRPr lang="ru-RU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003833"/>
              </p:ext>
            </p:extLst>
          </p:nvPr>
        </p:nvGraphicFramePr>
        <p:xfrm>
          <a:off x="457200" y="1935162"/>
          <a:ext cx="8363272" cy="4735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1636"/>
                <a:gridCol w="4181636"/>
              </a:tblGrid>
              <a:tr h="67757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</a:t>
                      </a:r>
                      <a:r>
                        <a:rPr lang="ru-RU" sz="2400" dirty="0" smtClean="0"/>
                        <a:t> форма</a:t>
                      </a:r>
                    </a:p>
                    <a:p>
                      <a:pPr algn="ctr"/>
                      <a:r>
                        <a:rPr lang="ru-RU" sz="2400" dirty="0" smtClean="0"/>
                        <a:t>(присоединяемые)</a:t>
                      </a:r>
                      <a:endParaRPr lang="de-DE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II </a:t>
                      </a:r>
                      <a:r>
                        <a:rPr lang="ru-RU" sz="2400" dirty="0" smtClean="0"/>
                        <a:t>форма</a:t>
                      </a:r>
                    </a:p>
                    <a:p>
                      <a:pPr algn="ctr"/>
                      <a:r>
                        <a:rPr lang="ru-RU" sz="2400" dirty="0" smtClean="0"/>
                        <a:t>(независимые)</a:t>
                      </a:r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My</a:t>
                      </a:r>
                      <a:r>
                        <a:rPr lang="ru-RU" sz="2400" b="1" dirty="0" smtClean="0"/>
                        <a:t> – мой, моя, моё, мои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Mine </a:t>
                      </a:r>
                      <a:r>
                        <a:rPr lang="ru-RU" sz="2400" b="1" dirty="0" smtClean="0"/>
                        <a:t>- мой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Your</a:t>
                      </a:r>
                      <a:r>
                        <a:rPr lang="ru-RU" sz="2400" b="1" dirty="0" smtClean="0"/>
                        <a:t> – твой</a:t>
                      </a:r>
                      <a:r>
                        <a:rPr lang="ru-RU" sz="2400" b="1" baseline="0" dirty="0" smtClean="0"/>
                        <a:t> (-я, -ё, -и)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Yours</a:t>
                      </a:r>
                      <a:r>
                        <a:rPr lang="ru-RU" sz="2400" b="1" dirty="0" smtClean="0"/>
                        <a:t> - твой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His</a:t>
                      </a:r>
                      <a:r>
                        <a:rPr lang="ru-RU" sz="2400" b="1" dirty="0" smtClean="0"/>
                        <a:t> - его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His</a:t>
                      </a:r>
                      <a:r>
                        <a:rPr lang="ru-RU" sz="2400" b="1" dirty="0" smtClean="0"/>
                        <a:t> - его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Her</a:t>
                      </a:r>
                      <a:r>
                        <a:rPr lang="ru-RU" sz="2400" b="1" dirty="0" smtClean="0"/>
                        <a:t> - её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Hers</a:t>
                      </a:r>
                      <a:r>
                        <a:rPr lang="ru-RU" sz="2400" b="1" dirty="0" smtClean="0"/>
                        <a:t> - её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Its</a:t>
                      </a:r>
                      <a:r>
                        <a:rPr lang="ru-RU" sz="2400" b="1" dirty="0" smtClean="0"/>
                        <a:t>- его, её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Its</a:t>
                      </a:r>
                      <a:r>
                        <a:rPr lang="ru-RU" sz="2400" b="1" dirty="0" smtClean="0"/>
                        <a:t> – его, её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Our</a:t>
                      </a:r>
                      <a:r>
                        <a:rPr lang="ru-RU" sz="2400" b="1" dirty="0" smtClean="0"/>
                        <a:t> - наш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Ours</a:t>
                      </a:r>
                      <a:r>
                        <a:rPr lang="ru-RU" sz="2400" b="1" dirty="0" smtClean="0"/>
                        <a:t> - наш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Your</a:t>
                      </a:r>
                      <a:r>
                        <a:rPr lang="ru-RU" sz="2400" b="1" dirty="0" smtClean="0"/>
                        <a:t> - ваш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Yours</a:t>
                      </a:r>
                      <a:r>
                        <a:rPr lang="ru-RU" sz="2400" b="1" dirty="0" smtClean="0"/>
                        <a:t> - ваш</a:t>
                      </a:r>
                      <a:endParaRPr lang="ru-RU" sz="2400" b="1" dirty="0"/>
                    </a:p>
                  </a:txBody>
                  <a:tcPr/>
                </a:tc>
              </a:tr>
              <a:tr h="489076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Their</a:t>
                      </a:r>
                      <a:r>
                        <a:rPr lang="ru-RU" sz="2400" b="1" dirty="0" smtClean="0"/>
                        <a:t> - их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Theirs</a:t>
                      </a:r>
                      <a:r>
                        <a:rPr lang="ru-RU" sz="2400" b="1" dirty="0" smtClean="0"/>
                        <a:t> - их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2766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304</TotalTime>
  <Words>1163</Words>
  <Application>Microsoft Macintosh PowerPoint</Application>
  <PresentationFormat>Экран (4:3)</PresentationFormat>
  <Paragraphs>161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PRONOUNS </vt:lpstr>
      <vt:lpstr>Виды местоимений</vt:lpstr>
      <vt:lpstr>Личные местоимения (Personal Pronouns)</vt:lpstr>
      <vt:lpstr>Personal (Личные)</vt:lpstr>
      <vt:lpstr>Вставьте подходящие по смыслу личные местоимения. </vt:lpstr>
      <vt:lpstr>Вставьте подходящие по смыслу личные местоимения. </vt:lpstr>
      <vt:lpstr>Вставьте подходящие по смыслу личные местоимения в объектном падеже.</vt:lpstr>
      <vt:lpstr>Притяжательные местоимения (Possessive pronouns)</vt:lpstr>
      <vt:lpstr>Possessive (Притяжательные)</vt:lpstr>
      <vt:lpstr>Заполните пропуски притяжательными местоимениями.</vt:lpstr>
      <vt:lpstr>Переведите с английского.</vt:lpstr>
      <vt:lpstr>Возвратные местоимения (Reflexive Pronouns)</vt:lpstr>
      <vt:lpstr>Возвратные местоимения (Reflexive Pronouns)</vt:lpstr>
      <vt:lpstr>Поставьте подходящие возвратные местоимения </vt:lpstr>
      <vt:lpstr>Указательные местоимения (Demonstrative Pronouns)</vt:lpstr>
      <vt:lpstr>Indefinite Pronouns  (неопределенные местоимения)</vt:lpstr>
      <vt:lpstr>Indefinite Pronouns  (неопределенные местоимения)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PRONOUNS </dc:title>
  <dc:creator>Анна</dc:creator>
  <cp:lastModifiedBy>Алексей</cp:lastModifiedBy>
  <cp:revision>35</cp:revision>
  <dcterms:created xsi:type="dcterms:W3CDTF">2019-01-31T07:34:19Z</dcterms:created>
  <dcterms:modified xsi:type="dcterms:W3CDTF">2022-09-25T13:28:15Z</dcterms:modified>
</cp:coreProperties>
</file>