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85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4" r:id="rId18"/>
    <p:sldId id="273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6" r:id="rId30"/>
    <p:sldId id="287" r:id="rId31"/>
    <p:sldId id="288" r:id="rId32"/>
    <p:sldId id="289" r:id="rId33"/>
    <p:sldId id="290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B5123-372F-444B-97DE-C2F35007EF64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34C1-7D44-456A-83A9-AC450FE12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B5123-372F-444B-97DE-C2F35007EF64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34C1-7D44-456A-83A9-AC450FE12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B5123-372F-444B-97DE-C2F35007EF64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34C1-7D44-456A-83A9-AC450FE12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B5123-372F-444B-97DE-C2F35007EF64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34C1-7D44-456A-83A9-AC450FE12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B5123-372F-444B-97DE-C2F35007EF64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34C1-7D44-456A-83A9-AC450FE12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B5123-372F-444B-97DE-C2F35007EF64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34C1-7D44-456A-83A9-AC450FE12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B5123-372F-444B-97DE-C2F35007EF64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34C1-7D44-456A-83A9-AC450FE12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B5123-372F-444B-97DE-C2F35007EF64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34C1-7D44-456A-83A9-AC450FE12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B5123-372F-444B-97DE-C2F35007EF64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34C1-7D44-456A-83A9-AC450FE12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B5123-372F-444B-97DE-C2F35007EF64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34C1-7D44-456A-83A9-AC450FE12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B5123-372F-444B-97DE-C2F35007EF64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34C1-7D44-456A-83A9-AC450FE12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B5123-372F-444B-97DE-C2F35007EF64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334C1-7D44-456A-83A9-AC450FE12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Деятельность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Деятельность человека (</a:t>
            </a:r>
            <a:r>
              <a:rPr lang="ru-RU" dirty="0" err="1" smtClean="0"/>
              <a:t>целеполагание</a:t>
            </a:r>
            <a:r>
              <a:rPr lang="ru-RU" dirty="0" smtClean="0"/>
              <a:t>)</a:t>
            </a:r>
          </a:p>
          <a:p>
            <a:r>
              <a:rPr lang="ru-RU" dirty="0" smtClean="0"/>
              <a:t>Деятельность животного (биологически обусловлена)</a:t>
            </a:r>
          </a:p>
          <a:p>
            <a:endParaRPr lang="ru-RU" dirty="0"/>
          </a:p>
          <a:p>
            <a:r>
              <a:rPr lang="ru-RU" b="1" dirty="0" smtClean="0"/>
              <a:t>Деятельность </a:t>
            </a:r>
            <a:r>
              <a:rPr lang="ru-RU" dirty="0" smtClean="0"/>
              <a:t>– специфический вид человеческой активности, направленный на совершенствование окружающего мира и самого себя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Сознание</a:t>
            </a:r>
            <a:r>
              <a:rPr lang="ru-RU" dirty="0" smtClean="0"/>
              <a:t> – </a:t>
            </a:r>
            <a:r>
              <a:rPr lang="ru-RU" b="1" dirty="0" smtClean="0"/>
              <a:t>это</a:t>
            </a:r>
            <a:r>
              <a:rPr lang="ru-RU" dirty="0" smtClean="0"/>
              <a:t> высший уровень психической деятельности, который позволяет человеку </a:t>
            </a:r>
            <a:r>
              <a:rPr lang="ru-RU" u="sng" dirty="0" smtClean="0"/>
              <a:t>воспринимать окружающий мир</a:t>
            </a:r>
            <a:r>
              <a:rPr lang="ru-RU" dirty="0" smtClean="0"/>
              <a:t> и происходящие в нем события, </a:t>
            </a:r>
            <a:r>
              <a:rPr lang="ru-RU" u="sng" dirty="0" smtClean="0"/>
              <a:t>осмысливать их и оценивать</a:t>
            </a:r>
            <a:r>
              <a:rPr lang="ru-RU" dirty="0" smtClean="0"/>
              <a:t>.   </a:t>
            </a:r>
          </a:p>
          <a:p>
            <a:endParaRPr lang="ru-RU" dirty="0" smtClean="0"/>
          </a:p>
          <a:p>
            <a:r>
              <a:rPr lang="ru-RU" dirty="0" smtClean="0"/>
              <a:t>Человек относится к миру с пониманием, со знанием.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 anchor="ctr"/>
          <a:lstStyle/>
          <a:p>
            <a:r>
              <a:rPr lang="ru-RU" b="1" dirty="0" smtClean="0"/>
              <a:t>Индивидуальное сознание </a:t>
            </a:r>
            <a:r>
              <a:rPr lang="ru-RU" dirty="0" smtClean="0"/>
              <a:t>человека формируется благодаря его приобщению к разным </a:t>
            </a:r>
            <a:r>
              <a:rPr lang="ru-RU" b="1" dirty="0" smtClean="0"/>
              <a:t>формам общественного сознания. </a:t>
            </a:r>
          </a:p>
          <a:p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Индивидуальное сознание человека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Деятельность человека</a:t>
            </a:r>
            <a:endParaRPr lang="ru-RU" b="1" dirty="0"/>
          </a:p>
        </p:txBody>
      </p:sp>
      <p:sp>
        <p:nvSpPr>
          <p:cNvPr id="4" name="Стрелка вверх 3"/>
          <p:cNvSpPr/>
          <p:nvPr/>
        </p:nvSpPr>
        <p:spPr>
          <a:xfrm>
            <a:off x="3714744" y="4071942"/>
            <a:ext cx="357190" cy="50006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786314" y="4143380"/>
            <a:ext cx="357190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Познавательная деятельность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Знания </a:t>
            </a:r>
            <a:r>
              <a:rPr lang="ru-RU" dirty="0" smtClean="0"/>
              <a:t>– это результаты познавательной деятельности.</a:t>
            </a:r>
          </a:p>
          <a:p>
            <a:r>
              <a:rPr lang="ru-RU" dirty="0" smtClean="0"/>
              <a:t>Учебная деятельность</a:t>
            </a:r>
          </a:p>
          <a:p>
            <a:r>
              <a:rPr lang="ru-RU" dirty="0" smtClean="0"/>
              <a:t>Цель – что-нибудь узнать (формулы и т.д.) </a:t>
            </a:r>
          </a:p>
          <a:p>
            <a:r>
              <a:rPr lang="ru-RU" dirty="0" smtClean="0"/>
              <a:t>Деятельность – занятия в школе (чтение, письмо) → </a:t>
            </a:r>
            <a:r>
              <a:rPr lang="ru-RU" b="1" dirty="0" smtClean="0"/>
              <a:t>познавательная деятельность</a:t>
            </a:r>
          </a:p>
          <a:p>
            <a:r>
              <a:rPr lang="ru-RU" dirty="0" smtClean="0"/>
              <a:t>Результат – получение знания</a:t>
            </a:r>
          </a:p>
          <a:p>
            <a:r>
              <a:rPr lang="ru-RU" b="1" dirty="0" smtClean="0"/>
              <a:t>Процесс получения знаний – познание.</a:t>
            </a:r>
            <a:endParaRPr lang="ru-RU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чего нужны знания об окружающем мире, человеке и обществе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ru-RU" dirty="0" smtClean="0"/>
              <a:t>Как добываются знания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ru-RU" dirty="0" smtClean="0"/>
              <a:t>Познаваем ли мир</a:t>
            </a:r>
            <a:r>
              <a:rPr lang="en-US" dirty="0" smtClean="0"/>
              <a:t>?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f.ppt-online.org/files/slide/8/8QGPFadSVEsA7ZU0NLk24yDHBb9J3KrOuYxt1p/slide-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858312" cy="66350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Познаваем ли мир</a:t>
            </a:r>
            <a:r>
              <a:rPr lang="en-US" dirty="0" smtClean="0"/>
              <a:t>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472519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5974"/>
                <a:gridCol w="2857520"/>
                <a:gridCol w="342902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Мир</a:t>
                      </a:r>
                      <a:r>
                        <a:rPr lang="ru-RU" sz="2800" baseline="0" dirty="0" smtClean="0"/>
                        <a:t> познаваем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Мир невозможно познать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Познать мир возможно, но существует сомнение в достоверности полученного знания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Гносеология</a:t>
                      </a:r>
                    </a:p>
                    <a:p>
                      <a:r>
                        <a:rPr lang="ru-RU" sz="2800" dirty="0" smtClean="0"/>
                        <a:t>(гностики, оптимисты)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Агностицизм</a:t>
                      </a:r>
                    </a:p>
                    <a:p>
                      <a:r>
                        <a:rPr lang="ru-RU" sz="2800" dirty="0" smtClean="0"/>
                        <a:t>(агностики)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Конвенционализм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ДЗ параграф 5,6 </a:t>
            </a:r>
          </a:p>
          <a:p>
            <a:r>
              <a:rPr lang="ru-RU" dirty="0" smtClean="0"/>
              <a:t>1) Письменно </a:t>
            </a:r>
            <a:r>
              <a:rPr lang="ru-RU" dirty="0" err="1" smtClean="0"/>
              <a:t>стр</a:t>
            </a:r>
            <a:r>
              <a:rPr lang="ru-RU" dirty="0" smtClean="0"/>
              <a:t> 63 анализ документа</a:t>
            </a:r>
          </a:p>
          <a:p>
            <a:r>
              <a:rPr lang="ru-RU" dirty="0" smtClean="0"/>
              <a:t>2) Познаваем ли мир</a:t>
            </a:r>
            <a:r>
              <a:rPr lang="en-US" dirty="0" smtClean="0"/>
              <a:t>? </a:t>
            </a:r>
            <a:r>
              <a:rPr lang="ru-RU" dirty="0" smtClean="0"/>
              <a:t>Сформулируйте свою  позицию </a:t>
            </a:r>
            <a:r>
              <a:rPr lang="ru-RU" smtClean="0"/>
              <a:t>и аргументируйте её.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175273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86152375"/>
              </p:ext>
            </p:extLst>
          </p:nvPr>
        </p:nvGraphicFramePr>
        <p:xfrm>
          <a:off x="755576" y="1340768"/>
          <a:ext cx="7848872" cy="51041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6291"/>
                <a:gridCol w="3910667"/>
                <a:gridCol w="1321914"/>
              </a:tblGrid>
              <a:tr h="117219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Форма познания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Содержание формы познания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Пример</a:t>
                      </a:r>
                      <a:endParaRPr lang="ru-RU" sz="2000" dirty="0"/>
                    </a:p>
                  </a:txBody>
                  <a:tcPr/>
                </a:tc>
              </a:tr>
              <a:tr h="117219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Ощущение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Элементарный чувственный образ, отображающий свойства предмета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  <a:tr h="117219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Восприятие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Совокупность нескольких ощущений, целостный чувственный</a:t>
                      </a:r>
                      <a:r>
                        <a:rPr lang="ru-RU" sz="2400" baseline="0" dirty="0" smtClean="0"/>
                        <a:t> образ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  <a:tr h="152396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Представление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Чувственный образ предмета,</a:t>
                      </a:r>
                      <a:r>
                        <a:rPr lang="ru-RU" sz="2400" baseline="0" dirty="0" smtClean="0"/>
                        <a:t> возникающий в сознании в отсутствии предмета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чувственного познания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931301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Соотношение чувственного и рационального познания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/>
            <a:r>
              <a:rPr lang="ru-RU" dirty="0" smtClean="0"/>
              <a:t>Сенсуализм – чувства</a:t>
            </a:r>
          </a:p>
          <a:p>
            <a:pPr algn="ctr"/>
            <a:r>
              <a:rPr lang="ru-RU" dirty="0" smtClean="0"/>
              <a:t>Рационализм – разум </a:t>
            </a:r>
          </a:p>
          <a:p>
            <a:pPr algn="ctr"/>
            <a:endParaRPr lang="ru-RU" dirty="0"/>
          </a:p>
          <a:p>
            <a:pPr algn="ctr"/>
            <a:r>
              <a:rPr lang="ru-RU" dirty="0" smtClean="0"/>
              <a:t>Какой способ познания важнее</a:t>
            </a:r>
            <a:r>
              <a:rPr lang="en-US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34733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человеческой деятельности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1) сознательный характер </a:t>
            </a:r>
          </a:p>
          <a:p>
            <a:pPr>
              <a:buNone/>
            </a:pPr>
            <a:r>
              <a:rPr lang="ru-RU" dirty="0" smtClean="0"/>
              <a:t>(цель, планирование, прогнозирование)</a:t>
            </a:r>
          </a:p>
          <a:p>
            <a:r>
              <a:rPr lang="ru-RU" dirty="0" smtClean="0"/>
              <a:t>2) продуктивный характер (полезный результат)</a:t>
            </a:r>
          </a:p>
          <a:p>
            <a:r>
              <a:rPr lang="ru-RU" dirty="0" smtClean="0"/>
              <a:t>3) преобразующий характер </a:t>
            </a:r>
          </a:p>
          <a:p>
            <a:pPr>
              <a:buNone/>
            </a:pPr>
            <a:r>
              <a:rPr lang="ru-RU" dirty="0" smtClean="0"/>
              <a:t>(изменение окружающего мира и себя)</a:t>
            </a:r>
          </a:p>
          <a:p>
            <a:r>
              <a:rPr lang="ru-RU" dirty="0" smtClean="0"/>
              <a:t>4) общественный характер (возникают общественные отношения)</a:t>
            </a:r>
          </a:p>
          <a:p>
            <a:r>
              <a:rPr lang="ru-RU" dirty="0" smtClean="0"/>
              <a:t>5) орудийный характер (орудия труда)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Истина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– это соответствие представлений или утверждений реальному положению дел.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ru-RU" dirty="0" smtClean="0"/>
              <a:t>Относительная (ограниченное верное знание) / абсолютная истина (исчерпывающее знание) 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081608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8261176" cy="6187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228016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Истина</a:t>
            </a:r>
            <a:r>
              <a:rPr lang="ru-RU" dirty="0" smtClean="0"/>
              <a:t> = </a:t>
            </a:r>
            <a:r>
              <a:rPr lang="ru-RU" b="1" dirty="0" smtClean="0"/>
              <a:t>Практика </a:t>
            </a:r>
            <a:r>
              <a:rPr lang="ru-RU" dirty="0" smtClean="0"/>
              <a:t>(опыт)</a:t>
            </a:r>
            <a:r>
              <a:rPr lang="en-US" dirty="0" smtClean="0"/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+</a:t>
            </a:r>
            <a:r>
              <a:rPr lang="en-US" dirty="0" smtClean="0"/>
              <a:t> </a:t>
            </a:r>
            <a:r>
              <a:rPr lang="ru-RU" b="1" dirty="0" smtClean="0"/>
              <a:t>Логическая согласованность с существующей системой взглядов</a:t>
            </a:r>
            <a:r>
              <a:rPr lang="en-US" dirty="0" smtClean="0"/>
              <a:t> </a:t>
            </a:r>
            <a:r>
              <a:rPr lang="ru-RU" dirty="0" smtClean="0"/>
              <a:t>+ </a:t>
            </a:r>
            <a:r>
              <a:rPr lang="ru-RU" b="1" dirty="0"/>
              <a:t>ч</a:t>
            </a:r>
            <a:r>
              <a:rPr lang="ru-RU" b="1" dirty="0" smtClean="0"/>
              <a:t>асто полезность</a:t>
            </a:r>
          </a:p>
          <a:p>
            <a:endParaRPr lang="ru-RU" dirty="0"/>
          </a:p>
          <a:p>
            <a:r>
              <a:rPr lang="ru-RU" dirty="0" smtClean="0"/>
              <a:t>Заблуждение / ложь (обман)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440779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261176" cy="6187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426405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186" y="116632"/>
            <a:ext cx="9212333" cy="6903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303789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0316" y="332656"/>
            <a:ext cx="8308147" cy="6226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319669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Признаки научного познания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 принцип объективности </a:t>
            </a:r>
          </a:p>
          <a:p>
            <a:r>
              <a:rPr lang="ru-RU" dirty="0" smtClean="0"/>
              <a:t>2) рационалистическая обоснованность</a:t>
            </a:r>
          </a:p>
          <a:p>
            <a:r>
              <a:rPr lang="ru-RU" dirty="0" smtClean="0"/>
              <a:t>3) </a:t>
            </a:r>
            <a:r>
              <a:rPr lang="ru-RU" dirty="0" err="1" smtClean="0"/>
              <a:t>проверяемость</a:t>
            </a:r>
            <a:endParaRPr lang="ru-RU" dirty="0" smtClean="0"/>
          </a:p>
          <a:p>
            <a:r>
              <a:rPr lang="ru-RU" dirty="0" smtClean="0"/>
              <a:t>4) системность (система знаний об объекте)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883384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Наука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- это сфера деятельности специально подготовленных людей, обладающих необходимыми знаниями</a:t>
            </a:r>
          </a:p>
          <a:p>
            <a:r>
              <a:rPr lang="ru-RU" b="1" dirty="0" smtClean="0"/>
              <a:t>Социальные науки </a:t>
            </a:r>
            <a:r>
              <a:rPr lang="ru-RU" dirty="0" smtClean="0"/>
              <a:t>– об обществе</a:t>
            </a:r>
          </a:p>
          <a:p>
            <a:r>
              <a:rPr lang="ru-RU" b="1" dirty="0" smtClean="0"/>
              <a:t>Гуманитарные науки </a:t>
            </a:r>
            <a:r>
              <a:rPr lang="ru-RU" dirty="0" smtClean="0"/>
              <a:t>– изучающие различные аспекты человеческого бытия </a:t>
            </a:r>
          </a:p>
          <a:p>
            <a:r>
              <a:rPr lang="ru-RU" b="1" dirty="0" smtClean="0"/>
              <a:t>Социальное знание </a:t>
            </a:r>
            <a:r>
              <a:rPr lang="ru-RU" dirty="0" smtClean="0"/>
              <a:t>– знания о взаимосвязях и отношениях между социальными группами</a:t>
            </a:r>
          </a:p>
          <a:p>
            <a:r>
              <a:rPr lang="ru-RU" b="1" dirty="0" smtClean="0"/>
              <a:t>Гуманитарное знание  </a:t>
            </a:r>
            <a:r>
              <a:rPr lang="ru-RU" dirty="0" smtClean="0"/>
              <a:t>- знания о человеке, целях и мотивах его деятельности, об особенностях восприятия мира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018348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Мифологическое познание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 объясняет как устроен мир, составляет только общую картину</a:t>
            </a:r>
          </a:p>
          <a:p>
            <a:endParaRPr lang="ru-RU" dirty="0"/>
          </a:p>
          <a:p>
            <a:r>
              <a:rPr lang="ru-RU" dirty="0" smtClean="0"/>
              <a:t>Мифотворчество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268650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Свобода и необходимость в деятельности человека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ru-RU" dirty="0" smtClean="0"/>
              <a:t>Можно ли жить в обществе и быть свободным от общества</a:t>
            </a:r>
            <a:r>
              <a:rPr lang="en-US" dirty="0" smtClean="0"/>
              <a:t>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Деятельность → удовлетворение потребности</a:t>
            </a:r>
          </a:p>
          <a:p>
            <a:r>
              <a:rPr lang="ru-RU" b="1" dirty="0" smtClean="0"/>
              <a:t>Потребность </a:t>
            </a:r>
            <a:r>
              <a:rPr lang="ru-RU" dirty="0" smtClean="0"/>
              <a:t>– осознаваемая человеком нужда в том, что необходимо для поддержания его организма и развития личности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Невозможность абсолютной свободы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 ограничитель свободы – права и свободы других людей</a:t>
            </a:r>
          </a:p>
          <a:p>
            <a:r>
              <a:rPr lang="ru-RU" dirty="0" smtClean="0"/>
              <a:t>2) не ограниченный выбор осложняет процесс принятия решения «буриданов </a:t>
            </a:r>
            <a:r>
              <a:rPr lang="ru-RU" dirty="0" err="1" smtClean="0"/>
              <a:t>осел</a:t>
            </a:r>
            <a:r>
              <a:rPr lang="ru-RU" dirty="0" smtClean="0"/>
              <a:t>»</a:t>
            </a:r>
          </a:p>
          <a:p>
            <a:r>
              <a:rPr lang="ru-RU" dirty="0" smtClean="0"/>
              <a:t>3) внутренние ограничители свободы</a:t>
            </a:r>
            <a:r>
              <a:rPr lang="en-US" dirty="0" smtClean="0"/>
              <a:t>: </a:t>
            </a:r>
            <a:r>
              <a:rPr lang="ru-RU" dirty="0" smtClean="0"/>
              <a:t>чувство долга, совесть, ответственность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Свобода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— это </a:t>
            </a:r>
            <a:r>
              <a:rPr lang="ru-RU" u="sng" dirty="0" smtClean="0"/>
              <a:t>возможность выбора видов деятельности в соответствии со своими желаниями,</a:t>
            </a:r>
            <a:r>
              <a:rPr lang="ru-RU" dirty="0" smtClean="0"/>
              <a:t> интересами и целями, формируемыми в рамках существующих общечеловеческих ценностей гражданского общества.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Необходимость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 то, </a:t>
            </a:r>
            <a:r>
              <a:rPr lang="ru-RU" u="sng" dirty="0" smtClean="0"/>
              <a:t>что обязательно должно произойти в данных условиях</a:t>
            </a:r>
            <a:r>
              <a:rPr lang="ru-RU" dirty="0" smtClean="0"/>
              <a:t>; внутренние устойчивые связи предметов и явлений, определяющие их закономерное изменение и развитие.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Свобода ↔необходимость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Абсолютное предопределение</a:t>
            </a:r>
          </a:p>
          <a:p>
            <a:r>
              <a:rPr lang="ru-RU" dirty="0" smtClean="0"/>
              <a:t>Фатализм</a:t>
            </a:r>
          </a:p>
          <a:p>
            <a:r>
              <a:rPr lang="ru-RU" dirty="0" smtClean="0"/>
              <a:t>Детерминизм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xn--80azex.xn--p1ai/800/600/http/images.myshared.ru/19/1219268/slide_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thebestsellers.ru/800/600/https/s1.slide-share.ru/s_slide/3bbe7d6bf34f88fa508f0e777e6b5144/a362e73d-88af-4b90-968c-aaa5b4922c52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avatars.mds.yandex.net/get-images-cbir/1690588/F_6HFRVC3J3-DaAi7ebR8g3202/oc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psy-files.ru/wp-content/uploads/2/c/2/2c284c0d0d8161a5cda2e2cc25f0db3a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583705" cy="6429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 descr="https://cf3.ppt-online.org/files3/slide/a/Aho0FN8VWGez5jpQPSJMOr634Il1d2yTuvaZki/slide-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715436" cy="65280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Виды деятельности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Учебник </a:t>
            </a:r>
            <a:r>
              <a:rPr lang="ru-RU" dirty="0" err="1" smtClean="0"/>
              <a:t>стр</a:t>
            </a:r>
            <a:r>
              <a:rPr lang="ru-RU" dirty="0" smtClean="0"/>
              <a:t> 47 </a:t>
            </a:r>
          </a:p>
          <a:p>
            <a:pPr>
              <a:buNone/>
            </a:pPr>
            <a:r>
              <a:rPr lang="ru-RU" dirty="0" smtClean="0"/>
              <a:t>Основание выделения видов деятельности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виды деятельности</a:t>
            </a:r>
          </a:p>
        </p:txBody>
      </p:sp>
      <p:sp>
        <p:nvSpPr>
          <p:cNvPr id="4" name="Выгнутая влево стрелка 3"/>
          <p:cNvSpPr/>
          <p:nvPr/>
        </p:nvSpPr>
        <p:spPr>
          <a:xfrm>
            <a:off x="2285984" y="2643182"/>
            <a:ext cx="571504" cy="64294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52754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/>
          </a:bodyPr>
          <a:lstStyle/>
          <a:p>
            <a:r>
              <a:rPr lang="ru-RU" b="1" dirty="0" smtClean="0"/>
              <a:t>Общественное</a:t>
            </a:r>
            <a:r>
              <a:rPr lang="ru-RU" dirty="0" smtClean="0"/>
              <a:t> </a:t>
            </a:r>
            <a:r>
              <a:rPr lang="ru-RU" b="1" dirty="0" smtClean="0"/>
              <a:t>сознание</a:t>
            </a:r>
            <a:r>
              <a:rPr lang="ru-RU" dirty="0" smtClean="0"/>
              <a:t> – </a:t>
            </a:r>
            <a:r>
              <a:rPr lang="ru-RU" u="sng" dirty="0" smtClean="0"/>
              <a:t>совокупность идей,</a:t>
            </a:r>
            <a:r>
              <a:rPr lang="ru-RU" dirty="0" smtClean="0"/>
              <a:t> теорий, взглядов, представлений, чувств, верований, эмоций людей, настроений, в которых </a:t>
            </a:r>
            <a:r>
              <a:rPr lang="ru-RU" u="sng" dirty="0" smtClean="0"/>
              <a:t>отражается природа, материальная жизнь общества (бытие</a:t>
            </a:r>
            <a:r>
              <a:rPr lang="ru-RU" dirty="0" smtClean="0"/>
              <a:t>) и вся система общественных отношений.</a:t>
            </a:r>
          </a:p>
          <a:p>
            <a:r>
              <a:rPr lang="ru-RU" dirty="0" smtClean="0"/>
              <a:t>Формы</a:t>
            </a:r>
            <a:r>
              <a:rPr lang="en-US" dirty="0" smtClean="0"/>
              <a:t>: </a:t>
            </a:r>
            <a:r>
              <a:rPr lang="ru-RU" dirty="0" smtClean="0"/>
              <a:t>философия, мораль, наука, религия, политика, право, искусство, право и т.д.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</TotalTime>
  <Words>500</Words>
  <Application>Microsoft Office PowerPoint</Application>
  <PresentationFormat>Экран (4:3)</PresentationFormat>
  <Paragraphs>106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Деятельность</vt:lpstr>
      <vt:lpstr>Особенности человеческой деятельности</vt:lpstr>
      <vt:lpstr>Слайд 3</vt:lpstr>
      <vt:lpstr>Слайд 4</vt:lpstr>
      <vt:lpstr>Слайд 5</vt:lpstr>
      <vt:lpstr>Слайд 6</vt:lpstr>
      <vt:lpstr>Виды деятельности</vt:lpstr>
      <vt:lpstr>Слайд 8</vt:lpstr>
      <vt:lpstr>Слайд 9</vt:lpstr>
      <vt:lpstr>Слайд 10</vt:lpstr>
      <vt:lpstr>Слайд 11</vt:lpstr>
      <vt:lpstr>Познавательная деятельность</vt:lpstr>
      <vt:lpstr>Слайд 13</vt:lpstr>
      <vt:lpstr>Слайд 14</vt:lpstr>
      <vt:lpstr>Познаваем ли мир? </vt:lpstr>
      <vt:lpstr>Слайд 16</vt:lpstr>
      <vt:lpstr>Слайд 17</vt:lpstr>
      <vt:lpstr>Формы чувственного познания</vt:lpstr>
      <vt:lpstr>Соотношение чувственного и рационального познания</vt:lpstr>
      <vt:lpstr>Истина</vt:lpstr>
      <vt:lpstr>Слайд 21</vt:lpstr>
      <vt:lpstr>Слайд 22</vt:lpstr>
      <vt:lpstr>Слайд 23</vt:lpstr>
      <vt:lpstr>Слайд 24</vt:lpstr>
      <vt:lpstr>Слайд 25</vt:lpstr>
      <vt:lpstr>Признаки научного познания</vt:lpstr>
      <vt:lpstr>Наука</vt:lpstr>
      <vt:lpstr>Мифологическое познание</vt:lpstr>
      <vt:lpstr>Свобода и необходимость в деятельности человека</vt:lpstr>
      <vt:lpstr>Невозможность абсолютной свободы</vt:lpstr>
      <vt:lpstr>Свобода</vt:lpstr>
      <vt:lpstr>Необходимость</vt:lpstr>
      <vt:lpstr>Свобода ↔необходимость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Деятельность</dc:title>
  <dc:creator>MegaGuru</dc:creator>
  <cp:lastModifiedBy>MegaGuru</cp:lastModifiedBy>
  <cp:revision>27</cp:revision>
  <dcterms:created xsi:type="dcterms:W3CDTF">2022-10-13T20:16:03Z</dcterms:created>
  <dcterms:modified xsi:type="dcterms:W3CDTF">2022-12-10T11:43:04Z</dcterms:modified>
</cp:coreProperties>
</file>