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1" r:id="rId2"/>
    <p:sldId id="256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  <p:sldId id="269" r:id="rId16"/>
    <p:sldId id="270" r:id="rId17"/>
    <p:sldId id="271" r:id="rId18"/>
    <p:sldId id="272" r:id="rId19"/>
    <p:sldId id="274" r:id="rId20"/>
    <p:sldId id="275" r:id="rId21"/>
    <p:sldId id="273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11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F323BB-3F7C-4506-818E-5ED96E634436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98CBC-68DA-485A-90AF-3149247F5A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98CBC-68DA-485A-90AF-3149247F5AE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9548-60EB-45F7-AC88-39151AB6B04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C993-8F20-461C-B6EA-AE70EC009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9548-60EB-45F7-AC88-39151AB6B04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C993-8F20-461C-B6EA-AE70EC009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9548-60EB-45F7-AC88-39151AB6B04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C993-8F20-461C-B6EA-AE70EC009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9548-60EB-45F7-AC88-39151AB6B04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C993-8F20-461C-B6EA-AE70EC009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9548-60EB-45F7-AC88-39151AB6B04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C993-8F20-461C-B6EA-AE70EC009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9548-60EB-45F7-AC88-39151AB6B04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C993-8F20-461C-B6EA-AE70EC009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9548-60EB-45F7-AC88-39151AB6B04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C993-8F20-461C-B6EA-AE70EC009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9548-60EB-45F7-AC88-39151AB6B04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C993-8F20-461C-B6EA-AE70EC009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9548-60EB-45F7-AC88-39151AB6B04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C993-8F20-461C-B6EA-AE70EC009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9548-60EB-45F7-AC88-39151AB6B04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C993-8F20-461C-B6EA-AE70EC009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69548-60EB-45F7-AC88-39151AB6B04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7C993-8F20-461C-B6EA-AE70EC009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69548-60EB-45F7-AC88-39151AB6B04F}" type="datetimeFigureOut">
              <a:rPr lang="ru-RU" smtClean="0"/>
              <a:pPr/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7C993-8F20-461C-B6EA-AE70EC009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svspb.net/danmark/vneshnij-dolg-stran.ph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minfin.gov.ru/ru/ministry/structure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Государственные</a:t>
            </a:r>
            <a:r>
              <a:rPr lang="ru-RU" dirty="0" smtClean="0"/>
              <a:t> </a:t>
            </a:r>
            <a:r>
              <a:rPr lang="ru-RU" b="1" dirty="0" smtClean="0"/>
              <a:t>финансы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Презентация для уроков обществознания и экономики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www.davinci-fx.com/wp-content/uploads/2021/06/%D0%A0%D0%B0%D1%81%D1%85%D0%BE%D0%B4%D1%8B-%D0%B1%D1%8E%D0%B4%D0%B6%D0%B5%D1%82%D0%B0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7929618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Государственный бюджет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это финансовый план государства, сводящий воедино </a:t>
            </a:r>
            <a:r>
              <a:rPr lang="ru-RU" u="sng" dirty="0" smtClean="0"/>
              <a:t>доходы и расходы </a:t>
            </a:r>
            <a:r>
              <a:rPr lang="ru-RU" dirty="0" smtClean="0"/>
              <a:t>государства.</a:t>
            </a:r>
          </a:p>
          <a:p>
            <a:pPr>
              <a:buFontTx/>
              <a:buChar char="-"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 переводе с английского «</a:t>
            </a:r>
            <a:r>
              <a:rPr lang="ru-RU" dirty="0" err="1" smtClean="0"/>
              <a:t>budget</a:t>
            </a:r>
            <a:r>
              <a:rPr lang="ru-RU" dirty="0" smtClean="0"/>
              <a:t>»</a:t>
            </a:r>
            <a:r>
              <a:rPr lang="ru-RU" i="1" dirty="0" smtClean="0"/>
              <a:t> (</a:t>
            </a:r>
            <a:r>
              <a:rPr lang="ru-RU" dirty="0" smtClean="0"/>
              <a:t>бюджет) – это сумка или кошелёк. 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 anchor="ctr"/>
          <a:lstStyle/>
          <a:p>
            <a:pPr algn="ctr">
              <a:buNone/>
            </a:pPr>
            <a:r>
              <a:rPr lang="ru-RU" b="1" dirty="0" smtClean="0"/>
              <a:t>Государственный бюджет </a:t>
            </a:r>
            <a:r>
              <a:rPr lang="ru-RU" dirty="0" smtClean="0"/>
              <a:t>– </a:t>
            </a:r>
          </a:p>
          <a:p>
            <a:pPr algn="ctr">
              <a:buNone/>
            </a:pPr>
            <a:r>
              <a:rPr lang="ru-RU" dirty="0" smtClean="0"/>
              <a:t>главный финансовый документ действительно </a:t>
            </a:r>
            <a:r>
              <a:rPr lang="ru-RU" b="1" dirty="0" smtClean="0"/>
              <a:t>имеет силу закона</a:t>
            </a:r>
            <a:r>
              <a:rPr lang="ru-RU" dirty="0" smtClean="0"/>
              <a:t>, 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поскольку разрабатывается </a:t>
            </a:r>
            <a:r>
              <a:rPr lang="ru-RU" u="sng" dirty="0" smtClean="0"/>
              <a:t>Министерством финансов РФ</a:t>
            </a:r>
            <a:r>
              <a:rPr lang="ru-RU" dirty="0" smtClean="0"/>
              <a:t>, утверждается и принимается </a:t>
            </a:r>
            <a:r>
              <a:rPr lang="ru-RU" u="sng" dirty="0" smtClean="0"/>
              <a:t>Госдумой РФ, исполняется Правительством РФ</a:t>
            </a:r>
            <a:r>
              <a:rPr lang="ru-RU" dirty="0" smtClean="0"/>
              <a:t>, проверяется на исполнение Счётной палатой РФ.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Принципы построения бюджета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 smtClean="0"/>
              <a:t>Принцип единств</a:t>
            </a:r>
            <a:r>
              <a:rPr lang="ru-RU" dirty="0" smtClean="0"/>
              <a:t>а (единообразие всех финансовых документов, сосредоточение в бюджете всех расходов и доходов)</a:t>
            </a:r>
          </a:p>
          <a:p>
            <a:r>
              <a:rPr lang="ru-RU" b="1" dirty="0" smtClean="0"/>
              <a:t>Принцип полноты </a:t>
            </a:r>
            <a:r>
              <a:rPr lang="ru-RU" dirty="0" smtClean="0"/>
              <a:t>(учитываются все доходы и расходы по всем статьям)</a:t>
            </a:r>
          </a:p>
          <a:p>
            <a:r>
              <a:rPr lang="ru-RU" b="1" dirty="0" smtClean="0"/>
              <a:t>Принцип реальности </a:t>
            </a:r>
            <a:r>
              <a:rPr lang="ru-RU" dirty="0" smtClean="0"/>
              <a:t>(правдивое отражение доходов и расходов государства)</a:t>
            </a:r>
          </a:p>
          <a:p>
            <a:r>
              <a:rPr lang="ru-RU" b="1" dirty="0" smtClean="0"/>
              <a:t>Принцип гласности </a:t>
            </a:r>
            <a:r>
              <a:rPr lang="ru-RU" dirty="0" smtClean="0"/>
              <a:t>(информирование общества обо всех доходах и расходах государства)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Государственный бюджет состоит из </a:t>
            </a:r>
            <a:r>
              <a:rPr lang="ru-RU" b="1" i="1" dirty="0" smtClean="0"/>
              <a:t>расходной</a:t>
            </a:r>
            <a:r>
              <a:rPr lang="ru-RU" dirty="0" smtClean="0"/>
              <a:t> и </a:t>
            </a:r>
            <a:r>
              <a:rPr lang="ru-RU" b="1" i="1" dirty="0" smtClean="0"/>
              <a:t>доходной</a:t>
            </a:r>
            <a:r>
              <a:rPr lang="ru-RU" i="1" dirty="0" smtClean="0"/>
              <a:t> </a:t>
            </a:r>
            <a:r>
              <a:rPr lang="ru-RU" dirty="0" smtClean="0"/>
              <a:t>частей.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Доходная часть бюджета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686800" cy="564357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600" dirty="0" smtClean="0"/>
              <a:t>Главный источник – это </a:t>
            </a:r>
            <a:r>
              <a:rPr lang="ru-RU" sz="2600" b="1" dirty="0" smtClean="0"/>
              <a:t>НАЛОГИ</a:t>
            </a:r>
            <a:r>
              <a:rPr lang="ru-RU" sz="2600" i="1" dirty="0" smtClean="0"/>
              <a:t> (7</a:t>
            </a:r>
            <a:r>
              <a:rPr lang="ru-RU" sz="2600" dirty="0" smtClean="0"/>
              <a:t>5% всех доходов) </a:t>
            </a:r>
          </a:p>
          <a:p>
            <a:pPr marL="0" indent="0">
              <a:buNone/>
            </a:pPr>
            <a:r>
              <a:rPr lang="ru-RU" sz="2600" b="1" i="1" dirty="0" smtClean="0"/>
              <a:t>Неналоговые доходы (внутренние): </a:t>
            </a:r>
          </a:p>
          <a:p>
            <a:pPr marL="0" indent="0"/>
            <a:r>
              <a:rPr lang="ru-RU" sz="2600" dirty="0" smtClean="0"/>
              <a:t>доходы от внешнеэкономической деятельности (например, торговля с другими странами); </a:t>
            </a:r>
          </a:p>
          <a:p>
            <a:pPr marL="0" indent="0"/>
            <a:r>
              <a:rPr lang="ru-RU" sz="2600" dirty="0" smtClean="0"/>
              <a:t>доходы от имущества, принадлежащего государству; </a:t>
            </a:r>
          </a:p>
          <a:p>
            <a:pPr marL="0" indent="0"/>
            <a:r>
              <a:rPr lang="ru-RU" sz="2600" dirty="0" smtClean="0"/>
              <a:t>поступления из целевых бюджетных фондов (ФСС, фонд ОМС, ПФР); </a:t>
            </a:r>
          </a:p>
          <a:p>
            <a:pPr marL="0" indent="0"/>
            <a:r>
              <a:rPr lang="ru-RU" sz="2600" dirty="0" smtClean="0"/>
              <a:t>доходы от государственных облигаций.</a:t>
            </a:r>
          </a:p>
          <a:p>
            <a:pPr marL="0" indent="0">
              <a:buNone/>
            </a:pPr>
            <a:r>
              <a:rPr lang="ru-RU" sz="2600" b="1" dirty="0" smtClean="0"/>
              <a:t>Неналоговые доходы (внешние)</a:t>
            </a:r>
          </a:p>
          <a:p>
            <a:pPr marL="0" indent="0">
              <a:buNone/>
            </a:pPr>
            <a:r>
              <a:rPr lang="ru-RU" sz="2600" dirty="0" smtClean="0"/>
              <a:t>средства, которые иностранные государства предоставляют на возвратной основе, по сути являющиеся процентными ссудами.</a:t>
            </a:r>
            <a:endParaRPr lang="ru-RU" sz="2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Расходная часть бюджета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показывает, на какие цели направляются собранные государством средства.   </a:t>
            </a:r>
          </a:p>
          <a:p>
            <a:pPr>
              <a:buNone/>
            </a:pPr>
            <a:r>
              <a:rPr lang="ru-RU" b="1" dirty="0" smtClean="0"/>
              <a:t>Направляется на</a:t>
            </a:r>
            <a:r>
              <a:rPr lang="en-US" dirty="0" smtClean="0"/>
              <a:t>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 социальное обеспечение,</a:t>
            </a:r>
            <a:endParaRPr lang="en-US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 поддержание обороноспособности правоохранительную деятельность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государственное управление,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 обслуживание государственного долга, предоставление дотаций предприятиям (развитие отраслей народного хозяйства),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dirty="0" smtClean="0"/>
              <a:t>развитие инфраструктуры (связь, транспорт, внешнее энергоснабжение и др.).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Функции бюджета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Фискальная</a:t>
            </a:r>
            <a:r>
              <a:rPr lang="ru-RU" dirty="0" smtClean="0"/>
              <a:t> (формирование финансовой базы бюджета)</a:t>
            </a:r>
          </a:p>
          <a:p>
            <a:r>
              <a:rPr lang="ru-RU" b="1" dirty="0" smtClean="0"/>
              <a:t>Экономического регулирования  (см. слайд)</a:t>
            </a:r>
          </a:p>
          <a:p>
            <a:r>
              <a:rPr lang="ru-RU" b="1" dirty="0" smtClean="0"/>
              <a:t>Социальная </a:t>
            </a:r>
            <a:r>
              <a:rPr lang="ru-RU" dirty="0" smtClean="0"/>
              <a:t>(помощь социально незащищенным слоям населения) 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1.slide-share.ru/s_slide/0d8156414051baeb64975d0b3150da3d/183d0e2d-37ca-4cb7-84ab-f703c374a29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42918"/>
            <a:ext cx="9144000" cy="5143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Бюджетная система РФ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– это совокупность </a:t>
            </a:r>
            <a:r>
              <a:rPr lang="ru-RU" u="sng" dirty="0" smtClean="0"/>
              <a:t>федерального бюджет</a:t>
            </a:r>
            <a:r>
              <a:rPr lang="ru-RU" dirty="0" smtClean="0"/>
              <a:t>а, </a:t>
            </a:r>
            <a:r>
              <a:rPr lang="ru-RU" u="sng" dirty="0" smtClean="0"/>
              <a:t>бюджетов субъектов РФ</a:t>
            </a:r>
            <a:r>
              <a:rPr lang="ru-RU" dirty="0" smtClean="0"/>
              <a:t>, </a:t>
            </a:r>
            <a:r>
              <a:rPr lang="ru-RU" u="sng" dirty="0" smtClean="0"/>
              <a:t>местных бюджетов </a:t>
            </a:r>
            <a:r>
              <a:rPr lang="ru-RU" dirty="0" smtClean="0"/>
              <a:t>и бюджетов государственных внебюджетных фондов.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r>
              <a:rPr lang="ru-RU" b="1" dirty="0" smtClean="0"/>
              <a:t>Финансы</a:t>
            </a:r>
            <a:r>
              <a:rPr lang="ru-RU" dirty="0"/>
              <a:t> – </a:t>
            </a:r>
            <a:r>
              <a:rPr lang="ru-RU" dirty="0" smtClean="0"/>
              <a:t>это</a:t>
            </a:r>
            <a:r>
              <a:rPr lang="ru-RU" b="1" dirty="0" smtClean="0"/>
              <a:t> </a:t>
            </a:r>
            <a:r>
              <a:rPr lang="ru-RU" dirty="0" smtClean="0"/>
              <a:t>деньги</a:t>
            </a:r>
            <a:r>
              <a:rPr lang="ru-RU" dirty="0"/>
              <a:t>, которые имеют определённую стоимость</a:t>
            </a:r>
            <a:r>
              <a:rPr lang="ru-RU" dirty="0" smtClean="0"/>
              <a:t>.</a:t>
            </a:r>
          </a:p>
          <a:p>
            <a:endParaRPr lang="ru-RU" b="1" dirty="0"/>
          </a:p>
          <a:p>
            <a:endParaRPr lang="ru-RU" b="1" dirty="0" smtClean="0"/>
          </a:p>
          <a:p>
            <a:r>
              <a:rPr lang="ru-RU" b="1" dirty="0" smtClean="0"/>
              <a:t>Государственные</a:t>
            </a:r>
            <a:r>
              <a:rPr lang="ru-RU" dirty="0"/>
              <a:t> </a:t>
            </a:r>
            <a:r>
              <a:rPr lang="ru-RU" b="1" dirty="0"/>
              <a:t>финансы</a:t>
            </a:r>
            <a:r>
              <a:rPr lang="ru-RU" dirty="0"/>
              <a:t> — </a:t>
            </a:r>
            <a:r>
              <a:rPr lang="ru-RU" b="1" dirty="0"/>
              <a:t>это</a:t>
            </a:r>
            <a:r>
              <a:rPr lang="ru-RU" dirty="0"/>
              <a:t> совокупность </a:t>
            </a:r>
            <a:r>
              <a:rPr lang="ru-RU" b="1" dirty="0"/>
              <a:t>финансовых</a:t>
            </a:r>
            <a:r>
              <a:rPr lang="ru-RU" dirty="0"/>
              <a:t> отношений, обеспечивающая достижение целей внешней и </a:t>
            </a:r>
            <a:r>
              <a:rPr lang="ru-RU" dirty="0" smtClean="0"/>
              <a:t>внутренней</a:t>
            </a:r>
            <a:r>
              <a:rPr lang="ru-RU" dirty="0"/>
              <a:t> </a:t>
            </a:r>
            <a:r>
              <a:rPr lang="ru-RU" b="1" dirty="0"/>
              <a:t>государственной</a:t>
            </a:r>
            <a:r>
              <a:rPr lang="ru-RU" dirty="0"/>
              <a:t> политики. 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686800" cy="584043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Свод бюджетов всех уровней</a:t>
            </a:r>
          </a:p>
          <a:p>
            <a:pPr>
              <a:buNone/>
            </a:pPr>
            <a:r>
              <a:rPr lang="ru-RU" dirty="0" smtClean="0"/>
              <a:t>называется </a:t>
            </a:r>
            <a:r>
              <a:rPr lang="ru-RU" b="1" i="1" dirty="0" smtClean="0"/>
              <a:t>консолидированным бюджетом</a:t>
            </a:r>
            <a:r>
              <a:rPr lang="ru-RU" i="1" dirty="0" smtClean="0"/>
              <a:t>.</a:t>
            </a:r>
            <a:endParaRPr lang="ru-RU" dirty="0"/>
          </a:p>
        </p:txBody>
      </p:sp>
      <p:pic>
        <p:nvPicPr>
          <p:cNvPr id="32770" name="Picture 2" descr="https://resh.edu.ru/uploads/lesson_extract/6155/20190220164532/OEBPS/objects/c_econ_11_10_1/89b5d916-5e07-42e5-952d-bd665d4203d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8429684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07223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Сальдо - </a:t>
            </a:r>
            <a:r>
              <a:rPr lang="ru-RU" dirty="0" smtClean="0"/>
              <a:t>разность между доходами и расходами бюджета называется.</a:t>
            </a:r>
            <a:endParaRPr lang="en-US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i="1" dirty="0" smtClean="0"/>
              <a:t>Сбалансированный бюджет </a:t>
            </a:r>
          </a:p>
          <a:p>
            <a:pPr algn="ctr">
              <a:buNone/>
            </a:pPr>
            <a:r>
              <a:rPr lang="ru-RU" i="1" dirty="0" smtClean="0"/>
              <a:t>Доходы = расходы  Сальдо = 0</a:t>
            </a:r>
          </a:p>
          <a:p>
            <a:pPr algn="ctr">
              <a:buNone/>
            </a:pPr>
            <a:r>
              <a:rPr lang="ru-RU" b="1" i="1" dirty="0" smtClean="0"/>
              <a:t>Дефицитный бюджет</a:t>
            </a:r>
          </a:p>
          <a:p>
            <a:pPr algn="ctr">
              <a:buNone/>
            </a:pPr>
            <a:r>
              <a:rPr lang="ru-RU" i="1" dirty="0" smtClean="0"/>
              <a:t>Расходы </a:t>
            </a:r>
            <a:r>
              <a:rPr lang="en-US" i="1" dirty="0" smtClean="0"/>
              <a:t>&gt; </a:t>
            </a:r>
            <a:r>
              <a:rPr lang="ru-RU" i="1" dirty="0" smtClean="0"/>
              <a:t>доходы Сальдо </a:t>
            </a:r>
            <a:r>
              <a:rPr lang="en-US" i="1" dirty="0" smtClean="0"/>
              <a:t>&lt; 0</a:t>
            </a:r>
            <a:endParaRPr lang="ru-RU" i="1" dirty="0" smtClean="0"/>
          </a:p>
          <a:p>
            <a:pPr algn="ctr">
              <a:buNone/>
            </a:pPr>
            <a:r>
              <a:rPr lang="ru-RU" b="1" i="1" dirty="0" err="1" smtClean="0"/>
              <a:t>Профицитный</a:t>
            </a:r>
            <a:r>
              <a:rPr lang="ru-RU" b="1" i="1" dirty="0" smtClean="0"/>
              <a:t> бюджет </a:t>
            </a:r>
          </a:p>
          <a:p>
            <a:pPr algn="ctr">
              <a:buNone/>
            </a:pPr>
            <a:r>
              <a:rPr lang="ru-RU" i="1" dirty="0" smtClean="0"/>
              <a:t>Доходы </a:t>
            </a:r>
            <a:r>
              <a:rPr lang="en-US" i="1" dirty="0" smtClean="0"/>
              <a:t>&gt; </a:t>
            </a:r>
            <a:r>
              <a:rPr lang="ru-RU" i="1" dirty="0" smtClean="0"/>
              <a:t>расходы</a:t>
            </a:r>
            <a:r>
              <a:rPr lang="en-US" i="1" dirty="0" smtClean="0"/>
              <a:t> </a:t>
            </a:r>
            <a:r>
              <a:rPr lang="ru-RU" i="1" dirty="0" smtClean="0"/>
              <a:t>Сальдо </a:t>
            </a:r>
            <a:r>
              <a:rPr lang="en-US" i="1" dirty="0" smtClean="0"/>
              <a:t>&gt; 0</a:t>
            </a:r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Государственный долг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– это сумма задолженности государства кредиторам </a:t>
            </a:r>
            <a:r>
              <a:rPr lang="ru-RU" b="1" i="1" dirty="0" smtClean="0"/>
              <a:t>по внутренним и внешним обязательствам</a:t>
            </a:r>
            <a:r>
              <a:rPr lang="ru-RU" dirty="0" smtClean="0"/>
              <a:t>, включая начисленные по ним проценты. </a:t>
            </a:r>
          </a:p>
          <a:p>
            <a:pPr>
              <a:buNone/>
            </a:pPr>
            <a:r>
              <a:rPr lang="ru-RU" dirty="0" smtClean="0"/>
              <a:t>Выплата процентов по задолженности и постепенное погашение основной суммы долга называется </a:t>
            </a:r>
            <a:r>
              <a:rPr lang="ru-RU" b="1" i="1" dirty="0" smtClean="0"/>
              <a:t>обслуживанием долга</a:t>
            </a:r>
            <a:r>
              <a:rPr lang="ru-RU" i="1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Внутренние </a:t>
            </a:r>
            <a:r>
              <a:rPr lang="ru-RU" dirty="0" smtClean="0"/>
              <a:t>источники покрытия бюджетного дефицита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эмиссия денег (рост инфляции, девальвация национальной валюты)</a:t>
            </a:r>
          </a:p>
          <a:p>
            <a:r>
              <a:rPr lang="ru-RU" dirty="0" smtClean="0"/>
              <a:t>займы внутри страны у фирм и домашних хозяйств посредством выпуска государственных облигаций </a:t>
            </a:r>
          </a:p>
          <a:p>
            <a:r>
              <a:rPr lang="ru-RU" dirty="0" smtClean="0"/>
              <a:t>Продажа государственных активов</a:t>
            </a:r>
          </a:p>
          <a:p>
            <a:r>
              <a:rPr lang="ru-RU" dirty="0" smtClean="0"/>
              <a:t>Увеличение налогов (подавление экономической активности)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Внешние </a:t>
            </a:r>
            <a:r>
              <a:rPr lang="ru-RU" dirty="0" smtClean="0"/>
              <a:t>источники покрытия бюджетного дефицита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займы  (кредиты) у международных организаций, иностранных банков, у правительств иностранных государств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ru-RU" b="1" dirty="0" smtClean="0"/>
              <a:t>Дефолт от англ. </a:t>
            </a:r>
            <a:r>
              <a:rPr lang="ru-RU" b="1" dirty="0" err="1" smtClean="0"/>
              <a:t>default</a:t>
            </a:r>
            <a:r>
              <a:rPr lang="ru-RU" b="1" dirty="0" smtClean="0"/>
              <a:t> — «неуплата»</a:t>
            </a:r>
            <a:r>
              <a:rPr lang="ru-RU" dirty="0" smtClean="0"/>
              <a:t>, означает неспособность должника рассчитаться с кредитором.</a:t>
            </a:r>
          </a:p>
          <a:p>
            <a:endParaRPr lang="ru-RU" dirty="0" smtClean="0"/>
          </a:p>
          <a:p>
            <a:r>
              <a:rPr lang="ru-RU" b="1" dirty="0" smtClean="0"/>
              <a:t>Реструктуризация задолженности </a:t>
            </a:r>
            <a:r>
              <a:rPr lang="ru-RU" dirty="0" smtClean="0"/>
              <a:t>– соглашение об изменении условий и сроков погашения задолженности, указанных в кредитном договоре, заключаемое со всеми сторонами договора.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https://svspb.net/danmark/vneshnij-dolg-stran.php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Финансовые</a:t>
            </a:r>
            <a:r>
              <a:rPr lang="ru-RU" dirty="0"/>
              <a:t> </a:t>
            </a:r>
            <a:r>
              <a:rPr lang="ru-RU" b="1" dirty="0"/>
              <a:t>институты</a:t>
            </a:r>
            <a:r>
              <a:rPr lang="ru-RU" dirty="0"/>
              <a:t> – </a:t>
            </a:r>
            <a:r>
              <a:rPr lang="ru-RU" b="1" dirty="0"/>
              <a:t>это</a:t>
            </a:r>
            <a:r>
              <a:rPr lang="ru-RU" dirty="0"/>
              <a:t> учреждения, участвующие в </a:t>
            </a:r>
            <a:r>
              <a:rPr lang="ru-RU" b="1" dirty="0"/>
              <a:t>финансово</a:t>
            </a:r>
            <a:r>
              <a:rPr lang="ru-RU" dirty="0"/>
              <a:t> - кредитной системе страны. 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homeinvesting.ru/wp-content/uploads/2018/06/finansovie_institut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student-servis.ru/wp-content/uploads/2022/09/Bezymyannyj-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8858437" cy="6286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Институт государственных финансов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включает </a:t>
            </a:r>
            <a:r>
              <a:rPr lang="ru-RU" dirty="0"/>
              <a:t>в </a:t>
            </a:r>
            <a:r>
              <a:rPr lang="ru-RU" dirty="0" smtClean="0"/>
              <a:t>себя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</a:p>
          <a:p>
            <a:r>
              <a:rPr lang="ru-RU" dirty="0" smtClean="0"/>
              <a:t>бюджетную систему</a:t>
            </a:r>
          </a:p>
          <a:p>
            <a:r>
              <a:rPr lang="ru-RU" dirty="0" smtClean="0"/>
              <a:t> </a:t>
            </a:r>
            <a:r>
              <a:rPr lang="ru-RU" dirty="0"/>
              <a:t>государственные внебюджетные </a:t>
            </a:r>
            <a:r>
              <a:rPr lang="ru-RU" dirty="0" smtClean="0"/>
              <a:t>фонды</a:t>
            </a:r>
          </a:p>
          <a:p>
            <a:r>
              <a:rPr lang="ru-RU" dirty="0" smtClean="0"/>
              <a:t>государственный кредит</a:t>
            </a:r>
            <a:r>
              <a:rPr lang="en-US" dirty="0" smtClean="0"/>
              <a:t>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ru-RU" dirty="0" smtClean="0"/>
              <a:t>Деятельность </a:t>
            </a:r>
            <a:r>
              <a:rPr lang="ru-RU" dirty="0"/>
              <a:t>государственных финансовых институтов распространяется на </a:t>
            </a:r>
            <a:r>
              <a:rPr lang="ru-RU" b="1" dirty="0"/>
              <a:t>федеральный и региональный уровень.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/>
              <a:t>Федеральные органы государственной власти</a:t>
            </a:r>
            <a:r>
              <a:rPr lang="ru-RU" dirty="0"/>
              <a:t>, в соответствии с Конституцией РФ, осуществляющие финансовую деятельность:</a:t>
            </a:r>
          </a:p>
          <a:p>
            <a:r>
              <a:rPr lang="ru-RU" dirty="0"/>
              <a:t>Государственная Дума обсуждает и принимает федеральные законы;</a:t>
            </a:r>
          </a:p>
          <a:p>
            <a:r>
              <a:rPr lang="ru-RU" dirty="0"/>
              <a:t>Президент Российской Федерации подписывает и обнародует федеральные законы;</a:t>
            </a:r>
          </a:p>
          <a:p>
            <a:r>
              <a:rPr lang="ru-RU" dirty="0"/>
              <a:t>Правительство РФ в финансовой сфере обеспечивает проведение единой финансовой, денежной, кредитной политики; осуществляет разработку, представление проекта федерального бюджета и его исполнение.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Министерство </a:t>
            </a:r>
            <a:r>
              <a:rPr lang="ru-RU" dirty="0"/>
              <a:t>финансов Российской Федерации;</a:t>
            </a:r>
          </a:p>
          <a:p>
            <a:pPr lvl="0"/>
            <a:r>
              <a:rPr lang="ru-RU" dirty="0"/>
              <a:t>Федеральное казначейство Российской Федерации;</a:t>
            </a:r>
          </a:p>
          <a:p>
            <a:pPr lvl="0"/>
            <a:r>
              <a:rPr lang="ru-RU" dirty="0"/>
              <a:t>Центральный банк Российской Федерации (Банк России).</a:t>
            </a:r>
          </a:p>
          <a:p>
            <a:r>
              <a:rPr lang="en-US" dirty="0" smtClean="0">
                <a:hlinkClick r:id="rId2"/>
              </a:rPr>
              <a:t>https://minfin.gov.ru/ru/ministry/structure/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u.9111s.ru/uploads/202104/07/d71141c74db630138ff3845edf4f7dd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3170"/>
            <a:ext cx="8643998" cy="60685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</TotalTime>
  <Words>370</Words>
  <Application>Microsoft Office PowerPoint</Application>
  <PresentationFormat>Экран (4:3)</PresentationFormat>
  <Paragraphs>84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Государственные финансы</vt:lpstr>
      <vt:lpstr>Слайд 2</vt:lpstr>
      <vt:lpstr>Слайд 3</vt:lpstr>
      <vt:lpstr>Слайд 4</vt:lpstr>
      <vt:lpstr>Слайд 5</vt:lpstr>
      <vt:lpstr>Институт государственных финансов </vt:lpstr>
      <vt:lpstr>Слайд 7</vt:lpstr>
      <vt:lpstr>Слайд 8</vt:lpstr>
      <vt:lpstr>Слайд 9</vt:lpstr>
      <vt:lpstr>Слайд 10</vt:lpstr>
      <vt:lpstr>Государственный бюджет</vt:lpstr>
      <vt:lpstr>Слайд 12</vt:lpstr>
      <vt:lpstr>Принципы построения бюджета</vt:lpstr>
      <vt:lpstr>Слайд 14</vt:lpstr>
      <vt:lpstr>Доходная часть бюджета </vt:lpstr>
      <vt:lpstr>Расходная часть бюджета</vt:lpstr>
      <vt:lpstr>Функции бюджета</vt:lpstr>
      <vt:lpstr>Слайд 18</vt:lpstr>
      <vt:lpstr>Бюджетная система РФ</vt:lpstr>
      <vt:lpstr>Слайд 20</vt:lpstr>
      <vt:lpstr>Слайд 21</vt:lpstr>
      <vt:lpstr>Государственный долг</vt:lpstr>
      <vt:lpstr>Внутренние источники покрытия бюджетного дефицита</vt:lpstr>
      <vt:lpstr>Внешние источники покрытия бюджетного дефицита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MegaGuru</dc:creator>
  <cp:lastModifiedBy>MegaGuru</cp:lastModifiedBy>
  <cp:revision>14</cp:revision>
  <dcterms:created xsi:type="dcterms:W3CDTF">2022-09-29T15:00:35Z</dcterms:created>
  <dcterms:modified xsi:type="dcterms:W3CDTF">2022-12-10T10:17:00Z</dcterms:modified>
</cp:coreProperties>
</file>