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267" r:id="rId4"/>
    <p:sldId id="257" r:id="rId5"/>
    <p:sldId id="258" r:id="rId6"/>
    <p:sldId id="262" r:id="rId7"/>
    <p:sldId id="263" r:id="rId8"/>
    <p:sldId id="260" r:id="rId9"/>
    <p:sldId id="259" r:id="rId10"/>
    <p:sldId id="265" r:id="rId11"/>
    <p:sldId id="266" r:id="rId12"/>
    <p:sldId id="268" r:id="rId13"/>
    <p:sldId id="269" r:id="rId14"/>
    <p:sldId id="270" r:id="rId15"/>
    <p:sldId id="271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A31822-82FA-42A7-B47E-D462B8526831}" type="datetimeFigureOut">
              <a:rPr lang="ru-RU" smtClean="0"/>
              <a:pPr/>
              <a:t>10.12.2022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FF58A0-4188-4214-A644-BAA6AF912F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A31822-82FA-42A7-B47E-D462B8526831}" type="datetimeFigureOut">
              <a:rPr lang="ru-RU" smtClean="0"/>
              <a:pPr/>
              <a:t>10.12.2022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FF58A0-4188-4214-A644-BAA6AF912F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A31822-82FA-42A7-B47E-D462B8526831}" type="datetimeFigureOut">
              <a:rPr lang="ru-RU" smtClean="0"/>
              <a:pPr/>
              <a:t>10.12.2022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FF58A0-4188-4214-A644-BAA6AF912F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A31822-82FA-42A7-B47E-D462B8526831}" type="datetimeFigureOut">
              <a:rPr lang="ru-RU" smtClean="0"/>
              <a:pPr/>
              <a:t>10.12.2022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FF58A0-4188-4214-A644-BAA6AF912F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A31822-82FA-42A7-B47E-D462B8526831}" type="datetimeFigureOut">
              <a:rPr lang="ru-RU" smtClean="0"/>
              <a:pPr/>
              <a:t>10.12.2022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FF58A0-4188-4214-A644-BAA6AF912F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A31822-82FA-42A7-B47E-D462B8526831}" type="datetimeFigureOut">
              <a:rPr lang="ru-RU" smtClean="0"/>
              <a:pPr/>
              <a:t>10.12.2022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FF58A0-4188-4214-A644-BAA6AF912F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A31822-82FA-42A7-B47E-D462B8526831}" type="datetimeFigureOut">
              <a:rPr lang="ru-RU" smtClean="0"/>
              <a:pPr/>
              <a:t>10.12.2022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FF58A0-4188-4214-A644-BAA6AF912F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A31822-82FA-42A7-B47E-D462B8526831}" type="datetimeFigureOut">
              <a:rPr lang="ru-RU" smtClean="0"/>
              <a:pPr/>
              <a:t>10.12.2022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FF58A0-4188-4214-A644-BAA6AF912F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A31822-82FA-42A7-B47E-D462B8526831}" type="datetimeFigureOut">
              <a:rPr lang="ru-RU" smtClean="0"/>
              <a:pPr/>
              <a:t>10.12.2022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FF58A0-4188-4214-A644-BAA6AF912F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A31822-82FA-42A7-B47E-D462B8526831}" type="datetimeFigureOut">
              <a:rPr lang="ru-RU" smtClean="0"/>
              <a:pPr/>
              <a:t>10.12.2022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FF58A0-4188-4214-A644-BAA6AF912F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A31822-82FA-42A7-B47E-D462B8526831}" type="datetimeFigureOut">
              <a:rPr lang="ru-RU" smtClean="0"/>
              <a:pPr/>
              <a:t>10.12.2022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FF58A0-4188-4214-A644-BAA6AF912F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A31822-82FA-42A7-B47E-D462B8526831}" type="datetimeFigureOut">
              <a:rPr lang="ru-RU" smtClean="0"/>
              <a:pPr/>
              <a:t>10.12.2022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FF58A0-4188-4214-A644-BAA6AF912F5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Маркетинг</a:t>
            </a:r>
            <a:r>
              <a:rPr lang="ru-RU" dirty="0"/>
              <a:t> 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dirty="0" smtClean="0"/>
              <a:t>-</a:t>
            </a:r>
            <a:r>
              <a:rPr lang="ru-RU" dirty="0"/>
              <a:t> </a:t>
            </a:r>
            <a:r>
              <a:rPr lang="ru-RU" sz="4400" dirty="0"/>
              <a:t>деятельность, направленная на формирование и удовлетворение </a:t>
            </a:r>
            <a:r>
              <a:rPr lang="ru-RU" sz="4400" b="1" dirty="0"/>
              <a:t>рыночного спроса</a:t>
            </a:r>
            <a:r>
              <a:rPr lang="ru-RU" sz="4400" b="1" dirty="0" smtClean="0"/>
              <a:t>.</a:t>
            </a:r>
          </a:p>
          <a:p>
            <a:pPr marL="0" indent="0">
              <a:buNone/>
            </a:pPr>
            <a:endParaRPr lang="ru-RU" sz="4400" b="1" dirty="0"/>
          </a:p>
          <a:p>
            <a:pPr marL="0" indent="0">
              <a:buNone/>
            </a:pPr>
            <a:r>
              <a:rPr lang="ru-RU" sz="4400" b="1" dirty="0" smtClean="0"/>
              <a:t>«Производить то, что покупается, а не продавать то, что производится»</a:t>
            </a:r>
            <a:endParaRPr lang="ru-RU" sz="4400" b="1" dirty="0"/>
          </a:p>
          <a:p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b="1" dirty="0"/>
              <a:t>Сегмент рынка</a:t>
            </a:r>
            <a:r>
              <a:rPr lang="ru-RU" dirty="0"/>
              <a:t> – группа существующих или потенциальных покупателей с одинаковыми предпочтениями в приобретении товара.</a:t>
            </a:r>
          </a:p>
          <a:p>
            <a:r>
              <a:rPr lang="ru-RU" b="1" dirty="0"/>
              <a:t>Сегментация рынка</a:t>
            </a:r>
            <a:r>
              <a:rPr lang="ru-RU" dirty="0"/>
              <a:t> – это разделение покупателей на группы, причём у каждой группы существует или может появиться потребность (спрос) в определённых товарах.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836712"/>
            <a:ext cx="8229600" cy="580926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Критерии (признаки) сегментации:</a:t>
            </a:r>
            <a:br>
              <a:rPr lang="ru-RU" b="1" dirty="0"/>
            </a:b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lvl="0"/>
            <a:r>
              <a:rPr lang="ru-RU" dirty="0" smtClean="0"/>
              <a:t>социально-экономический </a:t>
            </a:r>
            <a:r>
              <a:rPr lang="ru-RU" dirty="0"/>
              <a:t>(профессии, уровень образования, доходов, культуры и т.д.)</a:t>
            </a:r>
          </a:p>
          <a:p>
            <a:pPr lvl="0"/>
            <a:r>
              <a:rPr lang="ru-RU" dirty="0"/>
              <a:t>демографический (возраст, пол, род занятий семьи, национальность и т.д.)</a:t>
            </a:r>
          </a:p>
          <a:p>
            <a:pPr lvl="0"/>
            <a:r>
              <a:rPr lang="ru-RU" dirty="0"/>
              <a:t>географический (город, село, климатические условия и т.д.)</a:t>
            </a:r>
          </a:p>
          <a:p>
            <a:pPr lvl="0"/>
            <a:r>
              <a:rPr lang="ru-RU" dirty="0" err="1"/>
              <a:t>психографический</a:t>
            </a:r>
            <a:r>
              <a:rPr lang="ru-RU" dirty="0"/>
              <a:t> (образ жизни и тип личности – консерваторы, жизнелюбы, эстеты и т.п.)</a:t>
            </a:r>
          </a:p>
          <a:p>
            <a:pPr lvl="0"/>
            <a:r>
              <a:rPr lang="ru-RU" dirty="0"/>
              <a:t>поведенческий (мотивация поведения – качества зубной пасты).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71480"/>
            <a:ext cx="8229600" cy="846158"/>
          </a:xfrm>
        </p:spPr>
        <p:txBody>
          <a:bodyPr>
            <a:normAutofit fontScale="90000"/>
          </a:bodyPr>
          <a:lstStyle/>
          <a:p>
            <a:r>
              <a:rPr lang="ru-RU" i="1" dirty="0" smtClean="0"/>
              <a:t>“Не похвалишь </a:t>
            </a:r>
            <a:r>
              <a:rPr lang="ru-RU" dirty="0" smtClean="0"/>
              <a:t>– </a:t>
            </a:r>
            <a:r>
              <a:rPr lang="ru-RU" i="1" dirty="0" smtClean="0"/>
              <a:t>не продашь” </a:t>
            </a:r>
            <a:r>
              <a:rPr lang="ru-RU" dirty="0" smtClean="0"/>
              <a:t>–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3600" b="1" dirty="0" smtClean="0"/>
              <a:t>Реклама</a:t>
            </a:r>
            <a:r>
              <a:rPr lang="ru-RU" sz="3600" dirty="0" smtClean="0"/>
              <a:t> – это деятельность предприятия по распространению сведений о достоинствах производимого им товара и убеждению покупателей в необходимости или приоритетности его приобретения.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39850"/>
          </a:xfrm>
        </p:spPr>
        <p:txBody>
          <a:bodyPr>
            <a:normAutofit/>
          </a:bodyPr>
          <a:lstStyle/>
          <a:p>
            <a:r>
              <a:rPr lang="ru-RU" i="1" dirty="0" smtClean="0"/>
              <a:t>Целью рекламы может быть: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lvl="0"/>
            <a:r>
              <a:rPr lang="ru-RU" sz="3300" dirty="0" smtClean="0"/>
              <a:t>увеличение объема продаж;</a:t>
            </a:r>
          </a:p>
          <a:p>
            <a:pPr lvl="0"/>
            <a:r>
              <a:rPr lang="ru-RU" sz="3300" dirty="0" smtClean="0"/>
              <a:t>привлечение внимания торговых посредников;</a:t>
            </a:r>
          </a:p>
          <a:p>
            <a:pPr lvl="0"/>
            <a:r>
              <a:rPr lang="ru-RU" sz="3300" dirty="0" smtClean="0"/>
              <a:t>ознакомление потребителей с новой продукцией;</a:t>
            </a:r>
          </a:p>
          <a:p>
            <a:pPr lvl="0"/>
            <a:r>
              <a:rPr lang="ru-RU" sz="3300" dirty="0" smtClean="0"/>
              <a:t>формирование определенных </a:t>
            </a:r>
            <a:r>
              <a:rPr lang="ru-RU" sz="3300" i="1" dirty="0" smtClean="0"/>
              <a:t>предпочтений </a:t>
            </a:r>
            <a:r>
              <a:rPr lang="ru-RU" sz="3300" dirty="0" smtClean="0"/>
              <a:t>у потребителя;</a:t>
            </a:r>
          </a:p>
          <a:p>
            <a:pPr lvl="0"/>
            <a:r>
              <a:rPr lang="ru-RU" sz="3300" dirty="0" smtClean="0"/>
              <a:t>оказание влияния на </a:t>
            </a:r>
            <a:r>
              <a:rPr lang="ru-RU" sz="3300" i="1" dirty="0" smtClean="0"/>
              <a:t>решение покупателя совершить покупку в настоящий момент</a:t>
            </a:r>
            <a:endParaRPr lang="ru-RU" sz="3300" dirty="0" smtClean="0"/>
          </a:p>
          <a:p>
            <a:pPr lvl="0"/>
            <a:r>
              <a:rPr lang="ru-RU" sz="3300" dirty="0" smtClean="0"/>
              <a:t>создание благоприятного образа (имиджа) предприятия и т. п.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Виды рекламы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lvl="0"/>
            <a:r>
              <a:rPr lang="ru-RU" i="1" dirty="0" smtClean="0"/>
              <a:t>информативная реклама</a:t>
            </a:r>
            <a:endParaRPr lang="ru-RU" dirty="0" smtClean="0"/>
          </a:p>
          <a:p>
            <a:pPr lvl="0"/>
            <a:r>
              <a:rPr lang="ru-RU" i="1" dirty="0" smtClean="0"/>
              <a:t>увещевательная (сравнительная ) реклама </a:t>
            </a:r>
            <a:endParaRPr lang="ru-RU" dirty="0" smtClean="0"/>
          </a:p>
          <a:p>
            <a:pPr lvl="0"/>
            <a:r>
              <a:rPr lang="ru-RU" i="1" dirty="0" smtClean="0"/>
              <a:t>напоминающая реклама </a:t>
            </a:r>
            <a:endParaRPr lang="ru-RU" dirty="0" smtClean="0"/>
          </a:p>
          <a:p>
            <a:pPr lvl="0"/>
            <a:r>
              <a:rPr lang="ru-RU" i="1" dirty="0" smtClean="0"/>
              <a:t>подкрепляющая реклама </a:t>
            </a:r>
          </a:p>
          <a:p>
            <a:pPr lvl="0"/>
            <a:endParaRPr lang="ru-RU" dirty="0" smtClean="0"/>
          </a:p>
          <a:p>
            <a:pPr>
              <a:buNone/>
            </a:pPr>
            <a:r>
              <a:rPr lang="ru-RU" dirty="0" smtClean="0"/>
              <a:t>Самыми эффективными способами рекламы являются </a:t>
            </a:r>
            <a:r>
              <a:rPr lang="ru-RU" b="1" dirty="0" smtClean="0"/>
              <a:t>средства массовой информации  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avatars.mds.yandex.net/get-images-cbir/1569278/rI81eBwBAECsMS23y9M_AQ7714/ocr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14289"/>
            <a:ext cx="8929718" cy="669728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476672"/>
            <a:ext cx="8229600" cy="5649491"/>
          </a:xfrm>
        </p:spPr>
        <p:txBody>
          <a:bodyPr/>
          <a:lstStyle/>
          <a:p>
            <a:pPr marL="0" indent="0">
              <a:buNone/>
            </a:pPr>
            <a:r>
              <a:rPr lang="ru-RU" sz="3600" dirty="0"/>
              <a:t>«</a:t>
            </a:r>
            <a:r>
              <a:rPr lang="ru-RU" sz="3600" dirty="0">
                <a:solidFill>
                  <a:srgbClr val="FF0066"/>
                </a:solidFill>
              </a:rPr>
              <a:t>Цель маркетинга</a:t>
            </a:r>
            <a:r>
              <a:rPr lang="ru-RU" sz="3600" dirty="0"/>
              <a:t> — сделать усилия по сбыту ненужными. Его цель — так хорошо познать и понять клиента, что </a:t>
            </a:r>
            <a:r>
              <a:rPr lang="ru-RU" sz="3600" u="sng" dirty="0"/>
              <a:t>товар или услуга будут точно подходить последнему и продавать себя сами</a:t>
            </a:r>
            <a:r>
              <a:rPr lang="ru-RU" sz="3600" dirty="0"/>
              <a:t>». </a:t>
            </a:r>
            <a:endParaRPr lang="ru-RU" sz="3600" dirty="0" smtClean="0"/>
          </a:p>
          <a:p>
            <a:endParaRPr lang="ru-RU" sz="4400" dirty="0" smtClean="0"/>
          </a:p>
          <a:p>
            <a:pPr marL="0" indent="0" algn="r">
              <a:buNone/>
            </a:pPr>
            <a:r>
              <a:rPr lang="ru-RU" sz="3600" dirty="0" smtClean="0"/>
              <a:t>Питер </a:t>
            </a:r>
            <a:r>
              <a:rPr lang="ru-RU" sz="3600" dirty="0" err="1" smtClean="0"/>
              <a:t>Друкер</a:t>
            </a:r>
            <a:r>
              <a:rPr lang="ru-RU" sz="3600" dirty="0" smtClean="0"/>
              <a:t> –</a:t>
            </a:r>
            <a:br>
              <a:rPr lang="ru-RU" sz="3600" dirty="0" smtClean="0"/>
            </a:br>
            <a:r>
              <a:rPr lang="ru-RU" sz="3600" dirty="0" smtClean="0"/>
              <a:t>один из ведущих теоретиков по проблемам управления </a:t>
            </a:r>
          </a:p>
          <a:p>
            <a:endParaRPr lang="ru-RU" dirty="0"/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457200" y="332656"/>
            <a:ext cx="8229600" cy="579826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6808" y="2060848"/>
            <a:ext cx="8837680" cy="27189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5930014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92696"/>
            <a:ext cx="8229600" cy="724942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Функции маркетинга:</a:t>
            </a:r>
            <a:br>
              <a:rPr lang="ru-RU" b="1" dirty="0"/>
            </a:b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785395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dirty="0" smtClean="0"/>
              <a:t>1</a:t>
            </a:r>
            <a:r>
              <a:rPr lang="ru-RU" dirty="0"/>
              <a:t>) анализ и исследование рынка - потребителей, конкурентов, аналогичной продукции;</a:t>
            </a:r>
          </a:p>
          <a:p>
            <a:pPr marL="0" indent="0">
              <a:buNone/>
            </a:pPr>
            <a:r>
              <a:rPr lang="ru-RU" dirty="0"/>
              <a:t>2) прогнозирование спроса;</a:t>
            </a:r>
          </a:p>
          <a:p>
            <a:pPr marL="0" indent="0">
              <a:buNone/>
            </a:pPr>
            <a:r>
              <a:rPr lang="ru-RU" dirty="0"/>
              <a:t>3) планирование ассортимента продукции;</a:t>
            </a:r>
          </a:p>
          <a:p>
            <a:pPr marL="0" indent="0">
              <a:buNone/>
            </a:pPr>
            <a:r>
              <a:rPr lang="ru-RU" dirty="0"/>
              <a:t>4) организация производства нового товара;</a:t>
            </a:r>
          </a:p>
          <a:p>
            <a:pPr marL="0" indent="0">
              <a:buNone/>
            </a:pPr>
            <a:r>
              <a:rPr lang="ru-RU" dirty="0"/>
              <a:t>5) организация маркетинговых коммуникаций;</a:t>
            </a:r>
          </a:p>
          <a:p>
            <a:pPr marL="0" indent="0">
              <a:buNone/>
            </a:pPr>
            <a:r>
              <a:rPr lang="ru-RU" dirty="0"/>
              <a:t>6) ценообразование;</a:t>
            </a:r>
          </a:p>
          <a:p>
            <a:pPr marL="0" indent="0">
              <a:buNone/>
            </a:pPr>
            <a:r>
              <a:rPr lang="ru-RU" dirty="0"/>
              <a:t>7) распределение и сбыт товара;</a:t>
            </a:r>
          </a:p>
          <a:p>
            <a:pPr marL="0" indent="0">
              <a:buNone/>
            </a:pPr>
            <a:r>
              <a:rPr lang="ru-RU" dirty="0"/>
              <a:t>8) маркетинговое планирование, контроль маркетинговой деятельности.</a:t>
            </a:r>
          </a:p>
          <a:p>
            <a:pPr marL="0" indent="0"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Комплекс маркетинга 4Р.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428604"/>
            <a:ext cx="8286808" cy="621025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6264696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ru-RU" sz="3800" dirty="0" smtClean="0"/>
              <a:t>Исходной идеей, лежащей в основе маркетинга, является </a:t>
            </a:r>
            <a:r>
              <a:rPr lang="ru-RU" sz="3800" b="1" dirty="0" smtClean="0"/>
              <a:t>идея человеческих нужд</a:t>
            </a:r>
            <a:r>
              <a:rPr lang="ru-RU" sz="3800" dirty="0" smtClean="0"/>
              <a:t>. </a:t>
            </a:r>
          </a:p>
          <a:p>
            <a:pPr marL="0" indent="0">
              <a:buNone/>
            </a:pPr>
            <a:endParaRPr lang="ru-RU" sz="3800" dirty="0" smtClean="0"/>
          </a:p>
          <a:p>
            <a:pPr marL="0" indent="0">
              <a:buNone/>
            </a:pPr>
            <a:r>
              <a:rPr lang="ru-RU" sz="3800" dirty="0" smtClean="0"/>
              <a:t>Второй исходной идеей маркетинга является </a:t>
            </a:r>
            <a:r>
              <a:rPr lang="ru-RU" sz="3800" b="1" dirty="0" smtClean="0"/>
              <a:t>идея человеческих потребностей.</a:t>
            </a:r>
          </a:p>
          <a:p>
            <a:endParaRPr lang="ru-RU" b="1" dirty="0" smtClean="0"/>
          </a:p>
          <a:p>
            <a:r>
              <a:rPr lang="ru-RU" b="1" dirty="0" smtClean="0"/>
              <a:t>Спрос</a:t>
            </a:r>
            <a:r>
              <a:rPr lang="ru-RU" dirty="0" smtClean="0"/>
              <a:t> — это потребность, подкреплённая покупательной способностью.</a:t>
            </a:r>
          </a:p>
          <a:p>
            <a:endParaRPr lang="ru-RU" dirty="0" smtClean="0"/>
          </a:p>
          <a:p>
            <a:r>
              <a:rPr lang="ru-RU" b="1" dirty="0" smtClean="0"/>
              <a:t>Нужда </a:t>
            </a:r>
            <a:r>
              <a:rPr lang="ru-RU" dirty="0" smtClean="0"/>
              <a:t>— чувство нехватки чего-либо. Нужды людей многообразны и сложны, однако в целом их количество конечно, в отличие от потребностей.</a:t>
            </a:r>
          </a:p>
          <a:p>
            <a:endParaRPr lang="ru-RU" dirty="0" smtClean="0"/>
          </a:p>
          <a:p>
            <a:r>
              <a:rPr lang="ru-RU" b="1" dirty="0" smtClean="0"/>
              <a:t>Потребность</a:t>
            </a:r>
            <a:r>
              <a:rPr lang="ru-RU" dirty="0" smtClean="0"/>
              <a:t> — нужда, принявшая специфическую форму в соответствии с культурным уровнем и личностью индивида.</a:t>
            </a: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721499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dirty="0" smtClean="0"/>
              <a:t>Маркетинг имеет место в тех случаях, когда люди решают удовлетворить свою нужду и запросы с помощью </a:t>
            </a:r>
            <a:r>
              <a:rPr lang="ru-RU" b="1" dirty="0" smtClean="0"/>
              <a:t>обмена.</a:t>
            </a:r>
          </a:p>
          <a:p>
            <a:pPr marL="0" indent="0">
              <a:buNone/>
            </a:pPr>
            <a:endParaRPr lang="ru-RU" b="1" dirty="0"/>
          </a:p>
          <a:p>
            <a:pPr marL="0" indent="0">
              <a:buNone/>
            </a:pPr>
            <a:endParaRPr lang="ru-RU" b="1" dirty="0" smtClean="0"/>
          </a:p>
          <a:p>
            <a:pPr marL="0" indent="0">
              <a:buNone/>
            </a:pPr>
            <a:r>
              <a:rPr lang="ru-RU" dirty="0" smtClean="0"/>
              <a:t>Основной </a:t>
            </a:r>
            <a:r>
              <a:rPr lang="ru-RU" dirty="0"/>
              <a:t>единицей измерения в сфере маркетинга является </a:t>
            </a:r>
            <a:r>
              <a:rPr lang="ru-RU" b="1" dirty="0" smtClean="0"/>
              <a:t>сделка</a:t>
            </a:r>
            <a:endParaRPr lang="ru-RU" b="1" dirty="0"/>
          </a:p>
          <a:p>
            <a:endParaRPr lang="ru-RU" dirty="0"/>
          </a:p>
          <a:p>
            <a:endParaRPr lang="ru-RU" dirty="0" smtClean="0"/>
          </a:p>
          <a:p>
            <a:endParaRPr lang="ru-RU" dirty="0" smtClean="0"/>
          </a:p>
          <a:p>
            <a:pPr marL="0" indent="0">
              <a:buNone/>
            </a:pPr>
            <a:r>
              <a:rPr lang="ru-RU" b="1" dirty="0" smtClean="0"/>
              <a:t>Сделка </a:t>
            </a:r>
            <a:r>
              <a:rPr lang="ru-RU" dirty="0" smtClean="0"/>
              <a:t>— коммерческий обмен ценностями между двумя сторонами.</a:t>
            </a: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s://cf.ppt-online.org/files1/slide/u/UFpxtows4miM0R6czrlDGXhJfP38YuHq2yd7LNaTA/slide-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753600" cy="73056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940966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Взаимосвязь маркетинга с другими дисциплинами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t1603628028aa.gif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1340768"/>
            <a:ext cx="8572560" cy="51125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469</TotalTime>
  <Words>337</Words>
  <Application>Microsoft Office PowerPoint</Application>
  <PresentationFormat>Экран (4:3)</PresentationFormat>
  <Paragraphs>58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Маркетинг </vt:lpstr>
      <vt:lpstr>Слайд 2</vt:lpstr>
      <vt:lpstr>Слайд 3</vt:lpstr>
      <vt:lpstr>Функции маркетинга: </vt:lpstr>
      <vt:lpstr>Слайд 5</vt:lpstr>
      <vt:lpstr>Слайд 6</vt:lpstr>
      <vt:lpstr>Слайд 7</vt:lpstr>
      <vt:lpstr>Слайд 8</vt:lpstr>
      <vt:lpstr>Взаимосвязь маркетинга с другими дисциплинами </vt:lpstr>
      <vt:lpstr>Слайд 10</vt:lpstr>
      <vt:lpstr>Критерии (признаки) сегментации: </vt:lpstr>
      <vt:lpstr>“Не похвалишь – не продашь” – </vt:lpstr>
      <vt:lpstr>Целью рекламы может быть: </vt:lpstr>
      <vt:lpstr>Виды рекламы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MegaGuru</dc:creator>
  <cp:lastModifiedBy>MegaGuru</cp:lastModifiedBy>
  <cp:revision>9</cp:revision>
  <dcterms:created xsi:type="dcterms:W3CDTF">2022-09-18T15:34:24Z</dcterms:created>
  <dcterms:modified xsi:type="dcterms:W3CDTF">2022-12-10T11:06:05Z</dcterms:modified>
</cp:coreProperties>
</file>