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3" r:id="rId11"/>
    <p:sldId id="264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  <p:sldId id="267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500" autoAdjust="0"/>
    <p:restoredTop sz="94660"/>
  </p:normalViewPr>
  <p:slideViewPr>
    <p:cSldViewPr>
      <p:cViewPr varScale="1">
        <p:scale>
          <a:sx n="64" d="100"/>
          <a:sy n="64" d="100"/>
        </p:scale>
        <p:origin x="-16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9C07-E8FF-40FD-BD0C-1E18207ABD91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F9424-9A2A-4BB8-BCFA-810DB37E47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9C07-E8FF-40FD-BD0C-1E18207ABD91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F9424-9A2A-4BB8-BCFA-810DB37E47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9C07-E8FF-40FD-BD0C-1E18207ABD91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F9424-9A2A-4BB8-BCFA-810DB37E47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9C07-E8FF-40FD-BD0C-1E18207ABD91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F9424-9A2A-4BB8-BCFA-810DB37E47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9C07-E8FF-40FD-BD0C-1E18207ABD91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F9424-9A2A-4BB8-BCFA-810DB37E47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9C07-E8FF-40FD-BD0C-1E18207ABD91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F9424-9A2A-4BB8-BCFA-810DB37E47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9C07-E8FF-40FD-BD0C-1E18207ABD91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F9424-9A2A-4BB8-BCFA-810DB37E47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9C07-E8FF-40FD-BD0C-1E18207ABD91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F9424-9A2A-4BB8-BCFA-810DB37E47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9C07-E8FF-40FD-BD0C-1E18207ABD91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F9424-9A2A-4BB8-BCFA-810DB37E47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9C07-E8FF-40FD-BD0C-1E18207ABD91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F9424-9A2A-4BB8-BCFA-810DB37E47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9C07-E8FF-40FD-BD0C-1E18207ABD91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F9424-9A2A-4BB8-BCFA-810DB37E47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D9C07-E8FF-40FD-BD0C-1E18207ABD91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F9424-9A2A-4BB8-BCFA-810DB37E47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Общество как система,</a:t>
            </a:r>
            <a:br>
              <a:rPr lang="ru-RU" dirty="0" smtClean="0"/>
            </a:br>
            <a:r>
              <a:rPr lang="ru-RU" dirty="0" smtClean="0"/>
              <a:t>социальные институты, динамика развития общества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Презентация для уроков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обществознания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7</a:t>
            </a:r>
            <a:r>
              <a:rPr lang="ru-RU" dirty="0" smtClean="0"/>
              <a:t>) Общество – </a:t>
            </a:r>
            <a:r>
              <a:rPr lang="ru-RU" b="1" dirty="0" smtClean="0"/>
              <a:t>самоуправляемая </a:t>
            </a:r>
            <a:r>
              <a:rPr lang="ru-RU" dirty="0" smtClean="0"/>
              <a:t>система.</a:t>
            </a:r>
          </a:p>
          <a:p>
            <a:endParaRPr lang="ru-RU" dirty="0"/>
          </a:p>
          <a:p>
            <a:pPr>
              <a:buNone/>
            </a:pPr>
            <a:r>
              <a:rPr lang="ru-RU" dirty="0" smtClean="0"/>
              <a:t>Политическая подсистема выполняет управленческую функцию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8</a:t>
            </a:r>
            <a:r>
              <a:rPr lang="ru-RU" dirty="0" smtClean="0"/>
              <a:t>) </a:t>
            </a:r>
            <a:r>
              <a:rPr lang="ru-RU" b="1" dirty="0" smtClean="0"/>
              <a:t>Средой</a:t>
            </a:r>
            <a:r>
              <a:rPr lang="ru-RU" dirty="0" smtClean="0"/>
              <a:t> общества определенной страны как системы является </a:t>
            </a:r>
            <a:r>
              <a:rPr lang="ru-RU" u="sng" dirty="0" smtClean="0"/>
              <a:t>природа </a:t>
            </a:r>
            <a:r>
              <a:rPr lang="ru-RU" dirty="0" smtClean="0"/>
              <a:t>и </a:t>
            </a:r>
            <a:r>
              <a:rPr lang="ru-RU" u="sng" dirty="0" smtClean="0"/>
              <a:t>мировое сообщество</a:t>
            </a:r>
            <a:endParaRPr lang="ru-RU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Функции социальной системы</a:t>
            </a:r>
            <a:r>
              <a:rPr lang="en-US" b="1" dirty="0" smtClean="0"/>
              <a:t>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 </a:t>
            </a:r>
            <a:r>
              <a:rPr lang="ru-RU" dirty="0" smtClean="0"/>
              <a:t>адаптация </a:t>
            </a:r>
          </a:p>
          <a:p>
            <a:r>
              <a:rPr lang="ru-RU" dirty="0" smtClean="0"/>
              <a:t>2) </a:t>
            </a:r>
            <a:r>
              <a:rPr lang="ru-RU" dirty="0" err="1" smtClean="0"/>
              <a:t>целедостижение</a:t>
            </a:r>
            <a:r>
              <a:rPr lang="ru-RU" dirty="0" smtClean="0"/>
              <a:t> (способность поддерживать свою целостность)</a:t>
            </a:r>
          </a:p>
          <a:p>
            <a:r>
              <a:rPr lang="ru-RU" dirty="0" smtClean="0"/>
              <a:t>3)поддержание образца (способность сохранять свою внутреннюю систему)</a:t>
            </a:r>
          </a:p>
          <a:p>
            <a:r>
              <a:rPr lang="ru-RU" dirty="0" smtClean="0"/>
              <a:t>4) интеграция (способность включать новые части, новые общественные образования в единое целое)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Социальные институты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 </a:t>
            </a:r>
            <a:r>
              <a:rPr lang="ru-RU" sz="4400" dirty="0" smtClean="0"/>
              <a:t>устойчивые </a:t>
            </a:r>
            <a:r>
              <a:rPr lang="ru-RU" sz="4400" b="1" dirty="0" smtClean="0"/>
              <a:t>формы </a:t>
            </a:r>
            <a:r>
              <a:rPr lang="ru-RU" sz="4400" dirty="0" smtClean="0"/>
              <a:t>организации </a:t>
            </a:r>
            <a:r>
              <a:rPr lang="ru-RU" sz="4400" b="1" dirty="0" smtClean="0"/>
              <a:t>совместной деятельности людей </a:t>
            </a:r>
            <a:r>
              <a:rPr lang="ru-RU" sz="4400" dirty="0" smtClean="0"/>
              <a:t>для удовлетворения определенных социальных </a:t>
            </a:r>
            <a:r>
              <a:rPr lang="ru-RU" sz="4400" b="1" dirty="0" smtClean="0"/>
              <a:t>потребностей.</a:t>
            </a:r>
            <a:r>
              <a:rPr lang="ru-RU" sz="4400" dirty="0" smtClean="0"/>
              <a:t>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Появление социальных институтов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ru-RU" dirty="0" smtClean="0"/>
              <a:t>Определенная потребность  </a:t>
            </a:r>
          </a:p>
          <a:p>
            <a:endParaRPr lang="ru-RU" dirty="0" smtClean="0"/>
          </a:p>
          <a:p>
            <a:r>
              <a:rPr lang="ru-RU" dirty="0" smtClean="0"/>
              <a:t>Определенная совместная деятельность (специальные учреждения, нормы и правила)</a:t>
            </a:r>
          </a:p>
          <a:p>
            <a:endParaRPr lang="ru-RU" dirty="0" smtClean="0"/>
          </a:p>
          <a:p>
            <a:r>
              <a:rPr lang="ru-RU" dirty="0" smtClean="0"/>
              <a:t>Удовлетворение определенной потребности</a:t>
            </a:r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3143240" y="2143116"/>
            <a:ext cx="785818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3143240" y="4286256"/>
            <a:ext cx="100013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sy-files.ru/wp-content/uploads/4/2/f/42f15b0f8a05f6c7f68df1a67e500d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715404" cy="6500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Совместная деятельность регулируется определенными </a:t>
            </a:r>
            <a:r>
              <a:rPr lang="ru-RU" b="1" u="sng" dirty="0" smtClean="0"/>
              <a:t>нормами, традициями и обычаями. </a:t>
            </a:r>
          </a:p>
          <a:p>
            <a:endParaRPr lang="ru-RU" u="sng" dirty="0" smtClean="0"/>
          </a:p>
          <a:p>
            <a:r>
              <a:rPr lang="ru-RU" dirty="0" smtClean="0"/>
              <a:t>Для совместной деятельности необходимы материальные ресурсы (средства), которыми снабжены специальные </a:t>
            </a:r>
            <a:r>
              <a:rPr lang="ru-RU" b="1" u="sng" dirty="0" smtClean="0"/>
              <a:t>учреждения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cf.ppt-online.org/files/slide/k/k41hUH7l0anJOWK5TNPvsbz2iEc8eqymXBRdwj/slide-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8858280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Социализация</a:t>
            </a:r>
            <a:r>
              <a:rPr lang="ru-RU" sz="3600" dirty="0" smtClean="0"/>
              <a:t>- </a:t>
            </a:r>
            <a:r>
              <a:rPr lang="ru-RU" sz="3600" b="1" dirty="0" smtClean="0"/>
              <a:t>это</a:t>
            </a:r>
            <a:r>
              <a:rPr lang="ru-RU" sz="3600" dirty="0" smtClean="0"/>
              <a:t> результат освоения человеком социального опыта. 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2151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Новые потребности</a:t>
            </a:r>
          </a:p>
          <a:p>
            <a:pPr>
              <a:buNone/>
            </a:pPr>
            <a:r>
              <a:rPr lang="ru-RU" dirty="0" smtClean="0"/>
              <a:t>Новые виды деятельности</a:t>
            </a:r>
          </a:p>
          <a:p>
            <a:pPr>
              <a:buNone/>
            </a:pPr>
            <a:r>
              <a:rPr lang="ru-RU" dirty="0" smtClean="0"/>
              <a:t>Новые социальные отношения</a:t>
            </a:r>
          </a:p>
          <a:p>
            <a:pPr>
              <a:buNone/>
            </a:pPr>
            <a:r>
              <a:rPr lang="ru-RU" dirty="0" smtClean="0"/>
              <a:t>Новые социальные институты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b="1" dirty="0" smtClean="0"/>
              <a:t>Институционализация</a:t>
            </a:r>
            <a:r>
              <a:rPr lang="ru-RU" dirty="0" smtClean="0"/>
              <a:t> — процесс превращения каких-либо социальных отношений в социальный институт, то есть в форму социальных отношений с установленными (письменно или устно) правилами, нормами, санкциями. 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6143636" y="428604"/>
            <a:ext cx="357190" cy="20717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Система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357850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sz="3800" dirty="0" smtClean="0"/>
              <a:t>Это целое, состоящее из </a:t>
            </a:r>
            <a:r>
              <a:rPr lang="ru-RU" sz="3800" u="sng" dirty="0" smtClean="0"/>
              <a:t>частей</a:t>
            </a:r>
            <a:r>
              <a:rPr lang="ru-RU" sz="3800" dirty="0" smtClean="0"/>
              <a:t>, </a:t>
            </a:r>
            <a:r>
              <a:rPr lang="ru-RU" sz="3800" u="sng" dirty="0" smtClean="0"/>
              <a:t>взаимосвязанных</a:t>
            </a:r>
            <a:r>
              <a:rPr lang="ru-RU" sz="3800" dirty="0" smtClean="0"/>
              <a:t> между собой.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Части системы</a:t>
            </a:r>
            <a:r>
              <a:rPr lang="en-US" dirty="0" smtClean="0"/>
              <a:t>: </a:t>
            </a:r>
            <a:r>
              <a:rPr lang="ru-RU" dirty="0" smtClean="0"/>
              <a:t>элементы и подсистемы.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Система = элементы + связи между ними</a:t>
            </a:r>
          </a:p>
          <a:p>
            <a:pPr marL="0" indent="0">
              <a:buNone/>
            </a:pPr>
            <a:r>
              <a:rPr lang="ru-RU" dirty="0" smtClean="0"/>
              <a:t>Всякая система имеет свое назначение (цель, функцию)</a:t>
            </a:r>
          </a:p>
          <a:p>
            <a:pPr marL="0" indent="0">
              <a:buNone/>
            </a:pPr>
            <a:r>
              <a:rPr lang="ru-RU" b="1" dirty="0" smtClean="0"/>
              <a:t>Системный подход</a:t>
            </a:r>
          </a:p>
          <a:p>
            <a:pPr marL="0" indent="0">
              <a:buNone/>
            </a:pPr>
            <a:r>
              <a:rPr lang="ru-RU" dirty="0" smtClean="0"/>
              <a:t>Примеры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  <a:r>
              <a:rPr lang="ru-RU" b="1" dirty="0"/>
              <a:t>система</a:t>
            </a:r>
            <a:r>
              <a:rPr lang="ru-RU" dirty="0"/>
              <a:t> образования, транспортная </a:t>
            </a:r>
            <a:r>
              <a:rPr lang="ru-RU" b="1" dirty="0"/>
              <a:t>система</a:t>
            </a:r>
            <a:r>
              <a:rPr lang="ru-RU" dirty="0"/>
              <a:t>, </a:t>
            </a:r>
            <a:r>
              <a:rPr lang="ru-RU" b="1" dirty="0"/>
              <a:t>система</a:t>
            </a:r>
            <a:r>
              <a:rPr lang="ru-RU" dirty="0"/>
              <a:t> связи, Солнечная </a:t>
            </a:r>
            <a:r>
              <a:rPr lang="ru-RU" b="1" dirty="0"/>
              <a:t>система</a:t>
            </a:r>
            <a:r>
              <a:rPr lang="ru-RU" dirty="0"/>
              <a:t>, нервная </a:t>
            </a:r>
            <a:r>
              <a:rPr lang="ru-RU" b="1" dirty="0"/>
              <a:t>система</a:t>
            </a:r>
            <a:r>
              <a:rPr lang="ru-RU" dirty="0"/>
              <a:t>, Периодическая </a:t>
            </a:r>
            <a:r>
              <a:rPr lang="ru-RU" b="1" dirty="0"/>
              <a:t>система</a:t>
            </a:r>
            <a:r>
              <a:rPr lang="ru-RU" dirty="0"/>
              <a:t> химических </a:t>
            </a:r>
            <a:r>
              <a:rPr lang="ru-RU" dirty="0" smtClean="0"/>
              <a:t>элементов и </a:t>
            </a:r>
            <a:r>
              <a:rPr lang="ru-RU" dirty="0" err="1" smtClean="0"/>
              <a:t>тд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f2.ppt-online.org/files2/slide/t/tGQ20aRfSDuCFi1BVNsKXPMqjZL4HyWEehv7I8lbgw/slide-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58"/>
            <a:ext cx="9144000" cy="68490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Описать социальный институт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 numCol="1">
            <a:normAutofit fontScale="77500" lnSpcReduction="20000"/>
          </a:bodyPr>
          <a:lstStyle/>
          <a:p>
            <a:r>
              <a:rPr lang="ru-RU" sz="3600" dirty="0" smtClean="0"/>
              <a:t>К какой сфере жизни общества относится</a:t>
            </a:r>
            <a:r>
              <a:rPr lang="en-US" sz="3600" dirty="0" smtClean="0"/>
              <a:t>?</a:t>
            </a:r>
          </a:p>
          <a:p>
            <a:r>
              <a:rPr lang="ru-RU" sz="3600" dirty="0" smtClean="0"/>
              <a:t>Потребности</a:t>
            </a:r>
          </a:p>
          <a:p>
            <a:r>
              <a:rPr lang="ru-RU" sz="3600" dirty="0" smtClean="0"/>
              <a:t>Нормы</a:t>
            </a:r>
          </a:p>
          <a:p>
            <a:r>
              <a:rPr lang="ru-RU" sz="3600" dirty="0" smtClean="0"/>
              <a:t>Учреждения</a:t>
            </a:r>
          </a:p>
          <a:p>
            <a:r>
              <a:rPr lang="ru-RU" sz="3600" dirty="0" smtClean="0"/>
              <a:t>Функции  </a:t>
            </a:r>
          </a:p>
          <a:p>
            <a:endParaRPr lang="ru-RU" sz="3600" dirty="0" smtClean="0"/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 вариант</a:t>
            </a:r>
          </a:p>
          <a:p>
            <a:pPr>
              <a:buNone/>
            </a:pPr>
            <a:r>
              <a:rPr lang="ru-RU" dirty="0" smtClean="0"/>
              <a:t>Институт науки, институт армии, институт брака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2 вариант </a:t>
            </a:r>
          </a:p>
          <a:p>
            <a:pPr>
              <a:buNone/>
            </a:pPr>
            <a:r>
              <a:rPr lang="ru-RU" dirty="0" smtClean="0"/>
              <a:t>Институт религии, институт суда, институт опеки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ДЗ Параграф 2, письменно привести примеры, описывающие особенности социальной системы, процесса </a:t>
            </a:r>
            <a:r>
              <a:rPr lang="ru-RU" dirty="0" err="1" smtClean="0"/>
              <a:t>институциализации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Динамика общественного развития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2" name="Picture 2" descr="https://cf.ppt-online.org/files/slide/k/k0mlJtThRxjuQv1pi8Ksog2DfOYCw9XIUFrNEA/slide-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000109"/>
            <a:ext cx="7643834" cy="5857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https://cf.ppt-online.org/files/slide/y/YaygC60QBGez3Jm2b8xlKTof7kXwqpD4L9dFEr/slide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92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9293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500" b="1" dirty="0" smtClean="0"/>
              <a:t>Закон многообразия</a:t>
            </a:r>
          </a:p>
          <a:p>
            <a:pPr algn="ctr">
              <a:buNone/>
            </a:pPr>
            <a:r>
              <a:rPr lang="ru-RU" sz="3500" b="1" dirty="0" smtClean="0"/>
              <a:t>исторического развития</a:t>
            </a:r>
          </a:p>
          <a:p>
            <a:pPr algn="ctr">
              <a:buNone/>
            </a:pPr>
            <a:r>
              <a:rPr lang="ru-RU" dirty="0" smtClean="0"/>
              <a:t>Народы и нации развиваются с неодинаковой скоростью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Закон ускорения истории</a:t>
            </a:r>
          </a:p>
          <a:p>
            <a:pPr algn="ctr">
              <a:buNone/>
            </a:pPr>
            <a:r>
              <a:rPr lang="ru-RU" dirty="0" smtClean="0"/>
              <a:t>В каждую последующую историческую эпоху происходит больше событий чем в предыдущую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ypresentation.ru/documents/256fbf3c6742271bd3ea179d85f1cf0a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89"/>
            <a:ext cx="8643998" cy="6482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Динамика общественного развития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– </a:t>
            </a:r>
            <a:r>
              <a:rPr lang="ru-RU" sz="4400" dirty="0" smtClean="0"/>
              <a:t>это процесс постоянного изменения общества   </a:t>
            </a:r>
          </a:p>
          <a:p>
            <a:pPr>
              <a:buNone/>
            </a:pPr>
            <a:endParaRPr lang="ru-RU" sz="4400" dirty="0" smtClean="0"/>
          </a:p>
          <a:p>
            <a:pPr>
              <a:buNone/>
            </a:pPr>
            <a:r>
              <a:rPr lang="ru-RU" sz="4400" dirty="0" smtClean="0"/>
              <a:t>Примеры </a:t>
            </a:r>
            <a:r>
              <a:rPr lang="ru-RU" sz="4400" dirty="0" err="1" smtClean="0"/>
              <a:t>многовариантности</a:t>
            </a:r>
            <a:r>
              <a:rPr lang="ru-RU" sz="4400" dirty="0" smtClean="0"/>
              <a:t> общественного развития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r>
              <a:rPr lang="ru-RU" dirty="0" smtClean="0"/>
              <a:t>языковое, этническое и религиозное многообразие </a:t>
            </a:r>
          </a:p>
          <a:p>
            <a:r>
              <a:rPr lang="ru-RU" dirty="0" smtClean="0"/>
              <a:t>разнообразие форм правления и территориального устройства</a:t>
            </a:r>
          </a:p>
          <a:p>
            <a:r>
              <a:rPr lang="ru-RU" dirty="0" smtClean="0"/>
              <a:t>различия в уровне экономического развития и уровне жизни населения разных стран</a:t>
            </a:r>
          </a:p>
          <a:p>
            <a:r>
              <a:rPr lang="ru-RU" dirty="0" smtClean="0"/>
              <a:t> многообразие культурных традиций</a:t>
            </a:r>
          </a:p>
          <a:p>
            <a:r>
              <a:rPr lang="ru-RU" dirty="0" smtClean="0"/>
              <a:t>многообразие типов обществ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Причины многообразия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ru-RU" dirty="0" smtClean="0"/>
              <a:t>специфика исторического пути, пройденного народами и государствами (на каждом этапе развития страны существует выбор того или иного пути)</a:t>
            </a:r>
          </a:p>
          <a:p>
            <a:pPr marL="0" indent="0"/>
            <a:r>
              <a:rPr lang="ru-RU" dirty="0" smtClean="0"/>
              <a:t>географические, климатические, политические, экономические и другие.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Общество как система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1) Сложный характер социальной системы (множество элементов, подсистем, уровней)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r>
              <a:rPr lang="ru-RU" b="1" dirty="0" smtClean="0"/>
              <a:t>Общественный прогресс </a:t>
            </a:r>
            <a:r>
              <a:rPr lang="ru-RU" dirty="0" smtClean="0"/>
              <a:t>– поступательное развитие общества, его </a:t>
            </a:r>
            <a:r>
              <a:rPr lang="ru-RU" u="sng" dirty="0" smtClean="0"/>
              <a:t>подъем на более высокие ступени.</a:t>
            </a:r>
          </a:p>
          <a:p>
            <a:endParaRPr lang="ru-RU" u="sng" dirty="0" smtClean="0"/>
          </a:p>
          <a:p>
            <a:endParaRPr lang="ru-RU" u="sng" dirty="0" smtClean="0"/>
          </a:p>
          <a:p>
            <a:r>
              <a:rPr lang="ru-RU" b="1" dirty="0" smtClean="0"/>
              <a:t>Общественный регресс </a:t>
            </a:r>
            <a:r>
              <a:rPr lang="ru-RU" dirty="0" smtClean="0"/>
              <a:t>– направление развития по нисходящей линии, для которого характерен </a:t>
            </a:r>
            <a:r>
              <a:rPr lang="ru-RU" u="sng" dirty="0" smtClean="0"/>
              <a:t>переход от высшего к низшему, </a:t>
            </a:r>
            <a:r>
              <a:rPr lang="ru-RU" dirty="0" smtClean="0"/>
              <a:t>от лучшего к худшему, к деградации.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2"/>
            <a:ext cx="8229600" cy="559753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Общественное развитие </a:t>
            </a:r>
            <a:r>
              <a:rPr lang="ru-RU" dirty="0" smtClean="0"/>
              <a:t>– изменения в обществе, переход всех общественных отношений в новое качество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Общественное развитие = прогресс + регресс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1142976" y="3643314"/>
            <a:ext cx="1857388" cy="15716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 flipH="1" flipV="1">
            <a:off x="3036083" y="3821909"/>
            <a:ext cx="1643074" cy="1285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4643438" y="3714752"/>
            <a:ext cx="1571636" cy="15716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Глобализация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 процесс всё возрастающей </a:t>
            </a:r>
            <a:r>
              <a:rPr lang="ru-RU" u="sng" dirty="0" smtClean="0"/>
              <a:t>взаимосвязи стран, народов</a:t>
            </a:r>
            <a:r>
              <a:rPr lang="ru-RU" dirty="0" smtClean="0"/>
              <a:t>, всемирная экономическая, политическая, культурная, религиозная </a:t>
            </a:r>
            <a:r>
              <a:rPr lang="ru-RU" u="sng" dirty="0" smtClean="0"/>
              <a:t>интеграция</a:t>
            </a:r>
            <a:r>
              <a:rPr lang="ru-RU" dirty="0" smtClean="0"/>
              <a:t> между ними. </a:t>
            </a:r>
          </a:p>
          <a:p>
            <a:endParaRPr lang="ru-RU" dirty="0" smtClean="0"/>
          </a:p>
          <a:p>
            <a:r>
              <a:rPr lang="ru-RU" dirty="0" smtClean="0"/>
              <a:t>Положительные и отрицательные последствия глобализации, глобальные проблемы </a:t>
            </a:r>
            <a:r>
              <a:rPr lang="ru-RU" dirty="0" err="1" smtClean="0"/>
              <a:t>уч</a:t>
            </a:r>
            <a:r>
              <a:rPr lang="ru-RU" dirty="0" smtClean="0"/>
              <a:t>. </a:t>
            </a:r>
            <a:r>
              <a:rPr lang="ru-RU" dirty="0" err="1" smtClean="0"/>
              <a:t>Стр</a:t>
            </a:r>
            <a:r>
              <a:rPr lang="ru-RU" dirty="0" smtClean="0"/>
              <a:t> 27-30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f.ppt-online.org/files1/slide/f/F95vJNoWP0IT7ExqwrQUD4jLpyBnMbfuiHSX8ZYCl/slide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8392987" cy="55007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428604"/>
            <a:ext cx="7786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Макроструктура общества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2) наличие в составе общества </a:t>
            </a:r>
            <a:r>
              <a:rPr lang="ru-RU" u="sng" dirty="0" smtClean="0"/>
              <a:t>разнокачественных </a:t>
            </a:r>
            <a:r>
              <a:rPr lang="ru-RU" dirty="0" smtClean="0"/>
              <a:t>элементов</a:t>
            </a:r>
          </a:p>
          <a:p>
            <a:endParaRPr lang="ru-RU" dirty="0" smtClean="0"/>
          </a:p>
          <a:p>
            <a:pPr>
              <a:buNone/>
            </a:pPr>
            <a:r>
              <a:rPr lang="ru-RU" i="1" dirty="0" smtClean="0"/>
              <a:t>Материальные элементы </a:t>
            </a:r>
            <a:r>
              <a:rPr lang="ru-RU" dirty="0" smtClean="0"/>
              <a:t>(технические устройства, учреждения и </a:t>
            </a:r>
            <a:r>
              <a:rPr lang="ru-RU" dirty="0" err="1" smtClean="0"/>
              <a:t>тд</a:t>
            </a:r>
            <a:r>
              <a:rPr lang="ru-RU" dirty="0" smtClean="0"/>
              <a:t>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Идеальные элементы </a:t>
            </a:r>
            <a:r>
              <a:rPr lang="ru-RU" dirty="0" smtClean="0"/>
              <a:t>(ценности, идеи, традиции и </a:t>
            </a:r>
            <a:r>
              <a:rPr lang="ru-RU" dirty="0" err="1" smtClean="0"/>
              <a:t>тд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3)</a:t>
            </a:r>
            <a:r>
              <a:rPr lang="ru-RU" b="1" dirty="0" smtClean="0"/>
              <a:t> Человек </a:t>
            </a:r>
            <a:r>
              <a:rPr lang="ru-RU" dirty="0" smtClean="0"/>
              <a:t>– основной элемент общественной системы. (включен в каждую социальную систему)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4) Постоянное изменение общественной системы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(различные эпохи развития человечества)</a:t>
            </a:r>
          </a:p>
          <a:p>
            <a:pPr>
              <a:buNone/>
            </a:pPr>
            <a:r>
              <a:rPr lang="ru-RU" dirty="0" smtClean="0"/>
              <a:t>Изменения</a:t>
            </a:r>
            <a:r>
              <a:rPr lang="en-US" dirty="0" smtClean="0"/>
              <a:t>: </a:t>
            </a:r>
            <a:r>
              <a:rPr lang="ru-RU" dirty="0" smtClean="0"/>
              <a:t>прогресс, регресс, эволюция, революция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Общество – динамичная система</a:t>
            </a:r>
          </a:p>
          <a:p>
            <a:pPr algn="ctr">
              <a:buNone/>
            </a:pPr>
            <a:r>
              <a:rPr lang="ru-RU" dirty="0" smtClean="0"/>
              <a:t>Элементы общества изменяются, прекращают свое существование, появляются новые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>
              <a:buNone/>
            </a:pPr>
            <a:r>
              <a:rPr lang="ru-RU" dirty="0"/>
              <a:t>5</a:t>
            </a:r>
            <a:r>
              <a:rPr lang="ru-RU" dirty="0" smtClean="0"/>
              <a:t>) </a:t>
            </a:r>
            <a:r>
              <a:rPr lang="ru-RU" b="1" dirty="0" smtClean="0"/>
              <a:t>Интегративное</a:t>
            </a:r>
            <a:r>
              <a:rPr lang="ru-RU" dirty="0" smtClean="0"/>
              <a:t> качество системы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Общество превращается в единое целое благодаря </a:t>
            </a:r>
            <a:r>
              <a:rPr lang="ru-RU" b="1" dirty="0" smtClean="0"/>
              <a:t>связям,</a:t>
            </a:r>
            <a:r>
              <a:rPr lang="ru-RU" dirty="0" smtClean="0"/>
              <a:t> существующим между компонентами социальной системы.   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Примеры</a:t>
            </a:r>
            <a:r>
              <a:rPr lang="en-US" dirty="0" smtClean="0"/>
              <a:t>: </a:t>
            </a:r>
            <a:r>
              <a:rPr lang="ru-RU" dirty="0" smtClean="0"/>
              <a:t>сферы жизни общества, организм человека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6) </a:t>
            </a:r>
            <a:r>
              <a:rPr lang="ru-RU" u="sng" dirty="0" smtClean="0"/>
              <a:t>Самодостаточность </a:t>
            </a:r>
            <a:r>
              <a:rPr lang="ru-RU" dirty="0" smtClean="0"/>
              <a:t>общества – способность создавать все необходимые условия для своего существования, производить все потребное для коллективной жизни людей.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1186</TotalTime>
  <Words>542</Words>
  <Application>Microsoft Office PowerPoint</Application>
  <PresentationFormat>Экран (4:3)</PresentationFormat>
  <Paragraphs>102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Общество как система, социальные институты, динамика развития общества</vt:lpstr>
      <vt:lpstr>Система</vt:lpstr>
      <vt:lpstr>Общество как система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Функции социальной системы:</vt:lpstr>
      <vt:lpstr>Социальные институты</vt:lpstr>
      <vt:lpstr>Появление социальных институтов</vt:lpstr>
      <vt:lpstr>Слайд 15</vt:lpstr>
      <vt:lpstr>Слайд 16</vt:lpstr>
      <vt:lpstr>Слайд 17</vt:lpstr>
      <vt:lpstr>Слайд 18</vt:lpstr>
      <vt:lpstr>Слайд 19</vt:lpstr>
      <vt:lpstr>Слайд 20</vt:lpstr>
      <vt:lpstr>Описать социальный институт</vt:lpstr>
      <vt:lpstr>Слайд 22</vt:lpstr>
      <vt:lpstr>Динамика общественного развития</vt:lpstr>
      <vt:lpstr>Слайд 24</vt:lpstr>
      <vt:lpstr>Слайд 25</vt:lpstr>
      <vt:lpstr>Слайд 26</vt:lpstr>
      <vt:lpstr>Динамика общественного развития</vt:lpstr>
      <vt:lpstr>Слайд 28</vt:lpstr>
      <vt:lpstr>Причины многообразия </vt:lpstr>
      <vt:lpstr>Слайд 30</vt:lpstr>
      <vt:lpstr>Слайд 31</vt:lpstr>
      <vt:lpstr>Глобализация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</dc:title>
  <dc:creator>MegaGuru</dc:creator>
  <cp:lastModifiedBy>MegaGuru</cp:lastModifiedBy>
  <cp:revision>23</cp:revision>
  <dcterms:created xsi:type="dcterms:W3CDTF">2022-09-10T08:56:15Z</dcterms:created>
  <dcterms:modified xsi:type="dcterms:W3CDTF">2022-12-10T11:30:34Z</dcterms:modified>
</cp:coreProperties>
</file>