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74" r:id="rId4"/>
    <p:sldId id="275" r:id="rId5"/>
    <p:sldId id="261" r:id="rId6"/>
    <p:sldId id="263" r:id="rId7"/>
    <p:sldId id="265" r:id="rId8"/>
    <p:sldId id="267" r:id="rId9"/>
    <p:sldId id="269" r:id="rId10"/>
    <p:sldId id="27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7A7B-C3F6-4DE2-B3F3-9E3F33329983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04947-D584-4D78-B77E-5761A0671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67A2D-5AB1-4823-A2A4-1CDCD1B03301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E4CB0-F784-4151-B3E8-FA188C99D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4DCB9-DB8E-4CD0-8262-C1A24A961B48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70F75-F325-43EF-A7CA-EC06B56B4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EABED-9798-46E5-BDF3-A901B1B09A66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B0754-ABC3-443C-96E7-B18CCD6B3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E0E88-08B0-4B85-A229-B51D0619080A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3A68D-F2AB-48C2-9CC7-21DBAB277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ABED6-0C68-4BB1-ABDF-E99D2CEC957A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A5BA4-827B-4A68-8187-4C76B1E4D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585F2-7118-45DC-9141-4CCEA1875AEB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A307A-320E-455B-A3D8-9FAB26F7C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5289A-001E-492A-8226-60028A4DB049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28724-B087-4736-A371-5EA6D2FD3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4F642-4BC6-42B6-87D2-ECC8CB4702BD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78B60-5826-4FF1-94D0-9EFA1CD61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67E00-DFA3-49DB-A205-75931C1F2655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695ED-DA72-4247-B329-28990BAC1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1DA02-5C35-4EBF-91FD-9F9773E0FB6E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02854-D7D8-4EAC-9ACB-DEA9E7EDC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F52100-A583-47FC-933F-4921B1A9CE98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F487F4-C7C0-45AB-A78C-FB4037B60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1691680" y="332656"/>
          <a:ext cx="5940425" cy="1865312"/>
        </p:xfrm>
        <a:graphic>
          <a:graphicData uri="http://schemas.openxmlformats.org/presentationml/2006/ole">
            <p:oleObj spid="_x0000_s14338" name="Документ" r:id="rId4" imgW="5940803" imgH="1864507" progId="Word.Document.12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411760" y="24208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по патриотическому воспитанию детей</a:t>
            </a:r>
          </a:p>
          <a:p>
            <a:pPr algn="ctr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старшей группе </a:t>
            </a: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День Победы - 9 Мая, в сердцах поколений»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tabLst>
                <a:tab pos="321786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 воспитатель:</a:t>
            </a:r>
          </a:p>
          <a:p>
            <a:pPr algn="r" eaLnBrk="0" hangingPunct="0">
              <a:tabLst>
                <a:tab pos="3217863" algn="l"/>
              </a:tabLst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Баранчук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Анастасия Леонидовна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27088" y="620713"/>
            <a:ext cx="806608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 проекта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познавательный, групповой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 проекта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информационный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Продолжительность проекта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краткосрочный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 детей: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старший дошкольный (5-6 лет)</a:t>
            </a:r>
          </a:p>
          <a:p>
            <a:pPr eaLnBrk="0" hangingPunct="0">
              <a:lnSpc>
                <a:spcPct val="150000"/>
              </a:lnSpc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 проекта: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дети старшего дошкольного возраста, родители, музыкальный руководитель, воспитатели.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00113" y="4581525"/>
            <a:ext cx="77755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</a:t>
            </a:r>
            <a:r>
              <a:rPr lang="ru-RU" sz="1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проекта: </a:t>
            </a:r>
          </a:p>
          <a:p>
            <a:pPr algn="just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Одной из главных задач дошкольных образовательных учреждений, заложенной в программах обучения и</a:t>
            </a:r>
            <a:r>
              <a:rPr lang="ru-RU" sz="140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воспитания в детском саду, является</a:t>
            </a:r>
            <a:r>
              <a:rPr lang="ru-RU" sz="140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патриотическое воспитание детей,</a:t>
            </a:r>
            <a:r>
              <a:rPr lang="ru-RU" sz="140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воспитание</a:t>
            </a:r>
            <a:r>
              <a:rPr lang="ru-RU" sz="140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подрастающем поколении.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900113" y="2565400"/>
            <a:ext cx="7056437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 реализации проекта: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  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февраля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11 мая 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2021г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Итог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проекта: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Музыкальное развлечение.</a:t>
            </a:r>
            <a:endParaRPr lang="ru-RU" sz="1400" dirty="0">
              <a:ea typeface="Calibri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sz="1400" b="1" dirty="0">
                <a:latin typeface="Times New Roman" pitchFamily="18" charset="0"/>
                <a:ea typeface="Calibri" pitchFamily="34" charset="0"/>
              </a:rPr>
              <a:t>Предполагаемый результат:</a:t>
            </a:r>
            <a:endParaRPr lang="ru-RU" sz="1400" dirty="0">
              <a:ea typeface="Calibri" pitchFamily="34" charset="0"/>
            </a:endParaRPr>
          </a:p>
          <a:p>
            <a:pPr eaLnBrk="0" hangingPunct="0"/>
            <a:r>
              <a:rPr lang="ru-RU" sz="1400" dirty="0">
                <a:latin typeface="Calibri" pitchFamily="34" charset="0"/>
                <a:ea typeface="Calibri" pitchFamily="34" charset="0"/>
              </a:rPr>
              <a:t>•</a:t>
            </a:r>
            <a:r>
              <a:rPr lang="ru-RU" sz="1400" dirty="0">
                <a:latin typeface="Times New Roman" pitchFamily="18" charset="0"/>
                <a:ea typeface="Calibri" pitchFamily="34" charset="0"/>
              </a:rPr>
              <a:t>сохранение интереса к истории своей страны, к Великой Отечественной войне, осознанное проявление уважения к заслугам и подвигам воинов Великой Отечественной войны.</a:t>
            </a:r>
            <a:endParaRPr lang="ru-RU" sz="1400" dirty="0">
              <a:ea typeface="Calibri" pitchFamily="34" charset="0"/>
            </a:endParaRPr>
          </a:p>
          <a:p>
            <a:pPr eaLnBrk="0" hangingPunct="0"/>
            <a:r>
              <a:rPr lang="ru-RU" sz="1400" dirty="0">
                <a:latin typeface="Calibri" pitchFamily="34" charset="0"/>
                <a:ea typeface="Calibri" pitchFamily="34" charset="0"/>
              </a:rPr>
              <a:t>•</a:t>
            </a:r>
            <a:r>
              <a:rPr lang="ru-RU" sz="1400" dirty="0">
                <a:latin typeface="Times New Roman" pitchFamily="18" charset="0"/>
                <a:ea typeface="Calibri" pitchFamily="34" charset="0"/>
              </a:rPr>
              <a:t>осознание родителями важности патриотического воспитания дошкольников.</a:t>
            </a:r>
            <a:endParaRPr lang="ru-RU" sz="1400" dirty="0">
              <a:ea typeface="Calibri" pitchFamily="34" charset="0"/>
            </a:endParaRPr>
          </a:p>
          <a:p>
            <a:pPr eaLnBrk="0" hangingPunct="0"/>
            <a:r>
              <a:rPr lang="ru-RU" dirty="0">
                <a:latin typeface="Times New Roman" pitchFamily="18" charset="0"/>
                <a:ea typeface="Calibri" pitchFamily="34" charset="0"/>
              </a:rPr>
              <a:t>.</a:t>
            </a:r>
            <a:endParaRPr lang="ru-RU" sz="1000" dirty="0"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971550" y="692150"/>
            <a:ext cx="7704138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</a:t>
            </a:r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Воспитание гражданско </a:t>
            </a:r>
            <a:r>
              <a:rPr lang="ru-RU" sz="160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патриотических чувств у детей-дошкольников, воспитание чувства гордости за подвиги людей, принимавших участие в сражениях за Родину в Великой Отечественной войне. Создание условий для воспитания у детей дошкольного возраста чувства патриотизма и гражданственности в соответствии с их возрастными возможностями.</a:t>
            </a:r>
            <a:endParaRPr lang="ru-RU" sz="16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</a:t>
            </a:r>
            <a:endParaRPr lang="ru-RU" sz="1600">
              <a:ea typeface="Calibri" pitchFamily="34" charset="0"/>
            </a:endParaRPr>
          </a:p>
          <a:p>
            <a:pPr eaLnBrk="0" hangingPunct="0"/>
            <a:r>
              <a:rPr lang="ru-RU" sz="1600">
                <a:latin typeface="Calibri" pitchFamily="34" charset="0"/>
                <a:ea typeface="Calibri" pitchFamily="34" charset="0"/>
              </a:rPr>
              <a:t>•</a:t>
            </a:r>
            <a:r>
              <a:rPr lang="ru-RU" sz="1600">
                <a:latin typeface="Times New Roman" pitchFamily="18" charset="0"/>
                <a:ea typeface="Calibri" pitchFamily="34" charset="0"/>
              </a:rPr>
              <a:t>	Формировать гражданскую позицию, чувство любви к Родине и осуществлять работу по патриотическому воспитанию дошкольников.</a:t>
            </a:r>
            <a:endParaRPr lang="ru-RU" sz="1600">
              <a:ea typeface="Calibri" pitchFamily="34" charset="0"/>
            </a:endParaRPr>
          </a:p>
          <a:p>
            <a:pPr eaLnBrk="0" hangingPunct="0"/>
            <a:r>
              <a:rPr lang="ru-RU" sz="1600">
                <a:latin typeface="Calibri" pitchFamily="34" charset="0"/>
                <a:ea typeface="Calibri" pitchFamily="34" charset="0"/>
              </a:rPr>
              <a:t>•</a:t>
            </a:r>
            <a:r>
              <a:rPr lang="ru-RU" sz="1600">
                <a:latin typeface="Times New Roman" pitchFamily="18" charset="0"/>
                <a:ea typeface="Calibri" pitchFamily="34" charset="0"/>
              </a:rPr>
              <a:t>	Расширять и систематизировать знания детей о Великой отечественной войне.</a:t>
            </a:r>
            <a:endParaRPr lang="ru-RU" sz="1600">
              <a:ea typeface="Calibri" pitchFamily="34" charset="0"/>
            </a:endParaRPr>
          </a:p>
          <a:p>
            <a:pPr eaLnBrk="0" hangingPunct="0"/>
            <a:r>
              <a:rPr lang="ru-RU" sz="1600">
                <a:latin typeface="Calibri" pitchFamily="34" charset="0"/>
                <a:ea typeface="Calibri" pitchFamily="34" charset="0"/>
              </a:rPr>
              <a:t>•</a:t>
            </a:r>
            <a:r>
              <a:rPr lang="ru-RU" sz="1600">
                <a:latin typeface="Times New Roman" pitchFamily="18" charset="0"/>
                <a:ea typeface="Calibri" pitchFamily="34" charset="0"/>
              </a:rPr>
              <a:t>	Сохранять трепетное отношение к празднику Победы, уважение к заслугам и подвигам воинов Великой Отечественной войны.</a:t>
            </a:r>
            <a:endParaRPr lang="ru-RU" sz="1600">
              <a:ea typeface="Calibri" pitchFamily="34" charset="0"/>
            </a:endParaRPr>
          </a:p>
          <a:p>
            <a:pPr eaLnBrk="0" hangingPunct="0"/>
            <a:r>
              <a:rPr lang="ru-RU" sz="1600">
                <a:latin typeface="Calibri" pitchFamily="34" charset="0"/>
                <a:ea typeface="Calibri" pitchFamily="34" charset="0"/>
              </a:rPr>
              <a:t>•</a:t>
            </a:r>
            <a:r>
              <a:rPr lang="ru-RU" sz="1600">
                <a:latin typeface="Times New Roman" pitchFamily="18" charset="0"/>
                <a:ea typeface="Calibri" pitchFamily="34" charset="0"/>
              </a:rPr>
              <a:t>	Дать представление о значении победы нашего народа в Великой Отечественной войне; познакомить с историческими фактами военных лет;</a:t>
            </a:r>
            <a:endParaRPr lang="ru-RU" sz="1600">
              <a:ea typeface="Calibri" pitchFamily="34" charset="0"/>
            </a:endParaRPr>
          </a:p>
          <a:p>
            <a:pPr eaLnBrk="0" hangingPunct="0"/>
            <a:r>
              <a:rPr lang="ru-RU" sz="1600">
                <a:latin typeface="Calibri" pitchFamily="34" charset="0"/>
                <a:ea typeface="Calibri" pitchFamily="34" charset="0"/>
              </a:rPr>
              <a:t>•</a:t>
            </a:r>
            <a:r>
              <a:rPr lang="ru-RU" sz="1600">
                <a:latin typeface="Times New Roman" pitchFamily="18" charset="0"/>
                <a:ea typeface="Calibri" pitchFamily="34" charset="0"/>
              </a:rPr>
              <a:t>	Обогащать и развивать словарный запас детей, познакомить с произведениями художественной литературы и музыки военных лет; </a:t>
            </a:r>
            <a:r>
              <a:rPr lang="ru-RU" sz="1600">
                <a:latin typeface="Calibri" pitchFamily="34" charset="0"/>
                <a:ea typeface="Calibri" pitchFamily="34" charset="0"/>
              </a:rPr>
              <a:t>—</a:t>
            </a:r>
            <a:r>
              <a:rPr lang="ru-RU" sz="1600">
                <a:latin typeface="Times New Roman" pitchFamily="18" charset="0"/>
                <a:ea typeface="Calibri" pitchFamily="34" charset="0"/>
              </a:rPr>
              <a:t> проводить работу с родителями, привлекая их к патриотическому воспитанию в семье;</a:t>
            </a:r>
            <a:endParaRPr lang="ru-RU" sz="1600">
              <a:ea typeface="Calibri" pitchFamily="34" charset="0"/>
            </a:endParaRPr>
          </a:p>
          <a:p>
            <a:pPr eaLnBrk="0" hangingPunct="0"/>
            <a:r>
              <a:rPr lang="ru-RU" sz="1600">
                <a:latin typeface="Calibri" pitchFamily="34" charset="0"/>
                <a:ea typeface="Calibri" pitchFamily="34" charset="0"/>
              </a:rPr>
              <a:t>•</a:t>
            </a:r>
            <a:r>
              <a:rPr lang="ru-RU" sz="1600">
                <a:latin typeface="Times New Roman" pitchFamily="18" charset="0"/>
                <a:ea typeface="Calibri" pitchFamily="34" charset="0"/>
              </a:rPr>
              <a:t>	Воспитывать в детях бережное отношение к семейным фотографиям и наградам, уважительное отношение к старшему поколению.</a:t>
            </a:r>
            <a:endParaRPr lang="ru-RU" sz="1600"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935038" y="812800"/>
            <a:ext cx="7740650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реализации проекта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1этап 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Выявление первоначальных знаний детей о войне, о празднике победы.</a:t>
            </a:r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2.Информация для  родителей о предстоящем проекте.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3.Подбор литературы, презентаций, фотографий, плакатов.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4.Создание предметно </a:t>
            </a:r>
            <a:r>
              <a:rPr lang="ru-RU" sz="1400">
                <a:latin typeface="Calibri" pitchFamily="34" charset="0"/>
                <a:ea typeface="Calibri" pitchFamily="34" charset="0"/>
              </a:rPr>
              <a:t>–</a:t>
            </a:r>
            <a:r>
              <a:rPr lang="ru-RU" sz="1400">
                <a:latin typeface="Times New Roman" pitchFamily="18" charset="0"/>
                <a:ea typeface="Calibri" pitchFamily="34" charset="0"/>
              </a:rPr>
              <a:t> развивающей среды, для реализации проекта в соответствии с требованиями ФГОС.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</a:rPr>
              <a:t>2этап 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1.Проведение тематических бесед с детьми, чтение художественных произведений по теме, дидактических игр, просмотр видеосюжетов.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2.Привлечение родителей к участию в проекте.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3.Организация сюжетно - ролевых, дидактических и подвижных игр.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</a:rPr>
              <a:t>3этап 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1. Организация конкурса к  выставке работ ко Дню Победы (совместная работа детей и родителей).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2. Экскурсия в музей.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3. Экскурсия и возложение цветов к Вечному огню.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</a:rPr>
              <a:t>Заключительный этап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Выставка поделок.</a:t>
            </a:r>
            <a:endParaRPr lang="ru-RU" sz="900">
              <a:ea typeface="Calibri" pitchFamily="34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Участие в акции</a:t>
            </a:r>
            <a:r>
              <a:rPr lang="ru-RU" sz="1400">
                <a:latin typeface="Calibri" pitchFamily="34" charset="0"/>
                <a:ea typeface="Calibri" pitchFamily="34" charset="0"/>
              </a:rPr>
              <a:t> </a:t>
            </a:r>
            <a:r>
              <a:rPr lang="ru-RU" sz="1400" i="1">
                <a:latin typeface="Times New Roman" pitchFamily="18" charset="0"/>
                <a:ea typeface="Calibri" pitchFamily="34" charset="0"/>
              </a:rPr>
              <a:t> </a:t>
            </a:r>
            <a:r>
              <a:rPr lang="ru-RU" sz="1400" i="1">
                <a:latin typeface="Calibri" pitchFamily="34" charset="0"/>
                <a:ea typeface="Calibri" pitchFamily="34" charset="0"/>
              </a:rPr>
              <a:t>«</a:t>
            </a:r>
            <a:r>
              <a:rPr lang="ru-RU" sz="1400" i="1">
                <a:latin typeface="Times New Roman" pitchFamily="18" charset="0"/>
                <a:ea typeface="Calibri" pitchFamily="34" charset="0"/>
              </a:rPr>
              <a:t>Поздравительная открытка ветерану</a:t>
            </a:r>
            <a:r>
              <a:rPr lang="ru-RU" sz="1400" i="1">
                <a:latin typeface="Calibri" pitchFamily="34" charset="0"/>
                <a:ea typeface="Calibri" pitchFamily="34" charset="0"/>
              </a:rPr>
              <a:t>»</a:t>
            </a:r>
          </a:p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</a:rPr>
              <a:t>Организация и проведение совместного квеста для детей и родителей «Письмо с фронта»</a:t>
            </a:r>
            <a:endParaRPr lang="ru-RU" sz="1400" i="1">
              <a:latin typeface="Calibri" pitchFamily="34" charset="0"/>
              <a:ea typeface="Calibri" pitchFamily="34" charset="0"/>
            </a:endParaRPr>
          </a:p>
          <a:p>
            <a:pPr eaLnBrk="0" hangingPunct="0"/>
            <a:endParaRPr lang="ru-RU" sz="140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220072" y="3429000"/>
            <a:ext cx="3528392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Привлечение детей и их родителей по изготовлению поделок для выставки в ДОУ и проведения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тематических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476672"/>
            <a:ext cx="396044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476672"/>
            <a:ext cx="2664098" cy="245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764704"/>
            <a:ext cx="320896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347864" y="4293096"/>
            <a:ext cx="3529012" cy="9239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Оформление холла и РППС группы с участием педагогов, детей и родителей</a:t>
            </a:r>
            <a:endParaRPr lang="ru-RU" dirty="0"/>
          </a:p>
        </p:txBody>
      </p:sp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620688"/>
            <a:ext cx="3096344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G:\viber\media\Viber Images\IMG-52490276ba6c0e4b4c8e4c8743711126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27584" y="548680"/>
            <a:ext cx="3312368" cy="24450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6" name="Picture 5" descr="G:\viber\media\Viber Images\IMG-6914e09181fe9710f8a61c242da6eac0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99592" y="3140968"/>
            <a:ext cx="3240360" cy="24302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9" name="Прямоугольник 8"/>
          <p:cNvSpPr/>
          <p:nvPr/>
        </p:nvSpPr>
        <p:spPr>
          <a:xfrm>
            <a:off x="4643438" y="4652963"/>
            <a:ext cx="3816350" cy="12001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Изготовление открыток и участие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акции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«Поздравительная открытка ветерану»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476672"/>
            <a:ext cx="4513680" cy="384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333375"/>
            <a:ext cx="468153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76375" y="4005263"/>
            <a:ext cx="4211638" cy="14763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Выездная экскурсия 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«Музей боевой славы»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возложение цветов у мемориала «Вечный огонь» </a:t>
            </a:r>
            <a:endParaRPr lang="ru-RU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45" name="Picture 2" descr="C:\Users\Пользователь\Desktop\баранчук\image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7400" y="333375"/>
            <a:ext cx="29162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3" descr="C:\Users\Пользователь\Desktop\баранчук\image (2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788" y="3716338"/>
            <a:ext cx="2312987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3132138" y="52292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404813"/>
            <a:ext cx="74168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Прямоугольник 10"/>
          <p:cNvSpPr>
            <a:spLocks noChangeArrowheads="1"/>
          </p:cNvSpPr>
          <p:nvPr/>
        </p:nvSpPr>
        <p:spPr bwMode="auto">
          <a:xfrm>
            <a:off x="2339752" y="4653136"/>
            <a:ext cx="51482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и проведение совместного </a:t>
            </a:r>
          </a:p>
          <a:p>
            <a:pPr algn="ctr"/>
            <a:r>
              <a:rPr lang="ru-RU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квеста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детей и родителей </a:t>
            </a:r>
          </a:p>
          <a:p>
            <a:pPr algn="ctr"/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«Письмо с фронта»</a:t>
            </a:r>
            <a:endParaRPr lang="ru-RU" b="1" i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292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МБДОУ-95</dc:creator>
  <cp:lastModifiedBy>МБДОУ-95</cp:lastModifiedBy>
  <cp:revision>38</cp:revision>
  <dcterms:created xsi:type="dcterms:W3CDTF">2022-11-27T14:42:45Z</dcterms:created>
  <dcterms:modified xsi:type="dcterms:W3CDTF">2022-12-10T01:23:58Z</dcterms:modified>
</cp:coreProperties>
</file>