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6" r:id="rId8"/>
    <p:sldId id="267" r:id="rId9"/>
    <p:sldId id="264" r:id="rId10"/>
    <p:sldId id="263" r:id="rId11"/>
    <p:sldId id="268" r:id="rId12"/>
    <p:sldId id="280" r:id="rId13"/>
    <p:sldId id="274" r:id="rId14"/>
    <p:sldId id="279" r:id="rId15"/>
    <p:sldId id="271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4966-6E08-41AE-9BED-75030548FE5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8132DE3-BADC-4581-AA8B-4CBA9438C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4966-6E08-41AE-9BED-75030548FE5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2DE3-BADC-4581-AA8B-4CBA9438C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4966-6E08-41AE-9BED-75030548FE5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2DE3-BADC-4581-AA8B-4CBA9438C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4966-6E08-41AE-9BED-75030548FE5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8132DE3-BADC-4581-AA8B-4CBA9438C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4966-6E08-41AE-9BED-75030548FE5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2DE3-BADC-4581-AA8B-4CBA9438C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4966-6E08-41AE-9BED-75030548FE5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2DE3-BADC-4581-AA8B-4CBA9438C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4966-6E08-41AE-9BED-75030548FE5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8132DE3-BADC-4581-AA8B-4CBA9438C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4966-6E08-41AE-9BED-75030548FE5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2DE3-BADC-4581-AA8B-4CBA9438C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4966-6E08-41AE-9BED-75030548FE5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2DE3-BADC-4581-AA8B-4CBA9438C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4966-6E08-41AE-9BED-75030548FE5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2DE3-BADC-4581-AA8B-4CBA9438C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C4966-6E08-41AE-9BED-75030548FE5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32DE3-BADC-4581-AA8B-4CBA9438C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3C4966-6E08-41AE-9BED-75030548FE5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8132DE3-BADC-4581-AA8B-4CBA9438C7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8358246" cy="6000791"/>
          </a:xfrm>
        </p:spPr>
        <p:txBody>
          <a:bodyPr>
            <a:normAutofit/>
          </a:bodyPr>
          <a:lstStyle/>
          <a:p>
            <a:pPr algn="ctr"/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/>
              <a:t/>
            </a:r>
            <a:br>
              <a:rPr lang="ru-RU" sz="1100" dirty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2700" b="1" dirty="0" smtClean="0">
                <a:solidFill>
                  <a:srgbClr val="00B050"/>
                </a:solidFill>
              </a:rPr>
              <a:t>ПРОЕКТ</a:t>
            </a:r>
            <a:br>
              <a:rPr lang="ru-RU" sz="2700" b="1" dirty="0" smtClean="0">
                <a:solidFill>
                  <a:srgbClr val="00B050"/>
                </a:solidFill>
              </a:rPr>
            </a:br>
            <a:r>
              <a:rPr lang="ru-RU" sz="2700" b="1" dirty="0" smtClean="0">
                <a:solidFill>
                  <a:srgbClr val="00B050"/>
                </a:solidFill>
              </a:rPr>
              <a:t> </a:t>
            </a:r>
            <a:br>
              <a:rPr lang="ru-RU" sz="2700" b="1" dirty="0" smtClean="0">
                <a:solidFill>
                  <a:srgbClr val="00B050"/>
                </a:solidFill>
              </a:rPr>
            </a:br>
            <a:r>
              <a:rPr lang="ru-RU" sz="4800" b="1" dirty="0" smtClean="0">
                <a:solidFill>
                  <a:srgbClr val="00B050"/>
                </a:solidFill>
              </a:rPr>
              <a:t>«Наши пернатые друзья»</a:t>
            </a:r>
            <a:r>
              <a:rPr lang="ru-RU" sz="2700" b="1" dirty="0" smtClean="0">
                <a:solidFill>
                  <a:srgbClr val="00B050"/>
                </a:solidFill>
              </a:rPr>
              <a:t/>
            </a:r>
            <a:br>
              <a:rPr lang="ru-RU" sz="2700" b="1" dirty="0" smtClean="0">
                <a:solidFill>
                  <a:srgbClr val="00B050"/>
                </a:solidFill>
              </a:rPr>
            </a:br>
            <a:r>
              <a:rPr lang="ru-RU" sz="2700" b="1" dirty="0" smtClean="0">
                <a:solidFill>
                  <a:srgbClr val="00B050"/>
                </a:solidFill>
              </a:rPr>
              <a:t> </a:t>
            </a:r>
            <a:br>
              <a:rPr lang="ru-RU" sz="2700" b="1" dirty="0" smtClean="0">
                <a:solidFill>
                  <a:srgbClr val="00B050"/>
                </a:solidFill>
              </a:rPr>
            </a:br>
            <a:r>
              <a:rPr lang="ru-RU" sz="2700" b="1" dirty="0" smtClean="0">
                <a:solidFill>
                  <a:srgbClr val="00B050"/>
                </a:solidFill>
              </a:rPr>
              <a:t>Средняя группа</a:t>
            </a:r>
            <a:br>
              <a:rPr lang="ru-RU" sz="2700" b="1" dirty="0" smtClean="0">
                <a:solidFill>
                  <a:srgbClr val="00B050"/>
                </a:solidFill>
              </a:rPr>
            </a:br>
            <a:r>
              <a:rPr lang="ru-RU" sz="2700" b="1" dirty="0" smtClean="0">
                <a:solidFill>
                  <a:srgbClr val="00B050"/>
                </a:solidFill>
              </a:rPr>
              <a:t> </a:t>
            </a:r>
            <a:br>
              <a:rPr lang="ru-RU" sz="2700" b="1" dirty="0" smtClean="0">
                <a:solidFill>
                  <a:srgbClr val="00B050"/>
                </a:solidFill>
              </a:rPr>
            </a:br>
            <a:r>
              <a:rPr lang="ru-RU" sz="2700" b="1" dirty="0" smtClean="0">
                <a:solidFill>
                  <a:srgbClr val="00B050"/>
                </a:solidFill>
              </a:rPr>
              <a:t>Воспитатель: </a:t>
            </a:r>
            <a:r>
              <a:rPr lang="ru-RU" sz="2700" b="1" dirty="0" err="1" smtClean="0">
                <a:solidFill>
                  <a:srgbClr val="00B050"/>
                </a:solidFill>
              </a:rPr>
              <a:t>Брычкова</a:t>
            </a:r>
            <a:r>
              <a:rPr lang="ru-RU" sz="2700" b="1" dirty="0" smtClean="0">
                <a:solidFill>
                  <a:srgbClr val="00B050"/>
                </a:solidFill>
              </a:rPr>
              <a:t> В.П. 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159808"/>
          <a:ext cx="8715436" cy="6486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6286544"/>
              </a:tblGrid>
              <a:tr h="35396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000" dirty="0"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Виды детской деятельности</a:t>
                      </a:r>
                    </a:p>
                  </a:txBody>
                  <a:tcPr marL="68580" marR="68580" marT="0" marB="0"/>
                </a:tc>
              </a:tr>
              <a:tr h="74944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Игровая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игры: </a:t>
                      </a:r>
                      <a:endParaRPr lang="ru-RU" sz="1000" dirty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«Четвертый лишний»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«Найди перелетных и зимующих птиц»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«Какой птицы не стало»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«Собери картинку»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4944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Познавательно –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исследовательская 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«Почему птицы могут летать?»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«У кого, какие клювы?»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«Как с гуся вода»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«Как устроены перья?»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«Строение птиц»</a:t>
                      </a:r>
                    </a:p>
                  </a:txBody>
                  <a:tcPr marL="68580" marR="68580" marT="0" marB="0"/>
                </a:tc>
              </a:tr>
              <a:tr h="104922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Коммуникативная 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Беседа:</a:t>
                      </a:r>
                      <a:endParaRPr lang="ru-RU" sz="1000" dirty="0">
                        <a:solidFill>
                          <a:srgbClr val="C00000"/>
                        </a:solidFill>
                        <a:latin typeface="Times New Roman" pitchFamily="18" charset="0"/>
                        <a:ea typeface="Arial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«Птицы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какие они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«Что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ты знаешь о птицах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«Как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узнать птицу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«Как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разделить птиц на перелетных и зимующих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«Какое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значение имеют птицы в жизни человека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«Чем питаются птицы зимой?»</a:t>
                      </a:r>
                    </a:p>
                  </a:txBody>
                  <a:tcPr marL="68580" marR="68580" marT="0" marB="0"/>
                </a:tc>
              </a:tr>
              <a:tr h="112401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Физическое развитие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Пальчиковая гимнастика: </a:t>
                      </a:r>
                      <a:endParaRPr lang="ru-RU" sz="1000" dirty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«Кап-кап», «Птички», «Ласточка», «Весна»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Подвижные игры: </a:t>
                      </a:r>
                      <a:endParaRPr lang="ru-RU" sz="1000" dirty="0">
                        <a:solidFill>
                          <a:srgbClr val="C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000" dirty="0" err="1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Совушка</a:t>
                      </a:r>
                      <a:r>
                        <a:rPr lang="ru-RU" sz="100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»,«</a:t>
                      </a:r>
                      <a:r>
                        <a:rPr lang="ru-RU" sz="1000" dirty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Птички и кошка</a:t>
                      </a:r>
                      <a:r>
                        <a:rPr lang="ru-RU" sz="100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»,</a:t>
                      </a:r>
                      <a:r>
                        <a:rPr lang="ru-RU" sz="1000" baseline="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000" dirty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Утка-Гусь» </a:t>
                      </a:r>
                      <a:r>
                        <a:rPr lang="ru-RU" sz="100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</a:t>
                      </a:r>
                      <a:r>
                        <a:rPr lang="ru-RU" sz="1000" baseline="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000" dirty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Летает - не летает»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«Вороны</a:t>
                      </a:r>
                      <a:r>
                        <a:rPr lang="ru-RU" sz="100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»,</a:t>
                      </a:r>
                      <a:r>
                        <a:rPr lang="ru-RU" sz="1000" baseline="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000" dirty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Птицы в клетке</a:t>
                      </a:r>
                      <a:r>
                        <a:rPr lang="ru-RU" sz="100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».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Физкультминутки:</a:t>
                      </a:r>
                      <a:r>
                        <a:rPr lang="ru-RU" sz="10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«Аист</a:t>
                      </a:r>
                      <a:r>
                        <a:rPr lang="ru-RU" sz="100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»,</a:t>
                      </a:r>
                      <a:r>
                        <a:rPr lang="ru-RU" sz="1000" baseline="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«Птица»,</a:t>
                      </a:r>
                      <a:r>
                        <a:rPr lang="ru-RU" sz="1000" baseline="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«Лебеди»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948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Чтение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Загадывание загадок по теме: «Птицы»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Разучивание пословиц и поговорок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стихов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167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ООД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ООД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«Наши пернатые друзья»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948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Продуктивная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 </a:t>
                      </a:r>
                      <a:r>
                        <a:rPr lang="ru-RU" sz="1000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«Снегири»</a:t>
                      </a:r>
                      <a:r>
                        <a:rPr lang="ru-RU" sz="1000" b="1" dirty="0" smtClean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00" i="1" dirty="0">
                          <a:solidFill>
                            <a:srgbClr val="11111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(из бумаги)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</a:t>
                      </a: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«Птичка»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Рисование</a:t>
                      </a:r>
                      <a:r>
                        <a:rPr lang="ru-RU" sz="1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«Птицы»</a:t>
                      </a:r>
                    </a:p>
                  </a:txBody>
                  <a:tcPr marL="68580" marR="68580" marT="0" marB="0"/>
                </a:tc>
              </a:tr>
              <a:tr h="69480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Взаимодействие с родителями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Организация </a:t>
                      </a:r>
                      <a:r>
                        <a:rPr lang="ru-RU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птичьей столовой на территории детского сада.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Покормите птиц зимой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User\Desktop\фото птицы\0LksV8Du-Y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7686" y="1285860"/>
            <a:ext cx="3429024" cy="2571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User\Desktop\фото птицы\DJSdimPrjWk.jpg"/>
          <p:cNvPicPr>
            <a:picLocks noChangeAspect="1" noChangeArrowheads="1"/>
          </p:cNvPicPr>
          <p:nvPr/>
        </p:nvPicPr>
        <p:blipFill>
          <a:blip r:embed="rId3" cstate="screen"/>
          <a:srcRect b="12069"/>
          <a:stretch>
            <a:fillRect/>
          </a:stretch>
        </p:blipFill>
        <p:spPr bwMode="auto">
          <a:xfrm>
            <a:off x="1285852" y="1214422"/>
            <a:ext cx="2315432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User\Desktop\фото птицы\3wEXrFBlYEw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4071942"/>
            <a:ext cx="3429024" cy="2571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 descr="C:\Users\User\Desktop\фото птицы\p2RcrPYYhZ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90" y="4000504"/>
            <a:ext cx="3500462" cy="2625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Учимся наблюдать и рассматривать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2" descr="C:\Users\User\Desktop\фото птицы\PMWhvb3P62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357298"/>
            <a:ext cx="2678926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User\Desktop\фото птицы\z8SoEw__6r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2500306"/>
            <a:ext cx="2964678" cy="39529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Зимующие перелётные птицы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Users\User\Desktop\фото птицы\RAUWtTI8_h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785926"/>
            <a:ext cx="3482603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User\Desktop\фото птицы\cQgsB-fVy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785926"/>
            <a:ext cx="3464743" cy="46196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Игра: «Сложи картинку»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User\Desktop\фото птицы\zynk-xtnjM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 r="11920" b="17703"/>
          <a:stretch>
            <a:fillRect/>
          </a:stretch>
        </p:blipFill>
        <p:spPr bwMode="auto">
          <a:xfrm>
            <a:off x="642910" y="1428736"/>
            <a:ext cx="3466084" cy="2428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User\Desktop\фото птицы\SHMN85LxLR8.jpg"/>
          <p:cNvPicPr>
            <a:picLocks noChangeAspect="1" noChangeArrowheads="1"/>
          </p:cNvPicPr>
          <p:nvPr/>
        </p:nvPicPr>
        <p:blipFill>
          <a:blip r:embed="rId3" cstate="screen"/>
          <a:srcRect l="15285" b="13387"/>
          <a:stretch>
            <a:fillRect/>
          </a:stretch>
        </p:blipFill>
        <p:spPr bwMode="auto">
          <a:xfrm>
            <a:off x="5357818" y="1357013"/>
            <a:ext cx="3214710" cy="24650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User\Desktop\фото птицы\pYThCXzkrbM.jpg"/>
          <p:cNvPicPr>
            <a:picLocks noChangeAspect="1" noChangeArrowheads="1"/>
          </p:cNvPicPr>
          <p:nvPr/>
        </p:nvPicPr>
        <p:blipFill>
          <a:blip r:embed="rId4" cstate="screen"/>
          <a:srcRect l="6856" r="14296" b="22295"/>
          <a:stretch>
            <a:fillRect/>
          </a:stretch>
        </p:blipFill>
        <p:spPr bwMode="auto">
          <a:xfrm>
            <a:off x="3357555" y="4143379"/>
            <a:ext cx="3475248" cy="25686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Конструирование из бумаги «Снегирь»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User\Desktop\фото птицы\YrMpXk0Tjm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071678"/>
            <a:ext cx="2571770" cy="19288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User\Desktop\фото птицы\fqNaqMQOUy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02" y="1357298"/>
            <a:ext cx="3048023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User\Desktop\фото птицы\zUw5wT2YgL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0364" y="4143380"/>
            <a:ext cx="3333773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C:\Users\User\Desktop\фото птицы\ROAEjX4lVJw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388" y="2000240"/>
            <a:ext cx="2595033" cy="1946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рисование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1266" name="Picture 2" descr="C:\Users\User\Desktop\фото птицы\Uq-0aPSuFk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2409" y="1500174"/>
            <a:ext cx="2905145" cy="21788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User\Desktop\фото птицы\3q9ADja0i-o.jpg"/>
          <p:cNvPicPr>
            <a:picLocks noChangeAspect="1" noChangeArrowheads="1"/>
          </p:cNvPicPr>
          <p:nvPr/>
        </p:nvPicPr>
        <p:blipFill>
          <a:blip r:embed="rId3" cstate="screen"/>
          <a:srcRect l="2290" t="9091" b="6061"/>
          <a:stretch>
            <a:fillRect/>
          </a:stretch>
        </p:blipFill>
        <p:spPr bwMode="auto">
          <a:xfrm>
            <a:off x="2500298" y="3857628"/>
            <a:ext cx="4277863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User\Desktop\фото птицы\s4L0QmiJ41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5584038" y="1059640"/>
            <a:ext cx="2214576" cy="2952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Лепка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User\Desktop\фото птицы\ye7hT_UjUT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071546"/>
            <a:ext cx="3500462" cy="2625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 descr="C:\Users\User\Desktop\фото птицы\gOIPRvPB4K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4071942"/>
            <a:ext cx="3535936" cy="2651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User\Desktop\фото птицы\j1V5XUOfr08.jpg"/>
          <p:cNvPicPr>
            <a:picLocks noChangeAspect="1" noChangeArrowheads="1"/>
          </p:cNvPicPr>
          <p:nvPr/>
        </p:nvPicPr>
        <p:blipFill>
          <a:blip r:embed="rId4" cstate="screen"/>
          <a:srcRect b="12629"/>
          <a:stretch>
            <a:fillRect/>
          </a:stretch>
        </p:blipFill>
        <p:spPr bwMode="auto">
          <a:xfrm>
            <a:off x="5929322" y="1071546"/>
            <a:ext cx="2406854" cy="28038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C:\Users\User\Desktop\фото птицы\mTSIeWZXuLU (1).jpg"/>
          <p:cNvPicPr>
            <a:picLocks noChangeAspect="1" noChangeArrowheads="1"/>
          </p:cNvPicPr>
          <p:nvPr/>
        </p:nvPicPr>
        <p:blipFill>
          <a:blip r:embed="rId5" cstate="screen"/>
          <a:srcRect r="6941" b="18746"/>
          <a:stretch>
            <a:fillRect/>
          </a:stretch>
        </p:blipFill>
        <p:spPr bwMode="auto">
          <a:xfrm>
            <a:off x="785786" y="3929066"/>
            <a:ext cx="2357454" cy="2744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Актуальность проекта: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Экологическое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воспитание подрастающего поколения является одной из наиболее актуальных. Именно в период дошкольного детства происходит становление человеческой личности, формирование начал экологической культуры. Поэтому очень важно разбудить в детях интерес к живой природе, воспитывать любовь к ней, научить беречь окружающий мир. В ходе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образовательного процесса выявилось, что у детей недостаточно развиты знания о птицах. Дети зачастую путают зимующих и перелётных птиц. Также у детей недостаточно развито чувство заботы о птицах. Следовательно, было принято решение реализовать проект «Птицы – наши друзья»! Это позволит расширить и углубить знания детей о птицах, послужит формированию бережного отношения к птицам, осознанию того, что необходимо ухаживать за пернатыми в самое трудное для них время года.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Цель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  <a:r>
              <a:rPr lang="ru-RU" dirty="0" smtClean="0"/>
              <a:t> </a:t>
            </a:r>
            <a:r>
              <a:rPr lang="ru-RU" sz="2000" dirty="0" smtClean="0"/>
              <a:t>Расширить знания детей о птицах, их образе жизни.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Задачи</a:t>
            </a:r>
            <a:r>
              <a:rPr lang="ru-RU" b="1" dirty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rgbClr val="00B050"/>
                </a:solidFill>
              </a:rPr>
              <a:t>Обучающие</a:t>
            </a:r>
            <a:r>
              <a:rPr lang="ru-RU" dirty="0">
                <a:solidFill>
                  <a:srgbClr val="00B050"/>
                </a:solidFill>
              </a:rPr>
              <a:t>:</a:t>
            </a:r>
          </a:p>
          <a:p>
            <a:pPr>
              <a:buNone/>
            </a:pPr>
            <a:r>
              <a:rPr lang="ru-RU" dirty="0"/>
              <a:t>- Углублять и систематизировать представления у детей о перелетных и зимующих птицах, условиях их обитания, особенностях внешнего вида.</a:t>
            </a:r>
          </a:p>
          <a:p>
            <a:pPr>
              <a:buNone/>
            </a:pPr>
            <a:r>
              <a:rPr lang="ru-RU" b="1" dirty="0">
                <a:solidFill>
                  <a:srgbClr val="00B050"/>
                </a:solidFill>
              </a:rPr>
              <a:t>Развивающие</a:t>
            </a:r>
            <a:r>
              <a:rPr lang="ru-RU" dirty="0">
                <a:solidFill>
                  <a:srgbClr val="00B050"/>
                </a:solidFill>
              </a:rPr>
              <a:t>:</a:t>
            </a:r>
          </a:p>
          <a:p>
            <a:pPr>
              <a:buNone/>
            </a:pPr>
            <a:r>
              <a:rPr lang="ru-RU" dirty="0"/>
              <a:t>- Развивать наблюдательность, познавательную активность детей.</a:t>
            </a:r>
          </a:p>
          <a:p>
            <a:pPr>
              <a:buNone/>
            </a:pPr>
            <a:r>
              <a:rPr lang="ru-RU" dirty="0"/>
              <a:t>- Развивать элементарные представления о птицах</a:t>
            </a:r>
            <a:r>
              <a:rPr lang="ru-RU" b="1" dirty="0"/>
              <a:t> </a:t>
            </a:r>
            <a:r>
              <a:rPr lang="ru-RU" dirty="0"/>
              <a:t>(летают, поют, клюют, вьют гнёзда, выводят птенцов).</a:t>
            </a:r>
          </a:p>
          <a:p>
            <a:pPr>
              <a:buNone/>
            </a:pPr>
            <a:r>
              <a:rPr lang="ru-RU" b="1" dirty="0">
                <a:solidFill>
                  <a:srgbClr val="00B050"/>
                </a:solidFill>
              </a:rPr>
              <a:t>Воспитывающие</a:t>
            </a:r>
            <a:r>
              <a:rPr lang="ru-RU" dirty="0">
                <a:solidFill>
                  <a:srgbClr val="00B050"/>
                </a:solidFill>
              </a:rPr>
              <a:t>:</a:t>
            </a:r>
          </a:p>
          <a:p>
            <a:pPr>
              <a:buNone/>
            </a:pPr>
            <a:r>
              <a:rPr lang="ru-RU" dirty="0"/>
              <a:t>- Воспитывать бережное отношение к пернатым друзьям, приучать заботиться о птицах ближайшего окружения.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Интеграция образовательных областей: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речевое развитие</a:t>
            </a:r>
          </a:p>
          <a:p>
            <a:pPr>
              <a:buNone/>
            </a:pPr>
            <a:r>
              <a:rPr lang="ru-RU" dirty="0" smtClean="0"/>
              <a:t>художественно </a:t>
            </a:r>
            <a:r>
              <a:rPr lang="ru-RU" dirty="0"/>
              <a:t>– эстетическое </a:t>
            </a:r>
            <a:r>
              <a:rPr lang="ru-RU" dirty="0" smtClean="0"/>
              <a:t>развитие</a:t>
            </a:r>
            <a:endParaRPr lang="ru-RU" dirty="0"/>
          </a:p>
          <a:p>
            <a:pPr>
              <a:buNone/>
            </a:pPr>
            <a:r>
              <a:rPr lang="ru-RU" dirty="0"/>
              <a:t>познавательное </a:t>
            </a:r>
            <a:r>
              <a:rPr lang="ru-RU" dirty="0" smtClean="0"/>
              <a:t>развитие</a:t>
            </a:r>
          </a:p>
          <a:p>
            <a:pPr>
              <a:buNone/>
            </a:pPr>
            <a:r>
              <a:rPr lang="ru-RU" dirty="0" smtClean="0"/>
              <a:t>социально коммуникативное развитие</a:t>
            </a:r>
          </a:p>
          <a:p>
            <a:pPr>
              <a:buNone/>
            </a:pPr>
            <a:r>
              <a:rPr lang="ru-RU" dirty="0" smtClean="0"/>
              <a:t>физическое развитие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Ожидаемый результат: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- </a:t>
            </a:r>
            <a:r>
              <a:rPr lang="ru-RU" dirty="0"/>
              <a:t>Получение знаний детей о жизни птиц.</a:t>
            </a:r>
          </a:p>
          <a:p>
            <a:pPr>
              <a:buNone/>
            </a:pPr>
            <a:r>
              <a:rPr lang="ru-RU" dirty="0" smtClean="0"/>
              <a:t>     - </a:t>
            </a:r>
            <a:r>
              <a:rPr lang="ru-RU" dirty="0"/>
              <a:t>Дети научились различать перелетных птиц от зимующих.</a:t>
            </a:r>
          </a:p>
          <a:p>
            <a:pPr>
              <a:buNone/>
            </a:pPr>
            <a:r>
              <a:rPr lang="ru-RU" dirty="0" smtClean="0"/>
              <a:t>     - </a:t>
            </a:r>
            <a:r>
              <a:rPr lang="ru-RU" dirty="0"/>
              <a:t>Создание необходимых условий в ДОУ и группе </a:t>
            </a:r>
            <a:r>
              <a:rPr lang="ru-RU" dirty="0" smtClean="0"/>
              <a:t>по формированию </a:t>
            </a:r>
            <a:r>
              <a:rPr lang="ru-RU" dirty="0"/>
              <a:t>у дошкольников целостного представления о жизни  птиц.</a:t>
            </a:r>
          </a:p>
          <a:p>
            <a:pPr>
              <a:buNone/>
            </a:pPr>
            <a:r>
              <a:rPr lang="ru-RU" dirty="0" smtClean="0"/>
              <a:t>     - </a:t>
            </a:r>
            <a:r>
              <a:rPr lang="ru-RU" dirty="0"/>
              <a:t>Заинтересованность  детей совместно с родителями в заботе о птицах, желание помогать им в зимний период (изготовление кормушек, подкормка птиц зимой).</a:t>
            </a:r>
          </a:p>
          <a:p>
            <a:pPr>
              <a:buNone/>
            </a:pPr>
            <a:r>
              <a:rPr lang="ru-RU" dirty="0" smtClean="0"/>
              <a:t>     - </a:t>
            </a:r>
            <a:r>
              <a:rPr lang="ru-RU" dirty="0"/>
              <a:t>Развитие у детей любознательности, творческих способностей, познавательной активности, коммуникативных навыков.</a:t>
            </a:r>
          </a:p>
          <a:p>
            <a:pPr>
              <a:buNone/>
            </a:pPr>
            <a:r>
              <a:rPr lang="ru-RU" dirty="0" smtClean="0"/>
              <a:t>     - </a:t>
            </a:r>
            <a:r>
              <a:rPr lang="ru-RU" dirty="0"/>
              <a:t>Активное участие родителей в реализации проекта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Участники проекта: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дети </a:t>
            </a:r>
            <a:r>
              <a:rPr lang="ru-RU" dirty="0"/>
              <a:t>средней </a:t>
            </a:r>
            <a:r>
              <a:rPr lang="ru-RU" dirty="0" smtClean="0"/>
              <a:t>группы</a:t>
            </a:r>
          </a:p>
          <a:p>
            <a:pPr>
              <a:buNone/>
            </a:pPr>
            <a:r>
              <a:rPr lang="ru-RU" dirty="0" smtClean="0"/>
              <a:t>воспитатель</a:t>
            </a:r>
          </a:p>
          <a:p>
            <a:pPr>
              <a:buNone/>
            </a:pPr>
            <a:r>
              <a:rPr lang="ru-RU" dirty="0" smtClean="0"/>
              <a:t>родители детей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Срок реализации проекта: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(с 01.11. по 30.11. 2021 г.).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Вид проекта</a:t>
            </a:r>
            <a:r>
              <a:rPr lang="ru-RU" dirty="0" smtClean="0">
                <a:solidFill>
                  <a:srgbClr val="C00000"/>
                </a:solidFill>
              </a:rPr>
              <a:t>: </a:t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краткосрочный </a:t>
            </a:r>
          </a:p>
          <a:p>
            <a:pPr>
              <a:buNone/>
            </a:pPr>
            <a:r>
              <a:rPr lang="ru-RU" dirty="0" smtClean="0"/>
              <a:t>познавательно – исследовательский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" y="142853"/>
          <a:ext cx="9144000" cy="6715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144"/>
                <a:gridCol w="5836634"/>
                <a:gridCol w="149657"/>
                <a:gridCol w="149657"/>
                <a:gridCol w="776551"/>
                <a:gridCol w="271050"/>
                <a:gridCol w="1586307"/>
              </a:tblGrid>
              <a:tr h="5534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Мероприятия</a:t>
                      </a: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Сроки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Ответственный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Подготовительный </a:t>
                      </a: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этап</a:t>
                      </a:r>
                      <a:endParaRPr lang="ru-RU" sz="12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Выявление первоначальных знаний детей.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Брычкова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В.П.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4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Изучение методической литературы, разработка содержания проекта, составление плана основного этапа проекта.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Брычкова В.П.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34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Подбор наглядно – дидактических пособий, демонстрационного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материала,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природного материала,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художественной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литературы, 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приобретение необходимого оборудования.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Брычкова В.П.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4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Информирование родителей и их привлечение к проектной деятельности.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Брычкова В.П.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4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Подготовка развивающей предметно-пространственной среды.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Брычкова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В.П.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4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II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Основной </a:t>
                      </a:r>
                      <a:r>
                        <a:rPr lang="ru-RU" sz="18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этап</a:t>
                      </a:r>
                      <a:endParaRPr lang="ru-RU" sz="12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4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Внедрение в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воспитательно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образовательный процесс эффективных методов и приемов по расширению знаний дошкольников о развивающих играх.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Брычкова В.П.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22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Беседы.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Рассматривание иллюстраций.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Дидактические игры.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Познавательно – исследовательская деятельность.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Брычкова В.П.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4539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 «Кормушка для птиц» </a:t>
                      </a: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(из коробок)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47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Конструирование «Птичка» </a:t>
                      </a:r>
                      <a:r>
                        <a:rPr lang="ru-RU" sz="120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(из бумаги)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Лепка: «Птичка»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Раскраски «Птицы»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Брычкова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В.П.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4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III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Заключительный этап</a:t>
                      </a:r>
                      <a:endParaRPr lang="ru-RU" sz="12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4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Выставка детских работ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Брычкова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В.П.</a:t>
                      </a:r>
                    </a:p>
                  </a:txBody>
                  <a:tcPr marL="68580" marR="68580" marT="0" marB="0"/>
                </a:tc>
              </a:tr>
              <a:tr h="3740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i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20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Arial"/>
                          <a:cs typeface="Times New Roman" pitchFamily="18" charset="0"/>
                        </a:rPr>
                        <a:t>ООД «Наши пернатые друзья»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Брычкова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В.П.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154</TotalTime>
  <Words>712</Words>
  <Application>Microsoft Office PowerPoint</Application>
  <PresentationFormat>Экран (4:3)</PresentationFormat>
  <Paragraphs>145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   ПРОЕКТ   «Наши пернатые друзья»   Средняя группа   Воспитатель: Брычкова В.П.  </vt:lpstr>
      <vt:lpstr>Актуальность проекта: </vt:lpstr>
      <vt:lpstr>Цель: Расширить знания детей о птицах, их образе жизни. </vt:lpstr>
      <vt:lpstr>Интеграция образовательных областей: </vt:lpstr>
      <vt:lpstr>Ожидаемый результат:</vt:lpstr>
      <vt:lpstr>Участники проекта:</vt:lpstr>
      <vt:lpstr>Срок реализации проекта: </vt:lpstr>
      <vt:lpstr>Вид проекта:  </vt:lpstr>
      <vt:lpstr>Слайд 9</vt:lpstr>
      <vt:lpstr>Слайд 10</vt:lpstr>
      <vt:lpstr>Покормите птиц зимой</vt:lpstr>
      <vt:lpstr>Учимся наблюдать и рассматривать</vt:lpstr>
      <vt:lpstr>Зимующие перелётные птицы</vt:lpstr>
      <vt:lpstr>Игра: «Сложи картинку»</vt:lpstr>
      <vt:lpstr>Конструирование из бумаги «Снегирь»</vt:lpstr>
      <vt:lpstr>рисование</vt:lpstr>
      <vt:lpstr>Лепка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  «Наши пернатые друзья»   Средняя группа   Воспитатель: Брычкова В.П.</dc:title>
  <dc:creator>User</dc:creator>
  <cp:lastModifiedBy>User</cp:lastModifiedBy>
  <cp:revision>22</cp:revision>
  <dcterms:created xsi:type="dcterms:W3CDTF">2021-12-18T10:01:02Z</dcterms:created>
  <dcterms:modified xsi:type="dcterms:W3CDTF">2022-12-10T10:37:47Z</dcterms:modified>
</cp:coreProperties>
</file>