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7" r:id="rId4"/>
    <p:sldId id="261" r:id="rId5"/>
    <p:sldId id="262" r:id="rId6"/>
    <p:sldId id="263" r:id="rId7"/>
    <p:sldId id="264" r:id="rId8"/>
    <p:sldId id="265" r:id="rId9"/>
    <p:sldId id="266" r:id="rId10"/>
    <p:sldId id="268" r:id="rId1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SkazkaForSerge" panose="02027200000000000000"/>
      <p:regular r:id="rId1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2A26"/>
    <a:srgbClr val="8D1E1B"/>
    <a:srgbClr val="CC0066"/>
    <a:srgbClr val="A42320"/>
    <a:srgbClr val="820041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visualgenome.org/paper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1628800"/>
            <a:ext cx="4896544" cy="208823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Родительское собрание</a:t>
            </a:r>
            <a:endParaRPr lang="ru-RU" sz="5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725144"/>
            <a:ext cx="4320480" cy="7920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  <a:latin typeface="SkazkaForSerge" pitchFamily="18" charset="0"/>
              </a:rPr>
              <a:t>Боднар Надежда Васильевна;</a:t>
            </a:r>
          </a:p>
          <a:p>
            <a:pPr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  <a:latin typeface="SkazkaForSerge" pitchFamily="18" charset="0"/>
              </a:rPr>
              <a:t>Зайцева Анна Владимировна.</a:t>
            </a: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21E01EC-5431-4797-AB92-E1B359807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618191"/>
            <a:ext cx="5472608" cy="86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rgbClr val="C42A26"/>
                </a:solidFill>
              </a:rPr>
              <a:t>Спасибо за внимание)</a:t>
            </a:r>
          </a:p>
          <a:p>
            <a:pPr marL="0" indent="0">
              <a:buNone/>
            </a:pPr>
            <a:endParaRPr lang="ru-RU" sz="4000" dirty="0">
              <a:solidFill>
                <a:srgbClr val="C42A26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99353B-35DC-47DC-B598-7B6D3CA014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92896"/>
            <a:ext cx="3955412" cy="3698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3402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дня: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0B81D9B-8A78-44F1-80B5-DE6FCDF283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6" y="1005653"/>
            <a:ext cx="6840760" cy="50156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BA1D8-2EE1-4C37-BA0B-9F2D9F69E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0" i="0" dirty="0">
                <a:solidFill>
                  <a:srgbClr val="C42A26"/>
                </a:solidFill>
                <a:effectLst/>
              </a:rPr>
              <a:t>Психологические особенности </a:t>
            </a:r>
            <a:br>
              <a:rPr lang="ru-RU" sz="3600" b="0" i="0" dirty="0">
                <a:solidFill>
                  <a:srgbClr val="C42A26"/>
                </a:solidFill>
                <a:effectLst/>
              </a:rPr>
            </a:br>
            <a:r>
              <a:rPr lang="ru-RU" sz="3600" b="0" i="0" dirty="0">
                <a:solidFill>
                  <a:srgbClr val="C42A26"/>
                </a:solidFill>
                <a:effectLst/>
              </a:rPr>
              <a:t>детей 5-6 лет:</a:t>
            </a:r>
            <a:endParaRPr lang="ru-RU" sz="3600" dirty="0">
              <a:solidFill>
                <a:srgbClr val="C42A26"/>
              </a:solidFill>
            </a:endParaRPr>
          </a:p>
        </p:txBody>
      </p:sp>
      <p:pic>
        <p:nvPicPr>
          <p:cNvPr id="5" name="Объект 4" descr="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D5620D77-74EA-4B75-8E31-D0E0251434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540" y="2382156"/>
            <a:ext cx="1741964" cy="1475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98DCB8-6DBE-4E45-9CBD-23BABB399446}"/>
              </a:ext>
            </a:extLst>
          </p:cNvPr>
          <p:cNvSpPr txBox="1"/>
          <p:nvPr/>
        </p:nvSpPr>
        <p:spPr>
          <a:xfrm>
            <a:off x="5978203" y="2016398"/>
            <a:ext cx="2432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383838"/>
                </a:solidFill>
                <a:ea typeface="Calibri" panose="020F0502020204030204" pitchFamily="34" charset="0"/>
              </a:rPr>
              <a:t>г</a:t>
            </a:r>
            <a:r>
              <a:rPr lang="ru-RU" sz="1400" dirty="0">
                <a:solidFill>
                  <a:srgbClr val="383838"/>
                </a:solidFill>
                <a:effectLst/>
                <a:ea typeface="Calibri" panose="020F0502020204030204" pitchFamily="34" charset="0"/>
              </a:rPr>
              <a:t>ендерная принадлежность</a:t>
            </a:r>
            <a:endParaRPr lang="ru-RU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B08034-5565-4C9F-8FCD-12BDC34C4533}"/>
              </a:ext>
            </a:extLst>
          </p:cNvPr>
          <p:cNvSpPr txBox="1"/>
          <p:nvPr/>
        </p:nvSpPr>
        <p:spPr>
          <a:xfrm>
            <a:off x="6185360" y="3218622"/>
            <a:ext cx="1550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83838"/>
                </a:solidFill>
                <a:effectLst/>
                <a:ea typeface="Calibri" panose="020F0502020204030204" pitchFamily="34" charset="0"/>
              </a:rPr>
              <a:t>оценочное отношение ребенка к себе и другим</a:t>
            </a:r>
            <a:endParaRPr lang="ru-RU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C48484-C6FD-46CA-A3AE-9BB02FE6B58B}"/>
              </a:ext>
            </a:extLst>
          </p:cNvPr>
          <p:cNvSpPr txBox="1"/>
          <p:nvPr/>
        </p:nvSpPr>
        <p:spPr>
          <a:xfrm>
            <a:off x="3525776" y="4653426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83838"/>
                </a:solidFill>
                <a:ea typeface="Calibri" panose="020F0502020204030204" pitchFamily="34" charset="0"/>
              </a:rPr>
              <a:t>в</a:t>
            </a:r>
            <a:r>
              <a:rPr lang="ru-RU" sz="1400" dirty="0">
                <a:solidFill>
                  <a:srgbClr val="383838"/>
                </a:solidFill>
                <a:effectLst/>
                <a:ea typeface="Calibri" panose="020F0502020204030204" pitchFamily="34" charset="0"/>
              </a:rPr>
              <a:t>едущая потребность–в общении и творческая активность</a:t>
            </a:r>
            <a:endParaRPr lang="ru-RU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E08560-44D8-40C2-8E53-2516C1C46191}"/>
              </a:ext>
            </a:extLst>
          </p:cNvPr>
          <p:cNvSpPr txBox="1"/>
          <p:nvPr/>
        </p:nvSpPr>
        <p:spPr>
          <a:xfrm>
            <a:off x="1143048" y="3471483"/>
            <a:ext cx="1715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383838"/>
                </a:solidFill>
                <a:ea typeface="Calibri" panose="020F0502020204030204" pitchFamily="34" charset="0"/>
              </a:rPr>
              <a:t>в</a:t>
            </a:r>
            <a:r>
              <a:rPr lang="ru-RU" sz="1400" dirty="0">
                <a:solidFill>
                  <a:srgbClr val="383838"/>
                </a:solidFill>
                <a:effectLst/>
                <a:ea typeface="Calibri" panose="020F0502020204030204" pitchFamily="34" charset="0"/>
              </a:rPr>
              <a:t>едущая функция – </a:t>
            </a:r>
          </a:p>
          <a:p>
            <a:r>
              <a:rPr lang="ru-RU" sz="1400" dirty="0">
                <a:solidFill>
                  <a:srgbClr val="383838"/>
                </a:solidFill>
                <a:effectLst/>
                <a:ea typeface="Calibri" panose="020F0502020204030204" pitchFamily="34" charset="0"/>
              </a:rPr>
              <a:t>воображение</a:t>
            </a:r>
            <a:endParaRPr lang="ru-RU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1E1901-8B93-419B-B313-E0317814CDC9}"/>
              </a:ext>
            </a:extLst>
          </p:cNvPr>
          <p:cNvSpPr txBox="1"/>
          <p:nvPr/>
        </p:nvSpPr>
        <p:spPr>
          <a:xfrm>
            <a:off x="929216" y="2567639"/>
            <a:ext cx="17153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олее совершенной становится крупная моторика</a:t>
            </a:r>
            <a:endParaRPr lang="ru-RU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87BB87-1F83-4E63-A952-A2576067F5A0}"/>
              </a:ext>
            </a:extLst>
          </p:cNvPr>
          <p:cNvSpPr txBox="1"/>
          <p:nvPr/>
        </p:nvSpPr>
        <p:spPr>
          <a:xfrm>
            <a:off x="3354425" y="1605591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азвиваются выносливость </a:t>
            </a:r>
            <a:endParaRPr lang="ru-RU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7B47E8-F830-4052-A95E-3960572C5B41}"/>
              </a:ext>
            </a:extLst>
          </p:cNvPr>
          <p:cNvSpPr txBox="1"/>
          <p:nvPr/>
        </p:nvSpPr>
        <p:spPr>
          <a:xfrm>
            <a:off x="6248047" y="2789139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мелкой </a:t>
            </a:r>
            <a:endParaRPr lang="ru-RU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2ACD26-F3A7-4446-A799-171B4C8D38AC}"/>
              </a:ext>
            </a:extLst>
          </p:cNvPr>
          <p:cNvSpPr txBox="1"/>
          <p:nvPr/>
        </p:nvSpPr>
        <p:spPr>
          <a:xfrm>
            <a:off x="1242179" y="4351512"/>
            <a:ext cx="21001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редставления об </a:t>
            </a:r>
          </a:p>
          <a:p>
            <a:pPr algn="ctr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основных свойствах </a:t>
            </a:r>
          </a:p>
          <a:p>
            <a:pPr algn="ctr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предметов углубляются</a:t>
            </a:r>
            <a:endParaRPr lang="ru-RU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E9C12A-8928-4A49-A271-5354E4F7F803}"/>
              </a:ext>
            </a:extLst>
          </p:cNvPr>
          <p:cNvSpPr txBox="1"/>
          <p:nvPr/>
        </p:nvSpPr>
        <p:spPr>
          <a:xfrm>
            <a:off x="5533373" y="4437822"/>
            <a:ext cx="171079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 становится нормой правильное произношение звуков</a:t>
            </a:r>
            <a:endParaRPr lang="ru-RU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3501AA-C3D2-4B18-97FF-FDA5FF5E5938}"/>
              </a:ext>
            </a:extLst>
          </p:cNvPr>
          <p:cNvSpPr txBox="1"/>
          <p:nvPr/>
        </p:nvSpPr>
        <p:spPr>
          <a:xfrm>
            <a:off x="2058281" y="1910777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память</a:t>
            </a:r>
            <a:endParaRPr lang="ru-RU" sz="1400" dirty="0"/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AE46F7EF-50A3-41A6-8D1F-96F7AB0F178A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4353630" y="1924234"/>
            <a:ext cx="78892" cy="457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5FAB9EDD-983D-4FC3-91C0-C5C1421D49E2}"/>
              </a:ext>
            </a:extLst>
          </p:cNvPr>
          <p:cNvCxnSpPr>
            <a:cxnSpLocks/>
          </p:cNvCxnSpPr>
          <p:nvPr/>
        </p:nvCxnSpPr>
        <p:spPr>
          <a:xfrm flipV="1">
            <a:off x="5157931" y="2216358"/>
            <a:ext cx="714615" cy="281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0F2297DE-43B5-41B5-8AB3-3A805A5CDC65}"/>
              </a:ext>
            </a:extLst>
          </p:cNvPr>
          <p:cNvCxnSpPr>
            <a:cxnSpLocks/>
          </p:cNvCxnSpPr>
          <p:nvPr/>
        </p:nvCxnSpPr>
        <p:spPr>
          <a:xfrm>
            <a:off x="5170749" y="3069327"/>
            <a:ext cx="10146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13DD840C-0743-4244-8106-DE2A6E1C609C}"/>
              </a:ext>
            </a:extLst>
          </p:cNvPr>
          <p:cNvCxnSpPr>
            <a:cxnSpLocks/>
          </p:cNvCxnSpPr>
          <p:nvPr/>
        </p:nvCxnSpPr>
        <p:spPr>
          <a:xfrm>
            <a:off x="5210990" y="3327901"/>
            <a:ext cx="644766" cy="282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A55A7A4B-4F4B-4F23-9C16-8E71FCDA739F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4389872" y="3696560"/>
            <a:ext cx="17394" cy="956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7F78C8CF-6E5A-4D76-9F55-0631C595021B}"/>
              </a:ext>
            </a:extLst>
          </p:cNvPr>
          <p:cNvCxnSpPr>
            <a:cxnSpLocks/>
          </p:cNvCxnSpPr>
          <p:nvPr/>
        </p:nvCxnSpPr>
        <p:spPr>
          <a:xfrm>
            <a:off x="5157931" y="3682373"/>
            <a:ext cx="693444" cy="624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CA0A1A40-461C-43B4-8277-C21A370A46DF}"/>
              </a:ext>
            </a:extLst>
          </p:cNvPr>
          <p:cNvCxnSpPr/>
          <p:nvPr/>
        </p:nvCxnSpPr>
        <p:spPr>
          <a:xfrm flipH="1">
            <a:off x="2749118" y="3695675"/>
            <a:ext cx="907703" cy="6837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49CA0E7F-86ED-492B-A054-FFE7A24540DE}"/>
              </a:ext>
            </a:extLst>
          </p:cNvPr>
          <p:cNvCxnSpPr>
            <a:cxnSpLocks/>
          </p:cNvCxnSpPr>
          <p:nvPr/>
        </p:nvCxnSpPr>
        <p:spPr>
          <a:xfrm flipH="1">
            <a:off x="2966992" y="3339764"/>
            <a:ext cx="650543" cy="258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24B14338-1546-4CEC-B6DD-32117000ACC6}"/>
              </a:ext>
            </a:extLst>
          </p:cNvPr>
          <p:cNvCxnSpPr>
            <a:cxnSpLocks/>
          </p:cNvCxnSpPr>
          <p:nvPr/>
        </p:nvCxnSpPr>
        <p:spPr>
          <a:xfrm flipH="1">
            <a:off x="2639482" y="3069327"/>
            <a:ext cx="9780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B0D2F58A-79E6-4B94-8EF5-BD66025F75CD}"/>
              </a:ext>
            </a:extLst>
          </p:cNvPr>
          <p:cNvCxnSpPr>
            <a:cxnSpLocks/>
          </p:cNvCxnSpPr>
          <p:nvPr/>
        </p:nvCxnSpPr>
        <p:spPr>
          <a:xfrm flipH="1" flipV="1">
            <a:off x="2957354" y="2172092"/>
            <a:ext cx="676791" cy="316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351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8F95C2-1533-4981-9100-743DD15C7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l"/>
            <a:r>
              <a:rPr lang="ru-RU" i="0" dirty="0">
                <a:solidFill>
                  <a:srgbClr val="C42A26"/>
                </a:solidFill>
                <a:effectLst/>
              </a:rPr>
              <a:t>Развитие речи:</a:t>
            </a:r>
            <a:b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80A8DC-B485-4375-B5B6-48D445431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96752"/>
            <a:ext cx="4344877" cy="3830891"/>
          </a:xfrm>
        </p:spPr>
        <p:txBody>
          <a:bodyPr>
            <a:normAutofit fontScale="85000" lnSpcReduction="10000"/>
          </a:bodyPr>
          <a:lstStyle/>
          <a:p>
            <a:pPr algn="l">
              <a:buFont typeface="Wingdings" panose="05000000000000000000" pitchFamily="2" charset="2"/>
              <a:buChar char="ü"/>
            </a:pPr>
            <a:r>
              <a:rPr lang="ru-RU" sz="2000" b="0" i="0" dirty="0">
                <a:solidFill>
                  <a:srgbClr val="20303C"/>
                </a:solidFill>
                <a:effectLst/>
              </a:rPr>
              <a:t>Правильно произносить все звуки не торопясь, выразительно;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2000" b="0" i="0" dirty="0">
                <a:solidFill>
                  <a:srgbClr val="20303C"/>
                </a:solidFill>
                <a:effectLst/>
              </a:rPr>
              <a:t> Использовать в речи существительные, обозначающие профессии;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2000" b="0" i="0" dirty="0">
                <a:solidFill>
                  <a:srgbClr val="20303C"/>
                </a:solidFill>
                <a:effectLst/>
              </a:rPr>
              <a:t> Употреблять в речи простые и сложные предложения;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2000" b="0" i="0" dirty="0">
                <a:solidFill>
                  <a:srgbClr val="20303C"/>
                </a:solidFill>
                <a:effectLst/>
              </a:rPr>
              <a:t> Пользоваться прямой и косвенной речью;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2000" b="0" i="0" dirty="0">
                <a:solidFill>
                  <a:srgbClr val="20303C"/>
                </a:solidFill>
                <a:effectLst/>
              </a:rPr>
              <a:t> Поддерживать непринужденную беседу;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2000" b="0" i="0" dirty="0">
                <a:solidFill>
                  <a:srgbClr val="20303C"/>
                </a:solidFill>
                <a:effectLst/>
              </a:rPr>
              <a:t> Составлять (по образцу, плану) небольшой рассказ о предмете, картине, по теме, предложенный взрослым.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Изображение выглядит как текст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DCAA2D22-DEC7-4DC0-B0FE-4CC2382EA9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56" t="1626" r="25737" b="2750"/>
          <a:stretch/>
        </p:blipFill>
        <p:spPr>
          <a:xfrm>
            <a:off x="4644008" y="368660"/>
            <a:ext cx="4248472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7733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78F64B-4451-43B3-BB4B-04D8E714D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600" i="0" dirty="0">
                <a:solidFill>
                  <a:srgbClr val="C42A26"/>
                </a:solidFill>
                <a:effectLst/>
                <a:latin typeface="Times New Roman" panose="02020603050405020304" pitchFamily="18" charset="0"/>
              </a:rPr>
              <a:t>Приобщение к художественной литературе:</a:t>
            </a:r>
            <a:endParaRPr lang="ru-RU" sz="3600" dirty="0">
              <a:solidFill>
                <a:srgbClr val="C42A26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8E49AB-50B9-4E51-B7E6-2000DB3F1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384" y="1772816"/>
            <a:ext cx="8003232" cy="3124943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Проявлять интерес к художественной литературе, внимательно и заинтересованно слушать сказки, рассказы, стихотворения, запоминать загадки, считалки, скороговорки;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Проявлять эмоциональное отношение к литературным произведениям;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Выразительно, с естественными интонациями читать стихи;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dirty="0">
                <a:solidFill>
                  <a:srgbClr val="20303C"/>
                </a:solidFill>
                <a:effectLst/>
                <a:latin typeface="Times New Roman" panose="02020603050405020304" pitchFamily="18" charset="0"/>
              </a:rPr>
              <a:t>Отвечать на вопросы по содержанию прочитанного.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88218B21-C802-4FDF-A25B-BD97B2D0AF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340536" y="4221088"/>
            <a:ext cx="3212592" cy="1816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5394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0E56F5-35C4-4F63-9B86-835AC5056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1603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600" i="0" dirty="0">
                <a:solidFill>
                  <a:srgbClr val="C42A26"/>
                </a:solidFill>
                <a:effectLst/>
              </a:rPr>
              <a:t>ФЭМП:</a:t>
            </a:r>
            <a:br>
              <a:rPr lang="ru-RU" sz="3600" i="0" dirty="0">
                <a:solidFill>
                  <a:srgbClr val="C42A26"/>
                </a:solidFill>
                <a:effectLst/>
              </a:rPr>
            </a:br>
            <a:r>
              <a:rPr lang="ru-RU" sz="2400" i="0" dirty="0">
                <a:solidFill>
                  <a:srgbClr val="C42A26"/>
                </a:solidFill>
                <a:effectLst/>
              </a:rPr>
              <a:t>(формирование элементарных математических представлений)</a:t>
            </a:r>
            <a:br>
              <a:rPr lang="ru-RU" sz="3600" i="0" dirty="0">
                <a:solidFill>
                  <a:srgbClr val="C42A26"/>
                </a:solidFill>
                <a:effectLst/>
              </a:rPr>
            </a:br>
            <a:endParaRPr lang="ru-RU" sz="3600" dirty="0">
              <a:solidFill>
                <a:srgbClr val="C42A26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0E52B2-7224-4DA5-8EAA-31AC6C082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7864" y="1412776"/>
            <a:ext cx="5565304" cy="4392488"/>
          </a:xfrm>
        </p:spPr>
        <p:txBody>
          <a:bodyPr>
            <a:normAutofit fontScale="85000" lnSpcReduction="10000"/>
          </a:bodyPr>
          <a:lstStyle/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Уметь создавать множества (группы предметов) из разных по качеству элементов (по цвету, размеру, форме и т.п.), разбивать множества на части и складывать их;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Иметь представление о составе чисел в пределах 10;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Уметь устанавливать размерные отношения между предметами и сравнивать их по величине (по длине, ширине, толщине, высоте, по размеру, форме);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Знать и называть геометрические фигуры (круг, овал, треугольник, прямоугольник, квадрат);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Умеет моделировать геометрические фигуры, составлять из них разные тематические композиции;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Различает и называет части суток, их последовательность;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Уметь ориентироваться в окружающем пространстве и на листе бумаги, понимать смысл пространственных отношений (вверху-внизу, далеко-близко, справа-слева и т.д.);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Имеет элементарные представления о времени (части суток, раньше-позже, вчера-сегодня-завтра).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Изображение выглядит как спальня&#10;&#10;Автоматически созданное описание">
            <a:extLst>
              <a:ext uri="{FF2B5EF4-FFF2-40B4-BE49-F238E27FC236}">
                <a16:creationId xmlns:a16="http://schemas.microsoft.com/office/drawing/2014/main" id="{8EA870F3-2D98-42F2-9228-A6FEF44CA7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98" y="1844824"/>
            <a:ext cx="2979566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9273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711572-1887-47D0-8B4D-4878835A9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ru-RU" b="0" i="0" dirty="0">
                <a:solidFill>
                  <a:srgbClr val="20303C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4000" b="0" i="0" dirty="0">
                <a:solidFill>
                  <a:srgbClr val="C42A26"/>
                </a:solidFill>
                <a:effectLst/>
                <a:latin typeface="Times New Roman" panose="02020603050405020304" pitchFamily="18" charset="0"/>
              </a:rPr>
              <a:t>Ознакомление с :</a:t>
            </a:r>
            <a:endParaRPr lang="ru-RU" sz="4000" dirty="0">
              <a:solidFill>
                <a:srgbClr val="C42A26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AEA975-EF30-4017-A4BB-F793F2834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268761"/>
            <a:ext cx="7499176" cy="4680520"/>
          </a:xfrm>
        </p:spPr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r>
              <a:rPr lang="ru-RU" sz="1800" b="0" i="0" u="none" strike="noStrike" dirty="0">
                <a:solidFill>
                  <a:srgbClr val="C42A26"/>
                </a:solidFill>
                <a:effectLst/>
                <a:latin typeface="Times New Roman" panose="02020603050405020304" pitchFamily="18" charset="0"/>
              </a:rPr>
              <a:t>ПРЕДМЕТНЫМ ОКРУЖЕНИЕМ</a:t>
            </a:r>
            <a:endParaRPr lang="ru-RU" sz="1800" b="0" i="0" dirty="0">
              <a:solidFill>
                <a:srgbClr val="C42A26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Имеет представление о предметах, облегчающих труд человека в быту (кофемолка, миксер и пр.)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Классифицировать предметы по свойствам (посуда – фарфоровая, стеклянная, пластиковая и т.п.).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Определяет свойства (прочность, твёрдость, мягкость) разных материалов (дерево, бумага, ткань, глина, стекло, пластмасса, резина, кожа и пр.).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1800" b="0" i="0" u="none" strike="noStrike" dirty="0">
                <a:solidFill>
                  <a:srgbClr val="C42A26"/>
                </a:solidFill>
                <a:effectLst/>
                <a:latin typeface="Times New Roman" panose="02020603050405020304" pitchFamily="18" charset="0"/>
              </a:rPr>
              <a:t>СОЦИАЛЬНЫМ МИРОМ</a:t>
            </a:r>
            <a:endParaRPr lang="ru-RU" sz="1800" b="0" i="0" dirty="0">
              <a:solidFill>
                <a:srgbClr val="C42A26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Имеет представления об учебных учреждениях (детский сад, школа, колледж, вуз), различных профессиях и специальностях.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Имеет представление о сферах человеческой деятельности (наука, искусство, производство, сельское хозяйство и пр.)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Проявляет уважение к труду взрослых и детей.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Имеет представление о родном крае, стране, государственных символах и праздниках, героях нашей страны (традиции, культура, достопримечательности).</a:t>
            </a:r>
          </a:p>
          <a:p>
            <a:pPr algn="l">
              <a:buFont typeface="Wingdings" panose="05000000000000000000" pitchFamily="2" charset="2"/>
              <a:buChar char="ü"/>
            </a:pP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1800" b="0" i="0" u="none" strike="noStrike" dirty="0">
                <a:solidFill>
                  <a:srgbClr val="C42A26"/>
                </a:solidFill>
                <a:effectLst/>
                <a:latin typeface="Times New Roman" panose="02020603050405020304" pitchFamily="18" charset="0"/>
              </a:rPr>
              <a:t>С МИРОМ ПРИРОДЫ</a:t>
            </a:r>
            <a:endParaRPr lang="ru-RU" sz="1800" b="0" i="0" dirty="0">
              <a:solidFill>
                <a:srgbClr val="C42A26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Имеет представления о животном и растительном мире.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Знает и называет овощи, фрукты, ягоды, грибы, некоторые комнатные, лекарственные, садовые и луговые растения, деревья, кустарники.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Имеет представления о явлениях и объектах живой и неживой природы, умеет устанавливать причинно-следственные связи между природными явлениями.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Имеет представления об условиях, необходимых для жизни людей, животных, растений (воздух, вода, питание и т.п.).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Знает и называет времена года, признаки и изменения в природе.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790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FE94C3-A2E3-4FD0-9F0E-EB1B86570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>
                <a:solidFill>
                  <a:srgbClr val="C42A26"/>
                </a:solidFill>
              </a:rPr>
              <a:t>Художественно-эстетическое развитие: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228070-C93F-4C90-A20E-0019E280E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980728"/>
            <a:ext cx="5554960" cy="5184575"/>
          </a:xfrm>
        </p:spPr>
        <p:txBody>
          <a:bodyPr>
            <a:normAutofit fontScale="85000" lnSpcReduction="10000"/>
          </a:bodyPr>
          <a:lstStyle/>
          <a:p>
            <a:pPr algn="l">
              <a:buFont typeface="Wingdings" panose="05000000000000000000" pitchFamily="2" charset="2"/>
              <a:buChar char="ü"/>
            </a:pPr>
            <a:r>
              <a:rPr lang="ru-RU" sz="1400" i="0" u="none" strike="noStrike" dirty="0">
                <a:solidFill>
                  <a:srgbClr val="000000"/>
                </a:solidFill>
                <a:effectLst/>
              </a:rPr>
              <a:t>Приобщение к искусству;</a:t>
            </a:r>
            <a:endParaRPr lang="ru-RU" sz="1400" i="0" dirty="0">
              <a:solidFill>
                <a:srgbClr val="000000"/>
              </a:solidFill>
              <a:effectLst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u="none" strike="noStrike" dirty="0">
                <a:solidFill>
                  <a:srgbClr val="000000"/>
                </a:solidFill>
                <a:effectLst/>
              </a:rPr>
              <a:t>Проявляет эстетическое отношение к окружающему, к искусству и художественной деятельности;</a:t>
            </a:r>
            <a:endParaRPr lang="ru-RU" sz="1400" i="0" dirty="0">
              <a:solidFill>
                <a:srgbClr val="000000"/>
              </a:solidFill>
              <a:effectLst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u="none" strike="noStrike" dirty="0">
                <a:solidFill>
                  <a:srgbClr val="000000"/>
                </a:solidFill>
                <a:effectLst/>
              </a:rPr>
              <a:t>Проявляет интерес к музыке, живописи, литературе, народному искусству.</a:t>
            </a:r>
            <a:endParaRPr lang="ru-RU" sz="1400" i="0" dirty="0">
              <a:solidFill>
                <a:srgbClr val="000000"/>
              </a:solidFill>
              <a:effectLst/>
            </a:endParaRPr>
          </a:p>
          <a:p>
            <a:pPr marL="0" indent="0" algn="l">
              <a:buNone/>
            </a:pPr>
            <a:r>
              <a:rPr lang="ru-RU" sz="1400" i="0" u="none" strike="noStrike" dirty="0">
                <a:solidFill>
                  <a:srgbClr val="C42A26"/>
                </a:solidFill>
                <a:effectLst/>
              </a:rPr>
              <a:t>Рисование:</a:t>
            </a:r>
            <a:endParaRPr lang="ru-RU" sz="1400" i="0" dirty="0">
              <a:solidFill>
                <a:srgbClr val="C42A26"/>
              </a:solidFill>
              <a:effectLst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Использовать различные цвета и оттенки для создания выразительных образов;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 Рисовать по представлению и с натуры овощи, фрукты, игрушки, передавая их форму и строение;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 Располагать изображения на всем листе, на одной линии и на широкой полосе создавать узоры по мотивам народного декоративно-прикладного искусства, используя точки, круги, завиток, волнистые линии, травку, цветы.</a:t>
            </a:r>
          </a:p>
          <a:p>
            <a:pPr marL="0" indent="0">
              <a:buNone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 </a:t>
            </a:r>
            <a:r>
              <a:rPr lang="ru-RU" sz="1400" i="0" dirty="0">
                <a:solidFill>
                  <a:srgbClr val="C42A26"/>
                </a:solidFill>
                <a:effectLst/>
              </a:rPr>
              <a:t>Лепка: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Лепить предметы, состоящие из нескольких частей;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Использовать приёмы соединения частей прижимания и </a:t>
            </a:r>
            <a:r>
              <a:rPr lang="ru-RU" sz="1400" i="0" dirty="0" err="1">
                <a:solidFill>
                  <a:srgbClr val="20303C"/>
                </a:solidFill>
                <a:effectLst/>
              </a:rPr>
              <a:t>примазывания</a:t>
            </a:r>
            <a:r>
              <a:rPr lang="ru-RU" sz="1400" i="0" dirty="0">
                <a:solidFill>
                  <a:srgbClr val="20303C"/>
                </a:solidFill>
                <a:effectLst/>
              </a:rPr>
              <a:t>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Владеть навыком раскатывания;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Использовать в работе стек;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Владение навыков аккуратной работы с пластилином.</a:t>
            </a:r>
          </a:p>
          <a:p>
            <a:pPr marL="0" indent="0" algn="l">
              <a:buNone/>
            </a:pPr>
            <a:r>
              <a:rPr lang="ru-RU" sz="1400" i="0" dirty="0">
                <a:solidFill>
                  <a:srgbClr val="C42A26"/>
                </a:solidFill>
                <a:effectLst/>
              </a:rPr>
              <a:t>Аппликация: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 Правильно держать ножницы и действовать ими;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Сочетать способ вырезания с обрыванием для создания выразительно образа;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Использовать приемы симметричного вырезания из бумаги, сложенной вдвое и гармошкой;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ru-RU" sz="1400" i="0" dirty="0">
                <a:solidFill>
                  <a:srgbClr val="20303C"/>
                </a:solidFill>
                <a:effectLst/>
              </a:rPr>
              <a:t>Составлять узоры из растительных и геометрических форм на полосе, квадрате, круге, чередовать их по цвету, форме, величине и последовательно наклеивать.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 descr="Изображение выглядит как человек, внутренний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408AC270-F2F4-4B75-8D42-30556C0594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996" y="1235038"/>
            <a:ext cx="2318835" cy="1545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Изображение выглядит как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39B939BA-714C-44AF-9686-0D23481B59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179" y="3317035"/>
            <a:ext cx="2288652" cy="1520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5670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2835BA-9C60-4EF9-AEEA-5A370B895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pPr algn="l"/>
            <a:r>
              <a:rPr lang="ru-RU" sz="3600" dirty="0">
                <a:solidFill>
                  <a:srgbClr val="C42A26"/>
                </a:solidFill>
              </a:rPr>
              <a:t>Навыки письма: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A5019E-80A3-44EA-B5A7-8B83535A79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8" b="9838"/>
          <a:stretch/>
        </p:blipFill>
        <p:spPr>
          <a:xfrm>
            <a:off x="540296" y="1772816"/>
            <a:ext cx="4038600" cy="2881263"/>
          </a:xfrm>
          <a:prstGeom prst="rect">
            <a:avLst/>
          </a:prstGeom>
          <a:noFill/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811BB63-FDC2-47D8-AE6D-E423470208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16016" y="2018526"/>
            <a:ext cx="4038600" cy="238984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П</a:t>
            </a:r>
            <a:r>
              <a:rPr lang="ru-RU" sz="1600" b="0" i="0" dirty="0">
                <a:effectLst/>
              </a:rPr>
              <a:t>равильно держать ручку и карандаш в руке;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П</a:t>
            </a:r>
            <a:r>
              <a:rPr lang="ru-RU" sz="1600" b="0" i="0" dirty="0">
                <a:effectLst/>
              </a:rPr>
              <a:t>роводить непрерывные прямые, волнистые, ломаные линии;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К</a:t>
            </a:r>
            <a:r>
              <a:rPr lang="ru-RU" sz="1600" b="0" i="0" dirty="0">
                <a:effectLst/>
              </a:rPr>
              <a:t>опировать с образца геометрические фигуры;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У</a:t>
            </a:r>
            <a:r>
              <a:rPr lang="ru-RU" sz="1600" b="0" i="0" dirty="0">
                <a:effectLst/>
              </a:rPr>
              <a:t>меть продолжить штриховку рисунка;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У</a:t>
            </a:r>
            <a:r>
              <a:rPr lang="ru-RU" sz="1600" b="0" i="0" dirty="0">
                <a:effectLst/>
              </a:rPr>
              <a:t>меть аккуратно закрашивать рисунок, не выходя за контуры.</a:t>
            </a:r>
          </a:p>
          <a:p>
            <a:pPr marL="0" indent="0">
              <a:lnSpc>
                <a:spcPct val="90000"/>
              </a:lnSpc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158338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801</Words>
  <Application>Microsoft Office PowerPoint</Application>
  <PresentationFormat>Экран 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Arial</vt:lpstr>
      <vt:lpstr>Times New Roman</vt:lpstr>
      <vt:lpstr>SkazkaForSerge</vt:lpstr>
      <vt:lpstr>Wingdings</vt:lpstr>
      <vt:lpstr>Тема Office</vt:lpstr>
      <vt:lpstr>Родительское собрание</vt:lpstr>
      <vt:lpstr>Режим дня:</vt:lpstr>
      <vt:lpstr>Психологические особенности  детей 5-6 лет:</vt:lpstr>
      <vt:lpstr>Развитие речи: </vt:lpstr>
      <vt:lpstr>Приобщение к художественной литературе:</vt:lpstr>
      <vt:lpstr>ФЭМП: (формирование элементарных математических представлений) </vt:lpstr>
      <vt:lpstr> Ознакомление с :</vt:lpstr>
      <vt:lpstr>Художественно-эстетическое развитие:</vt:lpstr>
      <vt:lpstr>Навыки письма: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ЗипТоргСервис Компания</cp:lastModifiedBy>
  <cp:revision>41</cp:revision>
  <dcterms:created xsi:type="dcterms:W3CDTF">2015-04-19T15:51:03Z</dcterms:created>
  <dcterms:modified xsi:type="dcterms:W3CDTF">2021-09-25T15:18:18Z</dcterms:modified>
</cp:coreProperties>
</file>