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068"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en-US"/>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a:p>
        </p:txBody>
      </p:sp>
      <p:sp>
        <p:nvSpPr>
          <p:cNvPr id="4" name="Дата 3"/>
          <p:cNvSpPr>
            <a:spLocks noGrp="1"/>
          </p:cNvSpPr>
          <p:nvPr>
            <p:ph type="dt" sz="half" idx="10"/>
          </p:nvPr>
        </p:nvSpPr>
        <p:spPr/>
        <p:txBody>
          <a:bodyPr/>
          <a:lstStyle/>
          <a:p>
            <a:fld id="{01558908-EB59-4690-9C2D-DD1D204D5CE8}" type="datetimeFigureOut">
              <a:rPr lang="en-US" smtClean="0"/>
              <a:t>12/10/2022</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51B60E12-1846-4B40-AC18-79E4F904BEAF}" type="slidenum">
              <a:rPr lang="en-US" smtClean="0"/>
              <a:t>‹#›</a:t>
            </a:fld>
            <a:endParaRPr lang="en-US"/>
          </a:p>
        </p:txBody>
      </p:sp>
    </p:spTree>
    <p:extLst>
      <p:ext uri="{BB962C8B-B14F-4D97-AF65-F5344CB8AC3E}">
        <p14:creationId xmlns:p14="http://schemas.microsoft.com/office/powerpoint/2010/main" val="23387267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p:txBody>
          <a:bodyPr/>
          <a:lstStyle/>
          <a:p>
            <a:fld id="{01558908-EB59-4690-9C2D-DD1D204D5CE8}" type="datetimeFigureOut">
              <a:rPr lang="en-US" smtClean="0"/>
              <a:t>12/10/2022</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51B60E12-1846-4B40-AC18-79E4F904BEAF}" type="slidenum">
              <a:rPr lang="en-US" smtClean="0"/>
              <a:t>‹#›</a:t>
            </a:fld>
            <a:endParaRPr lang="en-US"/>
          </a:p>
        </p:txBody>
      </p:sp>
    </p:spTree>
    <p:extLst>
      <p:ext uri="{BB962C8B-B14F-4D97-AF65-F5344CB8AC3E}">
        <p14:creationId xmlns:p14="http://schemas.microsoft.com/office/powerpoint/2010/main" val="7151037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p:txBody>
          <a:bodyPr/>
          <a:lstStyle/>
          <a:p>
            <a:fld id="{01558908-EB59-4690-9C2D-DD1D204D5CE8}" type="datetimeFigureOut">
              <a:rPr lang="en-US" smtClean="0"/>
              <a:t>12/10/2022</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51B60E12-1846-4B40-AC18-79E4F904BEAF}" type="slidenum">
              <a:rPr lang="en-US" smtClean="0"/>
              <a:t>‹#›</a:t>
            </a:fld>
            <a:endParaRPr lang="en-US"/>
          </a:p>
        </p:txBody>
      </p:sp>
    </p:spTree>
    <p:extLst>
      <p:ext uri="{BB962C8B-B14F-4D97-AF65-F5344CB8AC3E}">
        <p14:creationId xmlns:p14="http://schemas.microsoft.com/office/powerpoint/2010/main" val="22929176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p:txBody>
          <a:bodyPr/>
          <a:lstStyle/>
          <a:p>
            <a:fld id="{01558908-EB59-4690-9C2D-DD1D204D5CE8}" type="datetimeFigureOut">
              <a:rPr lang="en-US" smtClean="0"/>
              <a:t>12/10/2022</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51B60E12-1846-4B40-AC18-79E4F904BEAF}" type="slidenum">
              <a:rPr lang="en-US" smtClean="0"/>
              <a:t>‹#›</a:t>
            </a:fld>
            <a:endParaRPr lang="en-US"/>
          </a:p>
        </p:txBody>
      </p:sp>
    </p:spTree>
    <p:extLst>
      <p:ext uri="{BB962C8B-B14F-4D97-AF65-F5344CB8AC3E}">
        <p14:creationId xmlns:p14="http://schemas.microsoft.com/office/powerpoint/2010/main" val="22072176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en-US"/>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01558908-EB59-4690-9C2D-DD1D204D5CE8}" type="datetimeFigureOut">
              <a:rPr lang="en-US" smtClean="0"/>
              <a:t>12/10/2022</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51B60E12-1846-4B40-AC18-79E4F904BEAF}" type="slidenum">
              <a:rPr lang="en-US" smtClean="0"/>
              <a:t>‹#›</a:t>
            </a:fld>
            <a:endParaRPr lang="en-US"/>
          </a:p>
        </p:txBody>
      </p:sp>
    </p:spTree>
    <p:extLst>
      <p:ext uri="{BB962C8B-B14F-4D97-AF65-F5344CB8AC3E}">
        <p14:creationId xmlns:p14="http://schemas.microsoft.com/office/powerpoint/2010/main" val="18833117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4"/>
          <p:cNvSpPr>
            <a:spLocks noGrp="1"/>
          </p:cNvSpPr>
          <p:nvPr>
            <p:ph type="dt" sz="half" idx="10"/>
          </p:nvPr>
        </p:nvSpPr>
        <p:spPr/>
        <p:txBody>
          <a:bodyPr/>
          <a:lstStyle/>
          <a:p>
            <a:fld id="{01558908-EB59-4690-9C2D-DD1D204D5CE8}" type="datetimeFigureOut">
              <a:rPr lang="en-US" smtClean="0"/>
              <a:t>12/10/2022</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51B60E12-1846-4B40-AC18-79E4F904BEAF}" type="slidenum">
              <a:rPr lang="en-US" smtClean="0"/>
              <a:t>‹#›</a:t>
            </a:fld>
            <a:endParaRPr lang="en-US"/>
          </a:p>
        </p:txBody>
      </p:sp>
    </p:spTree>
    <p:extLst>
      <p:ext uri="{BB962C8B-B14F-4D97-AF65-F5344CB8AC3E}">
        <p14:creationId xmlns:p14="http://schemas.microsoft.com/office/powerpoint/2010/main" val="27713117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en-US"/>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6"/>
          <p:cNvSpPr>
            <a:spLocks noGrp="1"/>
          </p:cNvSpPr>
          <p:nvPr>
            <p:ph type="dt" sz="half" idx="10"/>
          </p:nvPr>
        </p:nvSpPr>
        <p:spPr/>
        <p:txBody>
          <a:bodyPr/>
          <a:lstStyle/>
          <a:p>
            <a:fld id="{01558908-EB59-4690-9C2D-DD1D204D5CE8}" type="datetimeFigureOut">
              <a:rPr lang="en-US" smtClean="0"/>
              <a:t>12/10/2022</a:t>
            </a:fld>
            <a:endParaRPr lang="en-US"/>
          </a:p>
        </p:txBody>
      </p:sp>
      <p:sp>
        <p:nvSpPr>
          <p:cNvPr id="8" name="Нижний колонтитул 7"/>
          <p:cNvSpPr>
            <a:spLocks noGrp="1"/>
          </p:cNvSpPr>
          <p:nvPr>
            <p:ph type="ftr" sz="quarter" idx="11"/>
          </p:nvPr>
        </p:nvSpPr>
        <p:spPr/>
        <p:txBody>
          <a:bodyPr/>
          <a:lstStyle/>
          <a:p>
            <a:endParaRPr lang="en-US"/>
          </a:p>
        </p:txBody>
      </p:sp>
      <p:sp>
        <p:nvSpPr>
          <p:cNvPr id="9" name="Номер слайда 8"/>
          <p:cNvSpPr>
            <a:spLocks noGrp="1"/>
          </p:cNvSpPr>
          <p:nvPr>
            <p:ph type="sldNum" sz="quarter" idx="12"/>
          </p:nvPr>
        </p:nvSpPr>
        <p:spPr/>
        <p:txBody>
          <a:bodyPr/>
          <a:lstStyle/>
          <a:p>
            <a:fld id="{51B60E12-1846-4B40-AC18-79E4F904BEAF}" type="slidenum">
              <a:rPr lang="en-US" smtClean="0"/>
              <a:t>‹#›</a:t>
            </a:fld>
            <a:endParaRPr lang="en-US"/>
          </a:p>
        </p:txBody>
      </p:sp>
    </p:spTree>
    <p:extLst>
      <p:ext uri="{BB962C8B-B14F-4D97-AF65-F5344CB8AC3E}">
        <p14:creationId xmlns:p14="http://schemas.microsoft.com/office/powerpoint/2010/main" val="13629283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Дата 2"/>
          <p:cNvSpPr>
            <a:spLocks noGrp="1"/>
          </p:cNvSpPr>
          <p:nvPr>
            <p:ph type="dt" sz="half" idx="10"/>
          </p:nvPr>
        </p:nvSpPr>
        <p:spPr/>
        <p:txBody>
          <a:bodyPr/>
          <a:lstStyle/>
          <a:p>
            <a:fld id="{01558908-EB59-4690-9C2D-DD1D204D5CE8}" type="datetimeFigureOut">
              <a:rPr lang="en-US" smtClean="0"/>
              <a:t>12/10/2022</a:t>
            </a:fld>
            <a:endParaRPr lang="en-US"/>
          </a:p>
        </p:txBody>
      </p:sp>
      <p:sp>
        <p:nvSpPr>
          <p:cNvPr id="4" name="Нижний колонтитул 3"/>
          <p:cNvSpPr>
            <a:spLocks noGrp="1"/>
          </p:cNvSpPr>
          <p:nvPr>
            <p:ph type="ftr" sz="quarter" idx="11"/>
          </p:nvPr>
        </p:nvSpPr>
        <p:spPr/>
        <p:txBody>
          <a:bodyPr/>
          <a:lstStyle/>
          <a:p>
            <a:endParaRPr lang="en-US"/>
          </a:p>
        </p:txBody>
      </p:sp>
      <p:sp>
        <p:nvSpPr>
          <p:cNvPr id="5" name="Номер слайда 4"/>
          <p:cNvSpPr>
            <a:spLocks noGrp="1"/>
          </p:cNvSpPr>
          <p:nvPr>
            <p:ph type="sldNum" sz="quarter" idx="12"/>
          </p:nvPr>
        </p:nvSpPr>
        <p:spPr/>
        <p:txBody>
          <a:bodyPr/>
          <a:lstStyle/>
          <a:p>
            <a:fld id="{51B60E12-1846-4B40-AC18-79E4F904BEAF}" type="slidenum">
              <a:rPr lang="en-US" smtClean="0"/>
              <a:t>‹#›</a:t>
            </a:fld>
            <a:endParaRPr lang="en-US"/>
          </a:p>
        </p:txBody>
      </p:sp>
    </p:spTree>
    <p:extLst>
      <p:ext uri="{BB962C8B-B14F-4D97-AF65-F5344CB8AC3E}">
        <p14:creationId xmlns:p14="http://schemas.microsoft.com/office/powerpoint/2010/main" val="24339917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1558908-EB59-4690-9C2D-DD1D204D5CE8}" type="datetimeFigureOut">
              <a:rPr lang="en-US" smtClean="0"/>
              <a:t>12/10/2022</a:t>
            </a:fld>
            <a:endParaRPr lang="en-US"/>
          </a:p>
        </p:txBody>
      </p:sp>
      <p:sp>
        <p:nvSpPr>
          <p:cNvPr id="3" name="Нижний колонтитул 2"/>
          <p:cNvSpPr>
            <a:spLocks noGrp="1"/>
          </p:cNvSpPr>
          <p:nvPr>
            <p:ph type="ftr" sz="quarter" idx="11"/>
          </p:nvPr>
        </p:nvSpPr>
        <p:spPr/>
        <p:txBody>
          <a:bodyPr/>
          <a:lstStyle/>
          <a:p>
            <a:endParaRPr lang="en-US"/>
          </a:p>
        </p:txBody>
      </p:sp>
      <p:sp>
        <p:nvSpPr>
          <p:cNvPr id="4" name="Номер слайда 3"/>
          <p:cNvSpPr>
            <a:spLocks noGrp="1"/>
          </p:cNvSpPr>
          <p:nvPr>
            <p:ph type="sldNum" sz="quarter" idx="12"/>
          </p:nvPr>
        </p:nvSpPr>
        <p:spPr/>
        <p:txBody>
          <a:bodyPr/>
          <a:lstStyle/>
          <a:p>
            <a:fld id="{51B60E12-1846-4B40-AC18-79E4F904BEAF}" type="slidenum">
              <a:rPr lang="en-US" smtClean="0"/>
              <a:t>‹#›</a:t>
            </a:fld>
            <a:endParaRPr lang="en-US"/>
          </a:p>
        </p:txBody>
      </p:sp>
    </p:spTree>
    <p:extLst>
      <p:ext uri="{BB962C8B-B14F-4D97-AF65-F5344CB8AC3E}">
        <p14:creationId xmlns:p14="http://schemas.microsoft.com/office/powerpoint/2010/main" val="1675967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en-US"/>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1558908-EB59-4690-9C2D-DD1D204D5CE8}" type="datetimeFigureOut">
              <a:rPr lang="en-US" smtClean="0"/>
              <a:t>12/10/2022</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51B60E12-1846-4B40-AC18-79E4F904BEAF}" type="slidenum">
              <a:rPr lang="en-US" smtClean="0"/>
              <a:t>‹#›</a:t>
            </a:fld>
            <a:endParaRPr lang="en-US"/>
          </a:p>
        </p:txBody>
      </p:sp>
    </p:spTree>
    <p:extLst>
      <p:ext uri="{BB962C8B-B14F-4D97-AF65-F5344CB8AC3E}">
        <p14:creationId xmlns:p14="http://schemas.microsoft.com/office/powerpoint/2010/main" val="11331012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en-US"/>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1558908-EB59-4690-9C2D-DD1D204D5CE8}" type="datetimeFigureOut">
              <a:rPr lang="en-US" smtClean="0"/>
              <a:t>12/10/2022</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51B60E12-1846-4B40-AC18-79E4F904BEAF}" type="slidenum">
              <a:rPr lang="en-US" smtClean="0"/>
              <a:t>‹#›</a:t>
            </a:fld>
            <a:endParaRPr lang="en-US"/>
          </a:p>
        </p:txBody>
      </p:sp>
    </p:spTree>
    <p:extLst>
      <p:ext uri="{BB962C8B-B14F-4D97-AF65-F5344CB8AC3E}">
        <p14:creationId xmlns:p14="http://schemas.microsoft.com/office/powerpoint/2010/main" val="38319383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0000">
              <a:srgbClr val="92D050"/>
            </a:gs>
            <a:gs pos="0">
              <a:srgbClr val="DDEBCF"/>
            </a:gs>
            <a:gs pos="100000">
              <a:srgbClr val="156B13"/>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en-US"/>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558908-EB59-4690-9C2D-DD1D204D5CE8}" type="datetimeFigureOut">
              <a:rPr lang="en-US" smtClean="0"/>
              <a:t>12/10/2022</a:t>
            </a:fld>
            <a:endParaRPr lang="en-US"/>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B60E12-1846-4B40-AC18-79E4F904BEAF}" type="slidenum">
              <a:rPr lang="en-US" smtClean="0"/>
              <a:t>‹#›</a:t>
            </a:fld>
            <a:endParaRPr lang="en-US"/>
          </a:p>
        </p:txBody>
      </p:sp>
    </p:spTree>
    <p:extLst>
      <p:ext uri="{BB962C8B-B14F-4D97-AF65-F5344CB8AC3E}">
        <p14:creationId xmlns:p14="http://schemas.microsoft.com/office/powerpoint/2010/main" val="6849058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1412776"/>
            <a:ext cx="7772400" cy="1470025"/>
          </a:xfrm>
        </p:spPr>
        <p:txBody>
          <a:bodyPr>
            <a:normAutofit fontScale="90000"/>
          </a:bodyPr>
          <a:lstStyle/>
          <a:p>
            <a:r>
              <a:rPr lang="tt-RU" b="1" dirty="0">
                <a:solidFill>
                  <a:schemeClr val="accent4">
                    <a:lumMod val="75000"/>
                  </a:schemeClr>
                </a:solidFill>
                <a:latin typeface="Times New Roman" pitchFamily="18" charset="0"/>
                <a:cs typeface="Times New Roman" pitchFamily="18" charset="0"/>
              </a:rPr>
              <a:t>Татар телен чит тел буларак укыту дәресләрендә телдән һәм язмача сөйләм үстерү алымнары</a:t>
            </a:r>
            <a:r>
              <a:rPr lang="en-US" b="1" dirty="0">
                <a:solidFill>
                  <a:schemeClr val="accent4">
                    <a:lumMod val="75000"/>
                  </a:schemeClr>
                </a:solidFill>
                <a:latin typeface="Times New Roman" pitchFamily="18" charset="0"/>
                <a:cs typeface="Times New Roman" pitchFamily="18" charset="0"/>
              </a:rPr>
              <a:t/>
            </a:r>
            <a:br>
              <a:rPr lang="en-US" b="1" dirty="0">
                <a:solidFill>
                  <a:schemeClr val="accent4">
                    <a:lumMod val="75000"/>
                  </a:schemeClr>
                </a:solidFill>
                <a:latin typeface="Times New Roman" pitchFamily="18" charset="0"/>
                <a:cs typeface="Times New Roman" pitchFamily="18" charset="0"/>
              </a:rPr>
            </a:br>
            <a:endParaRPr lang="en-US" b="1" dirty="0">
              <a:solidFill>
                <a:schemeClr val="accent4">
                  <a:lumMod val="75000"/>
                </a:schemeClr>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4355976" y="4077072"/>
            <a:ext cx="4280520" cy="1752600"/>
          </a:xfrm>
        </p:spPr>
        <p:txBody>
          <a:bodyPr/>
          <a:lstStyle/>
          <a:p>
            <a:r>
              <a:rPr lang="ru-RU" b="1" dirty="0" err="1" smtClean="0">
                <a:solidFill>
                  <a:srgbClr val="7030A0"/>
                </a:solidFill>
              </a:rPr>
              <a:t>Башкарды</a:t>
            </a:r>
            <a:r>
              <a:rPr lang="ru-RU" b="1" dirty="0" smtClean="0">
                <a:solidFill>
                  <a:srgbClr val="7030A0"/>
                </a:solidFill>
              </a:rPr>
              <a:t>: Хафизова Роза </a:t>
            </a:r>
            <a:r>
              <a:rPr lang="tt-RU" b="1" dirty="0" smtClean="0">
                <a:solidFill>
                  <a:srgbClr val="7030A0"/>
                </a:solidFill>
              </a:rPr>
              <a:t>Зөфәр кызы</a:t>
            </a:r>
            <a:endParaRPr lang="en-US" b="1" dirty="0">
              <a:solidFill>
                <a:srgbClr val="7030A0"/>
              </a:solidFill>
            </a:endParaRPr>
          </a:p>
        </p:txBody>
      </p:sp>
    </p:spTree>
    <p:extLst>
      <p:ext uri="{BB962C8B-B14F-4D97-AF65-F5344CB8AC3E}">
        <p14:creationId xmlns:p14="http://schemas.microsoft.com/office/powerpoint/2010/main" val="1151186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116632"/>
            <a:ext cx="7772400" cy="1470025"/>
          </a:xfrm>
        </p:spPr>
        <p:txBody>
          <a:bodyPr/>
          <a:lstStyle/>
          <a:p>
            <a:r>
              <a:rPr lang="tt-RU" b="1" dirty="0">
                <a:solidFill>
                  <a:srgbClr val="FF0000"/>
                </a:solidFill>
                <a:latin typeface="Times New Roman" pitchFamily="18" charset="0"/>
                <a:cs typeface="Times New Roman" pitchFamily="18" charset="0"/>
              </a:rPr>
              <a:t>Б</a:t>
            </a:r>
            <a:r>
              <a:rPr lang="tt-RU" b="1" dirty="0" smtClean="0">
                <a:solidFill>
                  <a:srgbClr val="FF0000"/>
                </a:solidFill>
                <a:latin typeface="Times New Roman" pitchFamily="18" charset="0"/>
                <a:cs typeface="Times New Roman" pitchFamily="18" charset="0"/>
              </a:rPr>
              <a:t>урыч</a:t>
            </a:r>
            <a:r>
              <a:rPr lang="tt-RU" dirty="0" smtClean="0">
                <a:solidFill>
                  <a:srgbClr val="FF0000"/>
                </a:solidFill>
                <a:latin typeface="Times New Roman" pitchFamily="18" charset="0"/>
                <a:cs typeface="Times New Roman" pitchFamily="18" charset="0"/>
              </a:rPr>
              <a:t> </a:t>
            </a:r>
            <a:r>
              <a:rPr lang="tt-RU" b="1" dirty="0">
                <a:solidFill>
                  <a:srgbClr val="FF0000"/>
                </a:solidFill>
                <a:latin typeface="Times New Roman" pitchFamily="18" charset="0"/>
                <a:cs typeface="Times New Roman" pitchFamily="18" charset="0"/>
              </a:rPr>
              <a:t>һәм </a:t>
            </a:r>
            <a:r>
              <a:rPr lang="tt-RU" b="1" dirty="0" smtClean="0">
                <a:solidFill>
                  <a:srgbClr val="FF0000"/>
                </a:solidFill>
                <a:latin typeface="Times New Roman" pitchFamily="18" charset="0"/>
                <a:cs typeface="Times New Roman" pitchFamily="18" charset="0"/>
              </a:rPr>
              <a:t>максатлар</a:t>
            </a:r>
            <a:endParaRPr lang="en-US" dirty="0">
              <a:solidFill>
                <a:srgbClr val="FF0000"/>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467544" y="1484784"/>
            <a:ext cx="8424936" cy="4752528"/>
          </a:xfrm>
        </p:spPr>
        <p:txBody>
          <a:bodyPr>
            <a:normAutofit/>
          </a:bodyPr>
          <a:lstStyle/>
          <a:p>
            <a:pPr>
              <a:lnSpc>
                <a:spcPct val="150000"/>
              </a:lnSpc>
              <a:spcBef>
                <a:spcPts val="0"/>
              </a:spcBef>
            </a:pPr>
            <a:r>
              <a:rPr lang="tt-RU" sz="2800" dirty="0">
                <a:solidFill>
                  <a:srgbClr val="002060"/>
                </a:solidFill>
                <a:latin typeface="Times New Roman" pitchFamily="18" charset="0"/>
                <a:cs typeface="Times New Roman" pitchFamily="18" charset="0"/>
              </a:rPr>
              <a:t>1</a:t>
            </a:r>
            <a:r>
              <a:rPr lang="tt-RU" sz="2800" dirty="0" smtClean="0">
                <a:solidFill>
                  <a:srgbClr val="002060"/>
                </a:solidFill>
                <a:latin typeface="Times New Roman" pitchFamily="18" charset="0"/>
                <a:cs typeface="Times New Roman" pitchFamily="18" charset="0"/>
              </a:rPr>
              <a:t>. Укучыларда </a:t>
            </a:r>
            <a:r>
              <a:rPr lang="tt-RU" sz="2800" dirty="0">
                <a:solidFill>
                  <a:srgbClr val="002060"/>
                </a:solidFill>
                <a:latin typeface="Times New Roman" pitchFamily="18" charset="0"/>
                <a:cs typeface="Times New Roman" pitchFamily="18" charset="0"/>
              </a:rPr>
              <a:t>татар телен өйрәнүгә кызыксыну, омтылыш, эзләнүгә теләк уяту, үз милләтеңә, телеңә мәхәббәт тәрбияләү кебек уңай сыйфатлар булдыру.</a:t>
            </a:r>
            <a:endParaRPr lang="en-US" sz="2800" dirty="0">
              <a:solidFill>
                <a:srgbClr val="002060"/>
              </a:solidFill>
              <a:latin typeface="Times New Roman" pitchFamily="18" charset="0"/>
              <a:cs typeface="Times New Roman" pitchFamily="18" charset="0"/>
            </a:endParaRPr>
          </a:p>
          <a:p>
            <a:pPr>
              <a:lnSpc>
                <a:spcPct val="150000"/>
              </a:lnSpc>
              <a:spcBef>
                <a:spcPts val="0"/>
              </a:spcBef>
            </a:pPr>
            <a:r>
              <a:rPr lang="tt-RU" sz="2800" dirty="0">
                <a:solidFill>
                  <a:srgbClr val="002060"/>
                </a:solidFill>
                <a:latin typeface="Times New Roman" pitchFamily="18" charset="0"/>
                <a:cs typeface="Times New Roman" pitchFamily="18" charset="0"/>
              </a:rPr>
              <a:t>2</a:t>
            </a:r>
            <a:r>
              <a:rPr lang="tt-RU" sz="2800" dirty="0" smtClean="0">
                <a:solidFill>
                  <a:srgbClr val="002060"/>
                </a:solidFill>
                <a:latin typeface="Times New Roman" pitchFamily="18" charset="0"/>
                <a:cs typeface="Times New Roman" pitchFamily="18" charset="0"/>
              </a:rPr>
              <a:t>. Укучыларның </a:t>
            </a:r>
            <a:r>
              <a:rPr lang="tt-RU" sz="2800" dirty="0">
                <a:solidFill>
                  <a:srgbClr val="002060"/>
                </a:solidFill>
                <a:latin typeface="Times New Roman" pitchFamily="18" charset="0"/>
                <a:cs typeface="Times New Roman" pitchFamily="18" charset="0"/>
              </a:rPr>
              <a:t>татар әдәби телен үзләштерүенә, текстны аңлап, сәнгатьле итеп, йөгерек укуына, дөрес яза белүенә, әдәби тел нормаларын саклап, төрле темаларга иркен сөйләшүенә ирешү.</a:t>
            </a:r>
            <a:endParaRPr lang="en-US" sz="2800" dirty="0">
              <a:solidFill>
                <a:srgbClr val="002060"/>
              </a:solidFill>
              <a:latin typeface="Times New Roman" pitchFamily="18" charset="0"/>
              <a:cs typeface="Times New Roman" pitchFamily="18" charset="0"/>
            </a:endParaRPr>
          </a:p>
          <a:p>
            <a:endParaRPr lang="en-US" dirty="0">
              <a:solidFill>
                <a:srgbClr val="002060"/>
              </a:solidFill>
              <a:latin typeface="Times New Roman" pitchFamily="18" charset="0"/>
              <a:cs typeface="Times New Roman" pitchFamily="18" charset="0"/>
            </a:endParaRPr>
          </a:p>
        </p:txBody>
      </p:sp>
    </p:spTree>
    <p:extLst>
      <p:ext uri="{BB962C8B-B14F-4D97-AF65-F5344CB8AC3E}">
        <p14:creationId xmlns:p14="http://schemas.microsoft.com/office/powerpoint/2010/main" val="824609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1" presetClass="entr" presetSubtype="0" fill="hold" grpId="0" nodeType="clickEffect">
                                  <p:stCondLst>
                                    <p:cond delay="0"/>
                                  </p:stCondLst>
                                  <p:iterate type="lt">
                                    <p:tmPct val="10000"/>
                                  </p:iterate>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500" fill="hold"/>
                                        <p:tgtEl>
                                          <p:spTgt spid="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16" dur="500" fill="hold"/>
                                        <p:tgtEl>
                                          <p:spTgt spid="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41" presetClass="entr" presetSubtype="0" fill="hold" grpId="0" nodeType="clickEffect">
                                  <p:stCondLst>
                                    <p:cond delay="0"/>
                                  </p:stCondLst>
                                  <p:iterate type="lt">
                                    <p:tmPct val="10000"/>
                                  </p:iterate>
                                  <p:childTnLst>
                                    <p:set>
                                      <p:cBhvr>
                                        <p:cTn id="22" dur="1" fill="hold">
                                          <p:stCondLst>
                                            <p:cond delay="0"/>
                                          </p:stCondLst>
                                        </p:cTn>
                                        <p:tgtEl>
                                          <p:spTgt spid="3">
                                            <p:txEl>
                                              <p:pRg st="1" end="1"/>
                                            </p:txEl>
                                          </p:spTgt>
                                        </p:tgtEl>
                                        <p:attrNameLst>
                                          <p:attrName>style.visibility</p:attrName>
                                        </p:attrNameLst>
                                      </p:cBhvr>
                                      <p:to>
                                        <p:strVal val="visible"/>
                                      </p:to>
                                    </p:set>
                                    <p:anim calcmode="lin" valueType="num">
                                      <p:cBhvr>
                                        <p:cTn id="23" dur="500" fill="hold"/>
                                        <p:tgtEl>
                                          <p:spTgt spid="3">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3">
                                            <p:txEl>
                                              <p:pRg st="1" end="1"/>
                                            </p:txEl>
                                          </p:spTgt>
                                        </p:tgtEl>
                                        <p:attrNameLst>
                                          <p:attrName>ppt_y</p:attrName>
                                        </p:attrNameLst>
                                      </p:cBhvr>
                                      <p:tavLst>
                                        <p:tav tm="0">
                                          <p:val>
                                            <p:strVal val="#ppt_y"/>
                                          </p:val>
                                        </p:tav>
                                        <p:tav tm="100000">
                                          <p:val>
                                            <p:strVal val="#ppt_y"/>
                                          </p:val>
                                        </p:tav>
                                      </p:tavLst>
                                    </p:anim>
                                    <p:anim calcmode="lin" valueType="num">
                                      <p:cBhvr>
                                        <p:cTn id="25" dur="500" fill="hold"/>
                                        <p:tgtEl>
                                          <p:spTgt spid="3">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3">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95536" y="548680"/>
            <a:ext cx="8496944" cy="5688632"/>
          </a:xfrm>
        </p:spPr>
        <p:txBody>
          <a:bodyPr>
            <a:normAutofit fontScale="90000"/>
          </a:bodyPr>
          <a:lstStyle/>
          <a:p>
            <a:pPr>
              <a:lnSpc>
                <a:spcPct val="150000"/>
              </a:lnSpc>
            </a:pPr>
            <a:r>
              <a:rPr lang="tt-RU" sz="2800" dirty="0">
                <a:solidFill>
                  <a:srgbClr val="002060"/>
                </a:solidFill>
                <a:latin typeface="Times New Roman" pitchFamily="18" charset="0"/>
                <a:cs typeface="Times New Roman" pitchFamily="18" charset="0"/>
              </a:rPr>
              <a:t>3</a:t>
            </a:r>
            <a:r>
              <a:rPr lang="tt-RU" sz="2800" dirty="0" smtClean="0">
                <a:solidFill>
                  <a:srgbClr val="002060"/>
                </a:solidFill>
                <a:latin typeface="Times New Roman" pitchFamily="18" charset="0"/>
                <a:cs typeface="Times New Roman" pitchFamily="18" charset="0"/>
              </a:rPr>
              <a:t>. Балаларны </a:t>
            </a:r>
            <a:r>
              <a:rPr lang="tt-RU" sz="2800" dirty="0">
                <a:solidFill>
                  <a:srgbClr val="002060"/>
                </a:solidFill>
                <a:latin typeface="Times New Roman" pitchFamily="18" charset="0"/>
                <a:cs typeface="Times New Roman" pitchFamily="18" charset="0"/>
              </a:rPr>
              <a:t>татар әдәбияты, халык авыз иҗаты, татар халкының җыр-музыкасы, театры, сынлы сәнгате белән таныштыру, күренекле язучылар һәм аларның әсәрләрен үзләштерүләренә ирешү.</a:t>
            </a:r>
            <a:r>
              <a:rPr lang="en-US" sz="2800" dirty="0">
                <a:solidFill>
                  <a:srgbClr val="002060"/>
                </a:solidFill>
                <a:latin typeface="Times New Roman" pitchFamily="18" charset="0"/>
                <a:cs typeface="Times New Roman" pitchFamily="18" charset="0"/>
              </a:rPr>
              <a:t/>
            </a:r>
            <a:br>
              <a:rPr lang="en-US" sz="2800" dirty="0">
                <a:solidFill>
                  <a:srgbClr val="002060"/>
                </a:solidFill>
                <a:latin typeface="Times New Roman" pitchFamily="18" charset="0"/>
                <a:cs typeface="Times New Roman" pitchFamily="18" charset="0"/>
              </a:rPr>
            </a:br>
            <a:r>
              <a:rPr lang="tt-RU" sz="2800" dirty="0">
                <a:solidFill>
                  <a:srgbClr val="002060"/>
                </a:solidFill>
                <a:latin typeface="Times New Roman" pitchFamily="18" charset="0"/>
                <a:cs typeface="Times New Roman" pitchFamily="18" charset="0"/>
              </a:rPr>
              <a:t>4</a:t>
            </a:r>
            <a:r>
              <a:rPr lang="tt-RU" sz="2800" dirty="0" smtClean="0">
                <a:solidFill>
                  <a:srgbClr val="002060"/>
                </a:solidFill>
                <a:latin typeface="Times New Roman" pitchFamily="18" charset="0"/>
                <a:cs typeface="Times New Roman" pitchFamily="18" charset="0"/>
              </a:rPr>
              <a:t>. Фикерне </a:t>
            </a:r>
            <a:r>
              <a:rPr lang="tt-RU" sz="2800" dirty="0">
                <a:solidFill>
                  <a:srgbClr val="002060"/>
                </a:solidFill>
                <a:latin typeface="Times New Roman" pitchFamily="18" charset="0"/>
                <a:cs typeface="Times New Roman" pitchFamily="18" charset="0"/>
              </a:rPr>
              <a:t>телдән һәм язмача бәйләнешле, төгәл, ачык итеп </a:t>
            </a:r>
            <a:r>
              <a:rPr lang="tt-RU" sz="2800" dirty="0" smtClean="0">
                <a:solidFill>
                  <a:srgbClr val="002060"/>
                </a:solidFill>
                <a:latin typeface="Times New Roman" pitchFamily="18" charset="0"/>
                <a:cs typeface="Times New Roman" pitchFamily="18" charset="0"/>
              </a:rPr>
              <a:t>әйтә белергә </a:t>
            </a:r>
            <a:r>
              <a:rPr lang="tt-RU" sz="2800" dirty="0">
                <a:solidFill>
                  <a:srgbClr val="002060"/>
                </a:solidFill>
                <a:latin typeface="Times New Roman" pitchFamily="18" charset="0"/>
                <a:cs typeface="Times New Roman" pitchFamily="18" charset="0"/>
              </a:rPr>
              <a:t>өйрәтү.</a:t>
            </a:r>
            <a:r>
              <a:rPr lang="en-US" sz="2800" dirty="0">
                <a:solidFill>
                  <a:srgbClr val="002060"/>
                </a:solidFill>
                <a:latin typeface="Times New Roman" pitchFamily="18" charset="0"/>
                <a:cs typeface="Times New Roman" pitchFamily="18" charset="0"/>
              </a:rPr>
              <a:t/>
            </a:r>
            <a:br>
              <a:rPr lang="en-US" sz="2800" dirty="0">
                <a:solidFill>
                  <a:srgbClr val="002060"/>
                </a:solidFill>
                <a:latin typeface="Times New Roman" pitchFamily="18" charset="0"/>
                <a:cs typeface="Times New Roman" pitchFamily="18" charset="0"/>
              </a:rPr>
            </a:br>
            <a:r>
              <a:rPr lang="tt-RU" sz="2800" dirty="0">
                <a:solidFill>
                  <a:srgbClr val="002060"/>
                </a:solidFill>
                <a:latin typeface="Times New Roman" pitchFamily="18" charset="0"/>
                <a:cs typeface="Times New Roman" pitchFamily="18" charset="0"/>
              </a:rPr>
              <a:t>5</a:t>
            </a:r>
            <a:r>
              <a:rPr lang="tt-RU" sz="2800" dirty="0" smtClean="0">
                <a:solidFill>
                  <a:srgbClr val="002060"/>
                </a:solidFill>
                <a:latin typeface="Times New Roman" pitchFamily="18" charset="0"/>
                <a:cs typeface="Times New Roman" pitchFamily="18" charset="0"/>
              </a:rPr>
              <a:t>. Халык </a:t>
            </a:r>
            <a:r>
              <a:rPr lang="tt-RU" sz="2800" dirty="0">
                <a:solidFill>
                  <a:srgbClr val="002060"/>
                </a:solidFill>
                <a:latin typeface="Times New Roman" pitchFamily="18" charset="0"/>
                <a:cs typeface="Times New Roman" pitchFamily="18" charset="0"/>
              </a:rPr>
              <a:t>тарихын һәм мирасын өйрәнү аша яшүсмерләрдә Ватанга, халыкка, туган илгә мәхәббәт, олыларга, кечеләргә һәм, гомумән, кешегә ихтирам, мәрхәмәтлелек, шәфкатьлелек тәрбияләү</a:t>
            </a:r>
            <a:r>
              <a:rPr lang="tt-RU" sz="2800" dirty="0">
                <a:solidFill>
                  <a:srgbClr val="7030A0"/>
                </a:solidFill>
                <a:latin typeface="Times New Roman" pitchFamily="18" charset="0"/>
                <a:cs typeface="Times New Roman" pitchFamily="18" charset="0"/>
              </a:rPr>
              <a:t>. </a:t>
            </a:r>
            <a:r>
              <a:rPr lang="en-US" sz="2800" dirty="0">
                <a:solidFill>
                  <a:srgbClr val="7030A0"/>
                </a:solidFill>
                <a:latin typeface="Times New Roman" pitchFamily="18" charset="0"/>
                <a:cs typeface="Times New Roman" pitchFamily="18" charset="0"/>
              </a:rPr>
              <a:t/>
            </a:r>
            <a:br>
              <a:rPr lang="en-US" sz="2800" dirty="0">
                <a:solidFill>
                  <a:srgbClr val="7030A0"/>
                </a:solidFill>
                <a:latin typeface="Times New Roman" pitchFamily="18" charset="0"/>
                <a:cs typeface="Times New Roman" pitchFamily="18" charset="0"/>
              </a:rPr>
            </a:br>
            <a:endParaRPr lang="en-US" sz="2800" dirty="0">
              <a:solidFill>
                <a:srgbClr val="7030A0"/>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1787295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99592" y="116632"/>
            <a:ext cx="7772400" cy="1470025"/>
          </a:xfrm>
        </p:spPr>
        <p:txBody>
          <a:bodyPr>
            <a:normAutofit/>
          </a:bodyPr>
          <a:lstStyle/>
          <a:p>
            <a:r>
              <a:rPr lang="tt-RU" sz="3600" b="1" dirty="0" smtClean="0">
                <a:solidFill>
                  <a:srgbClr val="FF0000"/>
                </a:solidFill>
                <a:latin typeface="Times New Roman" pitchFamily="18" charset="0"/>
                <a:cs typeface="Times New Roman" pitchFamily="18" charset="0"/>
              </a:rPr>
              <a:t>Көтелгән нәтиҗәләр </a:t>
            </a:r>
            <a:endParaRPr lang="en-US" sz="3600" dirty="0">
              <a:solidFill>
                <a:srgbClr val="FF0000"/>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395536" y="1268760"/>
            <a:ext cx="8568952" cy="5112568"/>
          </a:xfrm>
        </p:spPr>
        <p:txBody>
          <a:bodyPr>
            <a:normAutofit fontScale="55000" lnSpcReduction="20000"/>
          </a:bodyPr>
          <a:lstStyle/>
          <a:p>
            <a:pPr algn="just">
              <a:lnSpc>
                <a:spcPct val="170000"/>
              </a:lnSpc>
              <a:spcBef>
                <a:spcPts val="0"/>
              </a:spcBef>
            </a:pPr>
            <a:r>
              <a:rPr lang="be-BY" b="1" dirty="0" smtClean="0">
                <a:solidFill>
                  <a:srgbClr val="002060"/>
                </a:solidFill>
                <a:latin typeface="Times New Roman" pitchFamily="18" charset="0"/>
                <a:cs typeface="Times New Roman" pitchFamily="18" charset="0"/>
              </a:rPr>
              <a:t>	</a:t>
            </a:r>
            <a:r>
              <a:rPr lang="be-BY" sz="4400" b="1" dirty="0" smtClean="0">
                <a:solidFill>
                  <a:srgbClr val="002060"/>
                </a:solidFill>
                <a:latin typeface="Times New Roman" pitchFamily="18" charset="0"/>
                <a:cs typeface="Times New Roman" pitchFamily="18" charset="0"/>
              </a:rPr>
              <a:t>Аралашу </a:t>
            </a:r>
            <a:r>
              <a:rPr lang="be-BY" sz="4400" b="1" dirty="0">
                <a:solidFill>
                  <a:srgbClr val="002060"/>
                </a:solidFill>
                <a:latin typeface="Times New Roman" pitchFamily="18" charset="0"/>
                <a:cs typeface="Times New Roman" pitchFamily="18" charset="0"/>
              </a:rPr>
              <a:t>компетенциясе – </a:t>
            </a:r>
            <a:r>
              <a:rPr lang="be-BY" sz="4400" dirty="0">
                <a:solidFill>
                  <a:srgbClr val="002060"/>
                </a:solidFill>
                <a:latin typeface="Times New Roman" pitchFamily="18" charset="0"/>
                <a:cs typeface="Times New Roman" pitchFamily="18" charset="0"/>
              </a:rPr>
              <a:t>барлык сөйләм эшчәнлеге төрләренә ия булу, башкалар әйткәнне аңлау һәм үз фикереңне белдерү өчен тупланган белем, осталык, күнекмәләр җыелмасы</a:t>
            </a:r>
            <a:r>
              <a:rPr lang="be-BY" sz="4400" dirty="0">
                <a:solidFill>
                  <a:srgbClr val="002060"/>
                </a:solidFill>
                <a:latin typeface="Times New Roman" pitchFamily="18" charset="0"/>
                <a:cs typeface="Times New Roman" pitchFamily="18" charset="0"/>
                <a:sym typeface="Symbol"/>
              </a:rPr>
              <a:t></a:t>
            </a:r>
            <a:r>
              <a:rPr lang="be-BY" sz="4400" dirty="0">
                <a:solidFill>
                  <a:srgbClr val="002060"/>
                </a:solidFill>
                <a:latin typeface="Times New Roman" pitchFamily="18" charset="0"/>
                <a:cs typeface="Times New Roman" pitchFamily="18" charset="0"/>
              </a:rPr>
              <a:t> хәзерге татар әдәби телендә телдән һәм язма формада ирекле аралашу, бәйләнешле сөйләм күнекмәләрен </a:t>
            </a:r>
            <a:r>
              <a:rPr lang="be-BY" sz="4400" dirty="0" smtClean="0">
                <a:solidFill>
                  <a:srgbClr val="002060"/>
                </a:solidFill>
                <a:latin typeface="Times New Roman" pitchFamily="18" charset="0"/>
                <a:cs typeface="Times New Roman" pitchFamily="18" charset="0"/>
              </a:rPr>
              <a:t>булдыру;</a:t>
            </a:r>
            <a:r>
              <a:rPr lang="be-BY" sz="4400" dirty="0">
                <a:solidFill>
                  <a:srgbClr val="002060"/>
                </a:solidFill>
                <a:latin typeface="Times New Roman" pitchFamily="18" charset="0"/>
                <a:cs typeface="Times New Roman" pitchFamily="18" charset="0"/>
              </a:rPr>
              <a:t> дәресләрдә үзләштергән белем һәм күнекмәләрдән нәтиҗәле итеп файдалану осталыгын формалаштыру.</a:t>
            </a:r>
            <a:endParaRPr lang="en-US" sz="4400" dirty="0">
              <a:solidFill>
                <a:srgbClr val="002060"/>
              </a:solidFill>
              <a:latin typeface="Times New Roman" pitchFamily="18" charset="0"/>
              <a:cs typeface="Times New Roman" pitchFamily="18" charset="0"/>
            </a:endParaRPr>
          </a:p>
          <a:p>
            <a:pPr algn="just">
              <a:lnSpc>
                <a:spcPct val="170000"/>
              </a:lnSpc>
              <a:spcBef>
                <a:spcPts val="0"/>
              </a:spcBef>
            </a:pPr>
            <a:r>
              <a:rPr lang="be-BY" sz="4400" dirty="0" smtClean="0">
                <a:solidFill>
                  <a:srgbClr val="002060"/>
                </a:solidFill>
                <a:latin typeface="Times New Roman" pitchFamily="18" charset="0"/>
                <a:cs typeface="Times New Roman" pitchFamily="18" charset="0"/>
              </a:rPr>
              <a:t>  </a:t>
            </a:r>
            <a:endParaRPr lang="en-US" sz="4400" dirty="0">
              <a:solidFill>
                <a:srgbClr val="002060"/>
              </a:solidFill>
              <a:latin typeface="Times New Roman" pitchFamily="18" charset="0"/>
              <a:cs typeface="Times New Roman" pitchFamily="18" charset="0"/>
            </a:endParaRPr>
          </a:p>
        </p:txBody>
      </p:sp>
    </p:spTree>
    <p:extLst>
      <p:ext uri="{BB962C8B-B14F-4D97-AF65-F5344CB8AC3E}">
        <p14:creationId xmlns:p14="http://schemas.microsoft.com/office/powerpoint/2010/main" val="1318633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1" presetClass="entr" presetSubtype="0" fill="hold" grpId="0" nodeType="clickEffect">
                                  <p:stCondLst>
                                    <p:cond delay="0"/>
                                  </p:stCondLst>
                                  <p:iterate type="lt">
                                    <p:tmPct val="10000"/>
                                  </p:iterate>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500" fill="hold"/>
                                        <p:tgtEl>
                                          <p:spTgt spid="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15" dur="500" fill="hold"/>
                                        <p:tgtEl>
                                          <p:spTgt spid="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1" presetClass="entr" presetSubtype="0" fill="hold" grpId="0" nodeType="clickEffect">
                                  <p:stCondLst>
                                    <p:cond delay="0"/>
                                  </p:stCondLst>
                                  <p:iterate type="lt">
                                    <p:tmPct val="10000"/>
                                  </p:iterate>
                                  <p:childTnLst>
                                    <p:set>
                                      <p:cBhvr>
                                        <p:cTn id="21" dur="1" fill="hold">
                                          <p:stCondLst>
                                            <p:cond delay="0"/>
                                          </p:stCondLst>
                                        </p:cTn>
                                        <p:tgtEl>
                                          <p:spTgt spid="3">
                                            <p:txEl>
                                              <p:pRg st="1" end="1"/>
                                            </p:txEl>
                                          </p:spTgt>
                                        </p:tgtEl>
                                        <p:attrNameLst>
                                          <p:attrName>style.visibility</p:attrName>
                                        </p:attrNameLst>
                                      </p:cBhvr>
                                      <p:to>
                                        <p:strVal val="visible"/>
                                      </p:to>
                                    </p:set>
                                    <p:anim calcmode="lin" valueType="num">
                                      <p:cBhvr>
                                        <p:cTn id="22" dur="500" fill="hold"/>
                                        <p:tgtEl>
                                          <p:spTgt spid="3">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3">
                                            <p:txEl>
                                              <p:pRg st="1" end="1"/>
                                            </p:txEl>
                                          </p:spTgt>
                                        </p:tgtEl>
                                        <p:attrNameLst>
                                          <p:attrName>ppt_y</p:attrName>
                                        </p:attrNameLst>
                                      </p:cBhvr>
                                      <p:tavLst>
                                        <p:tav tm="0">
                                          <p:val>
                                            <p:strVal val="#ppt_y"/>
                                          </p:val>
                                        </p:tav>
                                        <p:tav tm="100000">
                                          <p:val>
                                            <p:strVal val="#ppt_y"/>
                                          </p:val>
                                        </p:tav>
                                      </p:tavLst>
                                    </p:anim>
                                    <p:anim calcmode="lin" valueType="num">
                                      <p:cBhvr>
                                        <p:cTn id="24" dur="500" fill="hold"/>
                                        <p:tgtEl>
                                          <p:spTgt spid="3">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3">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en-US" dirty="0"/>
          </a:p>
        </p:txBody>
      </p:sp>
      <p:sp>
        <p:nvSpPr>
          <p:cNvPr id="3" name="Объект 2"/>
          <p:cNvSpPr>
            <a:spLocks noGrp="1"/>
          </p:cNvSpPr>
          <p:nvPr>
            <p:ph idx="1"/>
          </p:nvPr>
        </p:nvSpPr>
        <p:spPr>
          <a:xfrm>
            <a:off x="395536" y="980728"/>
            <a:ext cx="8229600" cy="4525963"/>
          </a:xfrm>
        </p:spPr>
        <p:txBody>
          <a:bodyPr>
            <a:normAutofit fontScale="77500" lnSpcReduction="20000"/>
          </a:bodyPr>
          <a:lstStyle/>
          <a:p>
            <a:pPr marL="0" indent="0" algn="just">
              <a:lnSpc>
                <a:spcPct val="160000"/>
              </a:lnSpc>
              <a:spcBef>
                <a:spcPts val="0"/>
              </a:spcBef>
              <a:buNone/>
            </a:pPr>
            <a:r>
              <a:rPr lang="be-BY" b="1" dirty="0" smtClean="0">
                <a:solidFill>
                  <a:srgbClr val="7030A0"/>
                </a:solidFill>
                <a:latin typeface="Times New Roman" pitchFamily="18" charset="0"/>
                <a:cs typeface="Times New Roman" pitchFamily="18" charset="0"/>
              </a:rPr>
              <a:t>	</a:t>
            </a:r>
            <a:r>
              <a:rPr lang="be-BY" b="1" dirty="0" smtClean="0">
                <a:solidFill>
                  <a:srgbClr val="002060"/>
                </a:solidFill>
                <a:latin typeface="Times New Roman" pitchFamily="18" charset="0"/>
                <a:cs typeface="Times New Roman" pitchFamily="18" charset="0"/>
              </a:rPr>
              <a:t>Лингвистик </a:t>
            </a:r>
            <a:r>
              <a:rPr lang="be-BY" b="1" dirty="0">
                <a:solidFill>
                  <a:srgbClr val="002060"/>
                </a:solidFill>
                <a:latin typeface="Times New Roman" pitchFamily="18" charset="0"/>
                <a:cs typeface="Times New Roman" pitchFamily="18" charset="0"/>
              </a:rPr>
              <a:t>компетенция </a:t>
            </a:r>
            <a:r>
              <a:rPr lang="be-BY" dirty="0">
                <a:solidFill>
                  <a:srgbClr val="002060"/>
                </a:solidFill>
                <a:latin typeface="Times New Roman" pitchFamily="18" charset="0"/>
                <a:cs typeface="Times New Roman" pitchFamily="18" charset="0"/>
              </a:rPr>
              <a:t>– тел белеме, аның төзелеше, үсеше һәм функц</a:t>
            </a:r>
            <a:r>
              <a:rPr lang="tt-RU" dirty="0">
                <a:solidFill>
                  <a:srgbClr val="002060"/>
                </a:solidFill>
                <a:latin typeface="Times New Roman" pitchFamily="18" charset="0"/>
                <a:cs typeface="Times New Roman" pitchFamily="18" charset="0"/>
              </a:rPr>
              <a:t>иясе турындагы белемнәрне системалаштыру</a:t>
            </a:r>
            <a:r>
              <a:rPr lang="be-BY" dirty="0">
                <a:solidFill>
                  <a:srgbClr val="002060"/>
                </a:solidFill>
                <a:latin typeface="Times New Roman" pitchFamily="18" charset="0"/>
                <a:cs typeface="Times New Roman" pitchFamily="18" charset="0"/>
              </a:rPr>
              <a:t>; тел белеме һәм аның бүлекләре буенча гомуми мәгъ</a:t>
            </a:r>
            <a:r>
              <a:rPr lang="tt-RU" dirty="0">
                <a:solidFill>
                  <a:srgbClr val="002060"/>
                </a:solidFill>
                <a:latin typeface="Times New Roman" pitchFamily="18" charset="0"/>
                <a:cs typeface="Times New Roman" pitchFamily="18" charset="0"/>
              </a:rPr>
              <a:t>лүмат бирү; татар әдәби теленең төп нормаларына ия булу, укучыларның сүзлек байлыгының, сөйләмнәренең грамматик төзелешенең камиллегенә ирешү.</a:t>
            </a:r>
            <a:endParaRPr lang="en-US" dirty="0">
              <a:solidFill>
                <a:srgbClr val="002060"/>
              </a:solidFill>
              <a:latin typeface="Times New Roman" pitchFamily="18" charset="0"/>
              <a:cs typeface="Times New Roman" pitchFamily="18" charset="0"/>
            </a:endParaRPr>
          </a:p>
          <a:p>
            <a:pPr marL="0" indent="0" algn="just">
              <a:lnSpc>
                <a:spcPct val="160000"/>
              </a:lnSpc>
              <a:spcBef>
                <a:spcPts val="0"/>
              </a:spcBef>
              <a:buNone/>
            </a:pPr>
            <a:r>
              <a:rPr lang="tt-RU" dirty="0">
                <a:solidFill>
                  <a:srgbClr val="002060"/>
                </a:solidFill>
                <a:latin typeface="Times New Roman" pitchFamily="18" charset="0"/>
                <a:cs typeface="Times New Roman" pitchFamily="18" charset="0"/>
              </a:rPr>
              <a:t> </a:t>
            </a:r>
            <a:endParaRPr lang="en-US" dirty="0">
              <a:solidFill>
                <a:srgbClr val="002060"/>
              </a:solidFill>
              <a:latin typeface="Times New Roman" pitchFamily="18" charset="0"/>
              <a:cs typeface="Times New Roman" pitchFamily="18" charset="0"/>
            </a:endParaRPr>
          </a:p>
          <a:p>
            <a:endParaRPr lang="en-US" dirty="0"/>
          </a:p>
        </p:txBody>
      </p:sp>
    </p:spTree>
    <p:extLst>
      <p:ext uri="{BB962C8B-B14F-4D97-AF65-F5344CB8AC3E}">
        <p14:creationId xmlns:p14="http://schemas.microsoft.com/office/powerpoint/2010/main" val="3358514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95536" y="1020321"/>
            <a:ext cx="8280920" cy="5832648"/>
          </a:xfrm>
        </p:spPr>
        <p:txBody>
          <a:bodyPr>
            <a:normAutofit fontScale="90000"/>
          </a:bodyPr>
          <a:lstStyle/>
          <a:p>
            <a:pPr>
              <a:lnSpc>
                <a:spcPct val="150000"/>
              </a:lnSpc>
            </a:pPr>
            <a:r>
              <a:rPr lang="tt-RU" sz="2800" dirty="0">
                <a:solidFill>
                  <a:schemeClr val="accent2">
                    <a:lumMod val="75000"/>
                  </a:schemeClr>
                </a:solidFill>
                <a:latin typeface="Times New Roman" pitchFamily="18" charset="0"/>
                <a:cs typeface="Times New Roman" pitchFamily="18" charset="0"/>
              </a:rPr>
              <a:t>1) картина, сюжетлы рәсемнәр яки мультфильмнар, фильмнар күрсәтеп, шуларның эчтәлеген сөйләтү һәм соңыннан кечкенә хикәя, сочинение итеп яздыру яисә, изложение өчен алынган текстны укып, аның эчтәлеген сөйләтү, соңыннан аны яздыру;</a:t>
            </a:r>
            <a:r>
              <a:rPr lang="en-US" sz="2800" dirty="0">
                <a:solidFill>
                  <a:schemeClr val="accent2">
                    <a:lumMod val="75000"/>
                  </a:schemeClr>
                </a:solidFill>
                <a:latin typeface="Times New Roman" pitchFamily="18" charset="0"/>
                <a:cs typeface="Times New Roman" pitchFamily="18" charset="0"/>
              </a:rPr>
              <a:t/>
            </a:r>
            <a:br>
              <a:rPr lang="en-US" sz="2800" dirty="0">
                <a:solidFill>
                  <a:schemeClr val="accent2">
                    <a:lumMod val="75000"/>
                  </a:schemeClr>
                </a:solidFill>
                <a:latin typeface="Times New Roman" pitchFamily="18" charset="0"/>
                <a:cs typeface="Times New Roman" pitchFamily="18" charset="0"/>
              </a:rPr>
            </a:br>
            <a:r>
              <a:rPr lang="tt-RU" sz="2800" dirty="0">
                <a:solidFill>
                  <a:srgbClr val="7030A0"/>
                </a:solidFill>
                <a:latin typeface="Times New Roman" pitchFamily="18" charset="0"/>
                <a:cs typeface="Times New Roman" pitchFamily="18" charset="0"/>
              </a:rPr>
              <a:t>2) чыгыш ясарга өйрәтү;</a:t>
            </a:r>
            <a:r>
              <a:rPr lang="en-US" sz="2800" dirty="0">
                <a:solidFill>
                  <a:srgbClr val="7030A0"/>
                </a:solidFill>
                <a:latin typeface="Times New Roman" pitchFamily="18" charset="0"/>
                <a:cs typeface="Times New Roman" pitchFamily="18" charset="0"/>
              </a:rPr>
              <a:t/>
            </a:r>
            <a:br>
              <a:rPr lang="en-US" sz="2800" dirty="0">
                <a:solidFill>
                  <a:srgbClr val="7030A0"/>
                </a:solidFill>
                <a:latin typeface="Times New Roman" pitchFamily="18" charset="0"/>
                <a:cs typeface="Times New Roman" pitchFamily="18" charset="0"/>
              </a:rPr>
            </a:br>
            <a:r>
              <a:rPr lang="tt-RU" sz="2800" dirty="0">
                <a:solidFill>
                  <a:schemeClr val="accent2">
                    <a:lumMod val="75000"/>
                  </a:schemeClr>
                </a:solidFill>
                <a:latin typeface="Times New Roman" pitchFamily="18" charset="0"/>
                <a:cs typeface="Times New Roman" pitchFamily="18" charset="0"/>
              </a:rPr>
              <a:t>3) сыйныфтагы чыгышларына яки җавапларына бәя бирү яисә рецензия язу, аның уңышлы һәм кимчелекле якларын күрсәтү;</a:t>
            </a:r>
            <a:r>
              <a:rPr lang="en-US" sz="2800" dirty="0">
                <a:solidFill>
                  <a:schemeClr val="accent2">
                    <a:lumMod val="75000"/>
                  </a:schemeClr>
                </a:solidFill>
              </a:rPr>
              <a:t/>
            </a:r>
            <a:br>
              <a:rPr lang="en-US" sz="2800" dirty="0">
                <a:solidFill>
                  <a:schemeClr val="accent2">
                    <a:lumMod val="75000"/>
                  </a:schemeClr>
                </a:solidFill>
              </a:rPr>
            </a:br>
            <a:endParaRPr lang="en-US" sz="2800" dirty="0">
              <a:solidFill>
                <a:schemeClr val="accent2">
                  <a:lumMod val="75000"/>
                </a:schemeClr>
              </a:solidFill>
            </a:endParaRPr>
          </a:p>
        </p:txBody>
      </p:sp>
      <p:sp>
        <p:nvSpPr>
          <p:cNvPr id="3" name="Подзаголовок 2"/>
          <p:cNvSpPr>
            <a:spLocks noGrp="1"/>
          </p:cNvSpPr>
          <p:nvPr>
            <p:ph type="subTitle" idx="1"/>
          </p:nvPr>
        </p:nvSpPr>
        <p:spPr>
          <a:xfrm>
            <a:off x="1403648" y="332656"/>
            <a:ext cx="6400800" cy="1196752"/>
          </a:xfrm>
        </p:spPr>
        <p:txBody>
          <a:bodyPr/>
          <a:lstStyle/>
          <a:p>
            <a:r>
              <a:rPr lang="tt-RU" b="1" dirty="0" smtClean="0">
                <a:solidFill>
                  <a:srgbClr val="FF0000"/>
                </a:solidFill>
                <a:latin typeface="Times New Roman" pitchFamily="18" charset="0"/>
                <a:cs typeface="Times New Roman" pitchFamily="18" charset="0"/>
              </a:rPr>
              <a:t>Метод һәм алымнар:</a:t>
            </a:r>
            <a:endParaRPr lang="en-US" b="1" dirty="0">
              <a:solidFill>
                <a:srgbClr val="FF0000"/>
              </a:solidFill>
              <a:latin typeface="Times New Roman" pitchFamily="18" charset="0"/>
              <a:cs typeface="Times New Roman" pitchFamily="18" charset="0"/>
            </a:endParaRPr>
          </a:p>
        </p:txBody>
      </p:sp>
    </p:spTree>
    <p:extLst>
      <p:ext uri="{BB962C8B-B14F-4D97-AF65-F5344CB8AC3E}">
        <p14:creationId xmlns:p14="http://schemas.microsoft.com/office/powerpoint/2010/main" val="268033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additive="base">
                                        <p:cTn id="1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196753"/>
            <a:ext cx="7772400" cy="4176464"/>
          </a:xfrm>
        </p:spPr>
        <p:txBody>
          <a:bodyPr>
            <a:noAutofit/>
          </a:bodyPr>
          <a:lstStyle/>
          <a:p>
            <a:pPr>
              <a:lnSpc>
                <a:spcPct val="150000"/>
              </a:lnSpc>
            </a:pPr>
            <a:r>
              <a:rPr lang="tt-RU" sz="2400" dirty="0">
                <a:solidFill>
                  <a:schemeClr val="accent2">
                    <a:lumMod val="75000"/>
                  </a:schemeClr>
                </a:solidFill>
                <a:latin typeface="Times New Roman" pitchFamily="18" charset="0"/>
                <a:cs typeface="Times New Roman" pitchFamily="18" charset="0"/>
              </a:rPr>
              <a:t>4) төрле төрдәге иҗади биремнәрне үтәү;</a:t>
            </a:r>
            <a:r>
              <a:rPr lang="en-US" sz="2400" dirty="0">
                <a:solidFill>
                  <a:schemeClr val="accent2">
                    <a:lumMod val="75000"/>
                  </a:schemeClr>
                </a:solidFill>
                <a:latin typeface="Times New Roman" pitchFamily="18" charset="0"/>
                <a:cs typeface="Times New Roman" pitchFamily="18" charset="0"/>
              </a:rPr>
              <a:t/>
            </a:r>
            <a:br>
              <a:rPr lang="en-US" sz="2400" dirty="0">
                <a:solidFill>
                  <a:schemeClr val="accent2">
                    <a:lumMod val="75000"/>
                  </a:schemeClr>
                </a:solidFill>
                <a:latin typeface="Times New Roman" pitchFamily="18" charset="0"/>
                <a:cs typeface="Times New Roman" pitchFamily="18" charset="0"/>
              </a:rPr>
            </a:br>
            <a:r>
              <a:rPr lang="tt-RU" sz="2400" dirty="0">
                <a:solidFill>
                  <a:srgbClr val="7030A0"/>
                </a:solidFill>
                <a:latin typeface="Times New Roman" pitchFamily="18" charset="0"/>
                <a:cs typeface="Times New Roman" pitchFamily="18" charset="0"/>
              </a:rPr>
              <a:t>5) укыганнарын чагыштырып,үзгәртеп, яттан, сәнгатьле сөйләү;</a:t>
            </a:r>
            <a:r>
              <a:rPr lang="en-US" sz="2400" dirty="0">
                <a:solidFill>
                  <a:srgbClr val="7030A0"/>
                </a:solidFill>
                <a:latin typeface="Times New Roman" pitchFamily="18" charset="0"/>
                <a:cs typeface="Times New Roman" pitchFamily="18" charset="0"/>
              </a:rPr>
              <a:t/>
            </a:r>
            <a:br>
              <a:rPr lang="en-US" sz="2400" dirty="0">
                <a:solidFill>
                  <a:srgbClr val="7030A0"/>
                </a:solidFill>
                <a:latin typeface="Times New Roman" pitchFamily="18" charset="0"/>
                <a:cs typeface="Times New Roman" pitchFamily="18" charset="0"/>
              </a:rPr>
            </a:br>
            <a:r>
              <a:rPr lang="tt-RU" sz="2400" dirty="0">
                <a:solidFill>
                  <a:schemeClr val="accent2">
                    <a:lumMod val="75000"/>
                  </a:schemeClr>
                </a:solidFill>
                <a:latin typeface="Times New Roman" pitchFamily="18" charset="0"/>
                <a:cs typeface="Times New Roman" pitchFamily="18" charset="0"/>
              </a:rPr>
              <a:t>6) сүз, эпиграфлар белән эшләү, фразеологик эш, план төзү, докладлар, рефератлар язу;</a:t>
            </a:r>
            <a:r>
              <a:rPr lang="en-US" sz="2400" dirty="0">
                <a:solidFill>
                  <a:schemeClr val="accent2">
                    <a:lumMod val="75000"/>
                  </a:schemeClr>
                </a:solidFill>
                <a:latin typeface="Times New Roman" pitchFamily="18" charset="0"/>
                <a:cs typeface="Times New Roman" pitchFamily="18" charset="0"/>
              </a:rPr>
              <a:t/>
            </a:r>
            <a:br>
              <a:rPr lang="en-US" sz="2400" dirty="0">
                <a:solidFill>
                  <a:schemeClr val="accent2">
                    <a:lumMod val="75000"/>
                  </a:schemeClr>
                </a:solidFill>
                <a:latin typeface="Times New Roman" pitchFamily="18" charset="0"/>
                <a:cs typeface="Times New Roman" pitchFamily="18" charset="0"/>
              </a:rPr>
            </a:br>
            <a:r>
              <a:rPr lang="tt-RU" sz="2400" dirty="0">
                <a:solidFill>
                  <a:srgbClr val="7030A0"/>
                </a:solidFill>
                <a:latin typeface="Times New Roman" pitchFamily="18" charset="0"/>
                <a:cs typeface="Times New Roman" pitchFamily="18" charset="0"/>
              </a:rPr>
              <a:t>7) әсәр белән танышканда кызыксындырган өлешләрне барлау; образларга анализ биреп сөйләү;</a:t>
            </a:r>
            <a:r>
              <a:rPr lang="en-US" sz="2400" dirty="0">
                <a:solidFill>
                  <a:srgbClr val="7030A0"/>
                </a:solidFill>
                <a:latin typeface="Times New Roman" pitchFamily="18" charset="0"/>
                <a:cs typeface="Times New Roman" pitchFamily="18" charset="0"/>
              </a:rPr>
              <a:t/>
            </a:r>
            <a:br>
              <a:rPr lang="en-US" sz="2400" dirty="0">
                <a:solidFill>
                  <a:srgbClr val="7030A0"/>
                </a:solidFill>
                <a:latin typeface="Times New Roman" pitchFamily="18" charset="0"/>
                <a:cs typeface="Times New Roman" pitchFamily="18" charset="0"/>
              </a:rPr>
            </a:br>
            <a:r>
              <a:rPr lang="tt-RU" sz="2400" dirty="0">
                <a:solidFill>
                  <a:schemeClr val="accent2">
                    <a:lumMod val="75000"/>
                  </a:schemeClr>
                </a:solidFill>
                <a:latin typeface="Times New Roman" pitchFamily="18" charset="0"/>
                <a:cs typeface="Times New Roman" pitchFamily="18" charset="0"/>
              </a:rPr>
              <a:t>8) яңа технологияләр куллану, компьютерларда эшләү, интернеттан кирәкле материалны алып эшкәртү, үзгәртү, электрон китапханә белән эш.</a:t>
            </a:r>
            <a:r>
              <a:rPr lang="en-US" sz="2400" dirty="0">
                <a:solidFill>
                  <a:schemeClr val="accent2">
                    <a:lumMod val="75000"/>
                  </a:schemeClr>
                </a:solidFill>
              </a:rPr>
              <a:t/>
            </a:r>
            <a:br>
              <a:rPr lang="en-US" sz="2400" dirty="0">
                <a:solidFill>
                  <a:schemeClr val="accent2">
                    <a:lumMod val="75000"/>
                  </a:schemeClr>
                </a:solidFill>
              </a:rPr>
            </a:br>
            <a:endParaRPr lang="en-US" sz="2400" dirty="0">
              <a:solidFill>
                <a:schemeClr val="accent2">
                  <a:lumMod val="75000"/>
                </a:schemeClr>
              </a:solidFill>
            </a:endParaRPr>
          </a:p>
        </p:txBody>
      </p:sp>
      <p:sp>
        <p:nvSpPr>
          <p:cNvPr id="3" name="Подзаголовок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2155304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908720"/>
            <a:ext cx="7772400" cy="3816423"/>
          </a:xfrm>
        </p:spPr>
        <p:txBody>
          <a:bodyPr>
            <a:noAutofit/>
          </a:bodyPr>
          <a:lstStyle/>
          <a:p>
            <a:pPr>
              <a:lnSpc>
                <a:spcPct val="150000"/>
              </a:lnSpc>
            </a:pPr>
            <a:r>
              <a:rPr lang="tt-RU" sz="2800" dirty="0">
                <a:solidFill>
                  <a:srgbClr val="002060"/>
                </a:solidFill>
                <a:latin typeface="Times New Roman" pitchFamily="18" charset="0"/>
                <a:cs typeface="Times New Roman" pitchFamily="18" charset="0"/>
              </a:rPr>
              <a:t>Татар теле һәм әдәбият дәресләре укучыларның бәйләнешле сөйләм телен үстереп кенә калмый, тәрбия дә бирә. Әдәбият-тәрбия фәне. </a:t>
            </a:r>
            <a:r>
              <a:rPr lang="tt-RU" sz="2800" dirty="0">
                <a:solidFill>
                  <a:srgbClr val="FF0000"/>
                </a:solidFill>
                <a:latin typeface="Times New Roman" pitchFamily="18" charset="0"/>
                <a:cs typeface="Times New Roman" pitchFamily="18" charset="0"/>
              </a:rPr>
              <a:t>Риза Фәхреддин </a:t>
            </a:r>
            <a:r>
              <a:rPr lang="tt-RU" sz="2800" dirty="0">
                <a:solidFill>
                  <a:srgbClr val="002060"/>
                </a:solidFill>
                <a:latin typeface="Times New Roman" pitchFamily="18" charset="0"/>
                <a:cs typeface="Times New Roman" pitchFamily="18" charset="0"/>
              </a:rPr>
              <a:t>бу хакта:</a:t>
            </a:r>
            <a:r>
              <a:rPr lang="en-US" sz="2800" dirty="0">
                <a:solidFill>
                  <a:srgbClr val="002060"/>
                </a:solidFill>
                <a:latin typeface="Times New Roman" pitchFamily="18" charset="0"/>
                <a:cs typeface="Times New Roman" pitchFamily="18" charset="0"/>
              </a:rPr>
              <a:t/>
            </a:r>
            <a:br>
              <a:rPr lang="en-US" sz="2800" dirty="0">
                <a:solidFill>
                  <a:srgbClr val="002060"/>
                </a:solidFill>
                <a:latin typeface="Times New Roman" pitchFamily="18" charset="0"/>
                <a:cs typeface="Times New Roman" pitchFamily="18" charset="0"/>
              </a:rPr>
            </a:br>
            <a:r>
              <a:rPr lang="tt-RU" sz="2800" dirty="0">
                <a:solidFill>
                  <a:srgbClr val="FF0000"/>
                </a:solidFill>
                <a:latin typeface="Times New Roman" pitchFamily="18" charset="0"/>
                <a:cs typeface="Times New Roman" pitchFamily="18" charset="0"/>
              </a:rPr>
              <a:t>“Әхлак берлә әдәбият бергә булырлар. Бер кавемнең әдәбияты нинди рәвештә булса, әхлагы да шул рәвештә булыр,”</a:t>
            </a:r>
            <a:r>
              <a:rPr lang="tt-RU" sz="2800" dirty="0">
                <a:solidFill>
                  <a:srgbClr val="002060"/>
                </a:solidFill>
                <a:latin typeface="Times New Roman" pitchFamily="18" charset="0"/>
                <a:cs typeface="Times New Roman" pitchFamily="18" charset="0"/>
              </a:rPr>
              <a:t>-дигән</a:t>
            </a:r>
            <a:r>
              <a:rPr lang="tt-RU" sz="2800" dirty="0">
                <a:latin typeface="Times New Roman" pitchFamily="18" charset="0"/>
                <a:cs typeface="Times New Roman" pitchFamily="18" charset="0"/>
              </a:rPr>
              <a:t>.</a:t>
            </a:r>
            <a:endParaRPr lang="en-US" sz="28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1619672" y="5077611"/>
            <a:ext cx="6400800" cy="1752600"/>
          </a:xfrm>
        </p:spPr>
        <p:txBody>
          <a:bodyPr/>
          <a:lstStyle/>
          <a:p>
            <a:endParaRPr lang="en-US" dirty="0"/>
          </a:p>
        </p:txBody>
      </p:sp>
    </p:spTree>
    <p:extLst>
      <p:ext uri="{BB962C8B-B14F-4D97-AF65-F5344CB8AC3E}">
        <p14:creationId xmlns:p14="http://schemas.microsoft.com/office/powerpoint/2010/main" val="2476479004"/>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124</TotalTime>
  <Words>186</Words>
  <Application>Microsoft Office PowerPoint</Application>
  <PresentationFormat>Экран (4:3)</PresentationFormat>
  <Paragraphs>15</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Тема Office</vt:lpstr>
      <vt:lpstr>Татар телен чит тел буларак укыту дәресләрендә телдән һәм язмача сөйләм үстерү алымнары </vt:lpstr>
      <vt:lpstr>Бурыч һәм максатлар</vt:lpstr>
      <vt:lpstr>3. Балаларны татар әдәбияты, халык авыз иҗаты, татар халкының җыр-музыкасы, театры, сынлы сәнгате белән таныштыру, күренекле язучылар һәм аларның әсәрләрен үзләштерүләренә ирешү. 4. Фикерне телдән һәм язмача бәйләнешле, төгәл, ачык итеп әйтә белергә өйрәтү. 5. Халык тарихын һәм мирасын өйрәнү аша яшүсмерләрдә Ватанга, халыкка, туган илгә мәхәббәт, олыларга, кечеләргә һәм, гомумән, кешегә ихтирам, мәрхәмәтлелек, шәфкатьлелек тәрбияләү.  </vt:lpstr>
      <vt:lpstr>Көтелгән нәтиҗәләр </vt:lpstr>
      <vt:lpstr>Презентация PowerPoint</vt:lpstr>
      <vt:lpstr>1) картина, сюжетлы рәсемнәр яки мультфильмнар, фильмнар күрсәтеп, шуларның эчтәлеген сөйләтү һәм соңыннан кечкенә хикәя, сочинение итеп яздыру яисә, изложение өчен алынган текстны укып, аның эчтәлеген сөйләтү, соңыннан аны яздыру; 2) чыгыш ясарга өйрәтү; 3) сыйныфтагы чыгышларына яки җавапларына бәя бирү яисә рецензия язу, аның уңышлы һәм кимчелекле якларын күрсәтү; </vt:lpstr>
      <vt:lpstr>4) төрле төрдәге иҗади биремнәрне үтәү; 5) укыганнарын чагыштырып,үзгәртеп, яттан, сәнгатьле сөйләү; 6) сүз, эпиграфлар белән эшләү, фразеологик эш, план төзү, докладлар, рефератлар язу; 7) әсәр белән танышканда кызыксындырган өлешләрне барлау; образларга анализ биреп сөйләү; 8) яңа технологияләр куллану, компьютерларда эшләү, интернеттан кирәкле материалны алып эшкәртү, үзгәртү, электрон китапханә белән эш. </vt:lpstr>
      <vt:lpstr>Татар теле һәм әдәбият дәресләре укучыларның бәйләнешле сөйләм телен үстереп кенә калмый, тәрбия дә бирә. Әдәбият-тәрбия фәне. Риза Фәхреддин бу хакта: “Әхлак берлә әдәбият бергә булырлар. Бер кавемнең әдәбияты нинди рәвештә булса, әхлагы да шул рәвештә булыр,”-дигән.</vt:lpstr>
    </vt:vector>
  </TitlesOfParts>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Татар телен чит тел буларак укыту дәресләрендә телдән һәм язмача сөйләм үстерү алымнары</dc:title>
  <dc:creator>Toshiba</dc:creator>
  <cp:lastModifiedBy>Toshiba</cp:lastModifiedBy>
  <cp:revision>12</cp:revision>
  <dcterms:created xsi:type="dcterms:W3CDTF">2015-03-06T01:10:22Z</dcterms:created>
  <dcterms:modified xsi:type="dcterms:W3CDTF">2022-12-10T18:49:54Z</dcterms:modified>
</cp:coreProperties>
</file>