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7" r:id="rId3"/>
    <p:sldId id="258" r:id="rId4"/>
    <p:sldId id="259" r:id="rId5"/>
    <p:sldId id="262" r:id="rId6"/>
    <p:sldId id="263" r:id="rId7"/>
    <p:sldId id="264" r:id="rId8"/>
    <p:sldId id="26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-41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ED564A-A843-4B7C-84D4-96634B18034A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4D83DF-8FE8-4DF7-BA9B-818A2CAC20E1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0" name="Rectangle 18"/>
          <p:cNvSpPr>
            <a:spLocks noChangeArrowheads="1"/>
          </p:cNvSpPr>
          <p:nvPr/>
        </p:nvSpPr>
        <p:spPr bwMode="gray">
          <a:xfrm>
            <a:off x="0" y="0"/>
            <a:ext cx="4411980" cy="3200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</a:ln>
          <a:effectLst/>
        </p:spPr>
        <p:txBody>
          <a:bodyPr wrap="none" lIns="121917" tIns="60958" rIns="121917" bIns="60958" anchor="ctr"/>
          <a:lstStyle/>
          <a:p>
            <a:endParaRPr lang="ru-RU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gray">
          <a:xfrm>
            <a:off x="0" y="3213100"/>
            <a:ext cx="12192000" cy="746125"/>
          </a:xfrm>
          <a:prstGeom prst="rect">
            <a:avLst/>
          </a:prstGeom>
          <a:solidFill>
            <a:schemeClr val="tx1"/>
          </a:solidFill>
          <a:ln w="28575">
            <a:noFill/>
            <a:miter lim="800000"/>
          </a:ln>
          <a:effectLst/>
        </p:spPr>
        <p:txBody>
          <a:bodyPr wrap="none" lIns="121917" tIns="60958" rIns="121917" bIns="60958" anchor="ctr"/>
          <a:lstStyle/>
          <a:p>
            <a:endParaRPr lang="ru-RU" sz="3200" dirty="0"/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gray">
          <a:xfrm>
            <a:off x="0" y="3352800"/>
            <a:ext cx="2844800" cy="3505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</a:ln>
          <a:effectLst/>
        </p:spPr>
        <p:txBody>
          <a:bodyPr wrap="none" lIns="121917" tIns="60958" rIns="121917" bIns="60958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black">
          <a:xfrm>
            <a:off x="3048000" y="4114800"/>
            <a:ext cx="8534400" cy="1524000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>
              <a:defRPr sz="4800" b="1" cap="none" spc="0">
                <a:ln w="50800"/>
                <a:solidFill>
                  <a:schemeClr val="accent1">
                    <a:lumMod val="75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3791745" y="3212976"/>
            <a:ext cx="7091627" cy="3810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5910" y="1306195"/>
            <a:ext cx="3602990" cy="773430"/>
          </a:xfrm>
        </p:spPr>
        <p:txBody>
          <a:bodyPr/>
          <a:lstStyle>
            <a:lvl1pPr algn="ctr">
              <a:defRPr sz="3200" b="1">
                <a:solidFill>
                  <a:schemeClr val="bg1"/>
                </a:solidFill>
                <a:latin typeface="+mj-lt"/>
              </a:defRPr>
            </a:lvl1pPr>
          </a:lstStyle>
          <a:p>
            <a:fld id="{D927D876-DC20-41CD-A2A5-04C259E21FA2}" type="datetime1">
              <a:rPr lang="ru-RU" smtClean="0"/>
            </a:fld>
            <a:endParaRPr lang="ru-RU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477003"/>
            <a:ext cx="2844800" cy="168275"/>
          </a:xfrm>
          <a:prstGeom prst="rect">
            <a:avLst/>
          </a:prstGeom>
        </p:spPr>
        <p:txBody>
          <a:bodyPr lIns="121917" tIns="60958" rIns="121917" bIns="60958"/>
          <a:lstStyle>
            <a:lvl1pPr algn="r">
              <a:defRPr sz="19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fld id="{725C68B6-61C2-468F-89AB-4B9F7531AA68}" type="slidenum">
              <a:rPr lang="ru-RU" smtClean="0"/>
            </a:fld>
            <a:endParaRPr lang="ru-RU"/>
          </a:p>
        </p:txBody>
      </p:sp>
      <p:pic>
        <p:nvPicPr>
          <p:cNvPr id="2" name="Изображение 1" descr="ПРАВО"/>
          <p:cNvPicPr>
            <a:picLocks noChangeAspect="1"/>
          </p:cNvPicPr>
          <p:nvPr userDrawn="1"/>
        </p:nvPicPr>
        <p:blipFill>
          <a:blip r:embed="rId2">
            <a:grayscl/>
          </a:blip>
          <a:stretch>
            <a:fillRect/>
          </a:stretch>
        </p:blipFill>
        <p:spPr>
          <a:xfrm>
            <a:off x="4646295" y="81280"/>
            <a:ext cx="7310120" cy="30384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F49447-EFFA-4153-BC25-8EA76CFBEAD3}" type="datetime1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534400" y="6551614"/>
            <a:ext cx="3149600" cy="2413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876800" y="6551613"/>
            <a:ext cx="643136" cy="306387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fld id="{92CF516F-581C-4E37-A687-81B6C56A9A53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152400"/>
            <a:ext cx="2743200" cy="6172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52400"/>
            <a:ext cx="8026400" cy="6172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A5137B-BB53-412D-AC29-550CEC2DCF48}" type="datetime1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534400" y="6551614"/>
            <a:ext cx="3149600" cy="2413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876800" y="6551613"/>
            <a:ext cx="643136" cy="306387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fld id="{92CF516F-581C-4E37-A687-81B6C56A9A53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52403"/>
            <a:ext cx="109728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 hasCustomPrompt="1"/>
          </p:nvPr>
        </p:nvSpPr>
        <p:spPr>
          <a:xfrm>
            <a:off x="609600" y="1076325"/>
            <a:ext cx="10972800" cy="52482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08000" y="6567488"/>
            <a:ext cx="3251200" cy="214312"/>
          </a:xfrm>
        </p:spPr>
        <p:txBody>
          <a:bodyPr/>
          <a:lstStyle>
            <a:lvl1pPr>
              <a:defRPr/>
            </a:lvl1pPr>
          </a:lstStyle>
          <a:p>
            <a:fld id="{BEDFB1DC-5A2D-4CC6-B0A5-F911FD13E651}" type="datetime1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534400" y="6551614"/>
            <a:ext cx="3149600" cy="2413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876800" y="6551614"/>
            <a:ext cx="2844800" cy="2413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fld id="{92CF516F-581C-4E37-A687-81B6C56A9A53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anchor="ctr"/>
          <a:lstStyle>
            <a:lvl1pPr>
              <a:defRPr/>
            </a:lvl1pPr>
          </a:lstStyle>
          <a:p>
            <a:fld id="{41981960-A2FF-4EDE-85B8-FE3DBA37C56B}" type="datetime1">
              <a:rPr lang="ru-RU" smtClean="0"/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700"/>
            </a:lvl1pPr>
            <a:lvl2pPr marL="609600" indent="0">
              <a:buNone/>
              <a:defRPr sz="2400"/>
            </a:lvl2pPr>
            <a:lvl3pPr marL="1219200" indent="0">
              <a:buNone/>
              <a:defRPr sz="2100"/>
            </a:lvl3pPr>
            <a:lvl4pPr marL="1828800" indent="0">
              <a:buNone/>
              <a:defRPr sz="1900"/>
            </a:lvl4pPr>
            <a:lvl5pPr marL="2438400" indent="0">
              <a:buNone/>
              <a:defRPr sz="1900"/>
            </a:lvl5pPr>
            <a:lvl6pPr marL="3048000" indent="0">
              <a:buNone/>
              <a:defRPr sz="1900"/>
            </a:lvl6pPr>
            <a:lvl7pPr marL="3657600" indent="0">
              <a:buNone/>
              <a:defRPr sz="1900"/>
            </a:lvl7pPr>
            <a:lvl8pPr marL="4267200" indent="0">
              <a:buNone/>
              <a:defRPr sz="1900"/>
            </a:lvl8pPr>
            <a:lvl9pPr marL="4876800" indent="0">
              <a:buNone/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10819D-0B68-49DD-A13B-67A2D9691C1A}" type="datetime1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534400" y="6551614"/>
            <a:ext cx="3149600" cy="2413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876800" y="6551613"/>
            <a:ext cx="643136" cy="306387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fld id="{92CF516F-581C-4E37-A687-81B6C56A9A53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076325"/>
            <a:ext cx="5384800" cy="5248275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076325"/>
            <a:ext cx="5384800" cy="5248275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202F29-2E1F-4A7D-BCD2-69B08703D941}" type="datetime1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8534400" y="6551614"/>
            <a:ext cx="3149600" cy="2413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4876800" y="6551613"/>
            <a:ext cx="643136" cy="306387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fld id="{92CF516F-581C-4E37-A687-81B6C56A9A53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700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100" b="1"/>
            </a:lvl4pPr>
            <a:lvl5pPr marL="2438400" indent="0">
              <a:buNone/>
              <a:defRPr sz="2100" b="1"/>
            </a:lvl5pPr>
            <a:lvl6pPr marL="3048000" indent="0">
              <a:buNone/>
              <a:defRPr sz="2100" b="1"/>
            </a:lvl6pPr>
            <a:lvl7pPr marL="3657600" indent="0">
              <a:buNone/>
              <a:defRPr sz="2100" b="1"/>
            </a:lvl7pPr>
            <a:lvl8pPr marL="4267200" indent="0">
              <a:buNone/>
              <a:defRPr sz="2100" b="1"/>
            </a:lvl8pPr>
            <a:lvl9pPr marL="4876800" indent="0">
              <a:buNone/>
              <a:defRPr sz="21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700" b="1"/>
            </a:lvl2pPr>
            <a:lvl3pPr marL="1219200" indent="0">
              <a:buNone/>
              <a:defRPr sz="2400" b="1"/>
            </a:lvl3pPr>
            <a:lvl4pPr marL="1828800" indent="0">
              <a:buNone/>
              <a:defRPr sz="2100" b="1"/>
            </a:lvl4pPr>
            <a:lvl5pPr marL="2438400" indent="0">
              <a:buNone/>
              <a:defRPr sz="2100" b="1"/>
            </a:lvl5pPr>
            <a:lvl6pPr marL="3048000" indent="0">
              <a:buNone/>
              <a:defRPr sz="2100" b="1"/>
            </a:lvl6pPr>
            <a:lvl7pPr marL="3657600" indent="0">
              <a:buNone/>
              <a:defRPr sz="2100" b="1"/>
            </a:lvl7pPr>
            <a:lvl8pPr marL="4267200" indent="0">
              <a:buNone/>
              <a:defRPr sz="2100" b="1"/>
            </a:lvl8pPr>
            <a:lvl9pPr marL="4876800" indent="0">
              <a:buNone/>
              <a:defRPr sz="21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9C9B75-67ED-43A1-826C-0DAB5E0DB292}" type="datetime1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8534400" y="6551614"/>
            <a:ext cx="3149600" cy="2413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876800" y="6551613"/>
            <a:ext cx="643136" cy="306387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fld id="{92CF516F-581C-4E37-A687-81B6C56A9A53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5EA320-3E8E-4BD9-B3CB-1AF696A0B006}" type="datetime1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534400" y="6551614"/>
            <a:ext cx="3149600" cy="2413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876800" y="6551613"/>
            <a:ext cx="643136" cy="306387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fld id="{92CF516F-581C-4E37-A687-81B6C56A9A53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3439DB-D156-4B7D-8AAD-3DBFD4481C1A}" type="datetime1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8534400" y="6551614"/>
            <a:ext cx="3149600" cy="2413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876800" y="6551613"/>
            <a:ext cx="643136" cy="306387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fld id="{92CF516F-581C-4E37-A687-81B6C56A9A53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49"/>
            <a:ext cx="4011084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600" indent="0">
              <a:buNone/>
              <a:defRPr sz="1600"/>
            </a:lvl2pPr>
            <a:lvl3pPr marL="1219200" indent="0">
              <a:buNone/>
              <a:defRPr sz="1300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7200" indent="0">
              <a:buNone/>
              <a:defRPr sz="1200"/>
            </a:lvl8pPr>
            <a:lvl9pPr marL="4876800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06E9D8-3013-44D3-954E-19E5A3F05771}" type="datetime1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8534400" y="6551614"/>
            <a:ext cx="3149600" cy="2413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4876800" y="6551613"/>
            <a:ext cx="643136" cy="306387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fld id="{92CF516F-581C-4E37-A687-81B6C56A9A53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600" indent="0">
              <a:buNone/>
              <a:defRPr sz="3700"/>
            </a:lvl2pPr>
            <a:lvl3pPr marL="1219200" indent="0">
              <a:buNone/>
              <a:defRPr sz="3200"/>
            </a:lvl3pPr>
            <a:lvl4pPr marL="1828800" indent="0">
              <a:buNone/>
              <a:defRPr sz="2700"/>
            </a:lvl4pPr>
            <a:lvl5pPr marL="2438400" indent="0">
              <a:buNone/>
              <a:defRPr sz="2700"/>
            </a:lvl5pPr>
            <a:lvl6pPr marL="3048000" indent="0">
              <a:buNone/>
              <a:defRPr sz="2700"/>
            </a:lvl6pPr>
            <a:lvl7pPr marL="3657600" indent="0">
              <a:buNone/>
              <a:defRPr sz="2700"/>
            </a:lvl7pPr>
            <a:lvl8pPr marL="4267200" indent="0">
              <a:buNone/>
              <a:defRPr sz="2700"/>
            </a:lvl8pPr>
            <a:lvl9pPr marL="4876800" indent="0">
              <a:buNone/>
              <a:defRPr sz="27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600" indent="0">
              <a:buNone/>
              <a:defRPr sz="1600"/>
            </a:lvl2pPr>
            <a:lvl3pPr marL="1219200" indent="0">
              <a:buNone/>
              <a:defRPr sz="1300"/>
            </a:lvl3pPr>
            <a:lvl4pPr marL="1828800" indent="0">
              <a:buNone/>
              <a:defRPr sz="1200"/>
            </a:lvl4pPr>
            <a:lvl5pPr marL="2438400" indent="0">
              <a:buNone/>
              <a:defRPr sz="1200"/>
            </a:lvl5pPr>
            <a:lvl6pPr marL="3048000" indent="0">
              <a:buNone/>
              <a:defRPr sz="1200"/>
            </a:lvl6pPr>
            <a:lvl7pPr marL="3657600" indent="0">
              <a:buNone/>
              <a:defRPr sz="1200"/>
            </a:lvl7pPr>
            <a:lvl8pPr marL="4267200" indent="0">
              <a:buNone/>
              <a:defRPr sz="1200"/>
            </a:lvl8pPr>
            <a:lvl9pPr marL="4876800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882F5F-3792-4DCD-9C09-F22AA1465202}" type="datetime1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8534400" y="6551614"/>
            <a:ext cx="3149600" cy="241300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4876800" y="6551613"/>
            <a:ext cx="643136" cy="306387"/>
          </a:xfrm>
          <a:prstGeom prst="rect">
            <a:avLst/>
          </a:prstGeom>
        </p:spPr>
        <p:txBody>
          <a:bodyPr lIns="121917" tIns="60958" rIns="121917" bIns="60958"/>
          <a:lstStyle>
            <a:lvl1pPr>
              <a:defRPr/>
            </a:lvl1pPr>
          </a:lstStyle>
          <a:p>
            <a:fld id="{92CF516F-581C-4E37-A687-81B6C56A9A53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jpeg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0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ChangeArrowheads="1"/>
          </p:cNvSpPr>
          <p:nvPr/>
        </p:nvSpPr>
        <p:spPr bwMode="gray">
          <a:xfrm>
            <a:off x="0" y="0"/>
            <a:ext cx="12192000" cy="908720"/>
          </a:xfrm>
          <a:prstGeom prst="rect">
            <a:avLst/>
          </a:prstGeom>
          <a:solidFill>
            <a:schemeClr val="accent1">
              <a:lumMod val="60000"/>
              <a:lumOff val="40000"/>
              <a:alpha val="68000"/>
            </a:schemeClr>
          </a:solidFill>
          <a:ln w="9525">
            <a:noFill/>
            <a:miter lim="800000"/>
          </a:ln>
          <a:effectLst/>
        </p:spPr>
        <p:txBody>
          <a:bodyPr wrap="none" lIns="121917" tIns="60958" rIns="121917" bIns="60958" anchor="ctr"/>
          <a:lstStyle/>
          <a:p>
            <a:endParaRPr lang="ru-RU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gray">
          <a:xfrm>
            <a:off x="0" y="6553200"/>
            <a:ext cx="12192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</a:ln>
          <a:effectLst/>
        </p:spPr>
        <p:txBody>
          <a:bodyPr wrap="none" lIns="121917" tIns="60958" rIns="121917" bIns="60958" anchor="ctr"/>
          <a:lstStyle/>
          <a:p>
            <a:endParaRPr lang="ru-RU"/>
          </a:p>
        </p:txBody>
      </p:sp>
      <p:sp>
        <p:nvSpPr>
          <p:cNvPr id="1042" name="AutoShape 18"/>
          <p:cNvSpPr>
            <a:spLocks noChangeArrowheads="1"/>
          </p:cNvSpPr>
          <p:nvPr/>
        </p:nvSpPr>
        <p:spPr bwMode="gray">
          <a:xfrm>
            <a:off x="177800" y="6380163"/>
            <a:ext cx="406400" cy="334963"/>
          </a:xfrm>
          <a:prstGeom prst="diamond">
            <a:avLst/>
          </a:prstGeom>
          <a:solidFill>
            <a:schemeClr val="accent1"/>
          </a:solidFill>
          <a:ln w="28575">
            <a:solidFill>
              <a:schemeClr val="bg1"/>
            </a:solidFill>
            <a:miter lim="800000"/>
          </a:ln>
          <a:effectLst/>
        </p:spPr>
        <p:txBody>
          <a:bodyPr wrap="none" lIns="121917" tIns="60958" rIns="121917" bIns="60958" anchor="ctr"/>
          <a:lstStyle/>
          <a:p>
            <a:pPr algn="ctr"/>
            <a:fld id="{725C68B6-61C2-468F-89AB-4B9F7531AA68}" type="slidenum">
              <a:rPr lang="ru-RU" sz="1500" smtClean="0">
                <a:solidFill>
                  <a:schemeClr val="bg1"/>
                </a:solidFill>
              </a:rPr>
            </a:fld>
            <a:endParaRPr lang="ru-RU" sz="1500" dirty="0">
              <a:solidFill>
                <a:schemeClr val="bg1"/>
              </a:solidFill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1007435" y="6597352"/>
            <a:ext cx="3251200" cy="26064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1917" tIns="60958" rIns="121917" bIns="60958" numCol="1" anchor="t" anchorCtr="0" compatLnSpc="1"/>
          <a:lstStyle>
            <a:lvl1pPr>
              <a:defRPr sz="1300">
                <a:solidFill>
                  <a:schemeClr val="bg1"/>
                </a:solidFill>
                <a:latin typeface="+mn-lt"/>
              </a:defRPr>
            </a:lvl1pPr>
          </a:lstStyle>
          <a:p>
            <a:fld id="{2F87862A-BD2B-4303-BF45-761F6B95FAFC}" type="datetime1">
              <a:rPr lang="ru-RU" smtClean="0"/>
            </a:fld>
            <a:endParaRPr lang="ru-RU"/>
          </a:p>
        </p:txBody>
      </p:sp>
      <p:sp>
        <p:nvSpPr>
          <p:cNvPr id="1038" name="AutoShape 14"/>
          <p:cNvSpPr>
            <a:spLocks noChangeArrowheads="1"/>
          </p:cNvSpPr>
          <p:nvPr/>
        </p:nvSpPr>
        <p:spPr bwMode="auto">
          <a:xfrm rot="5400000">
            <a:off x="11323109" y="-340253"/>
            <a:ext cx="273051" cy="1147233"/>
          </a:xfrm>
          <a:prstGeom prst="moon">
            <a:avLst>
              <a:gd name="adj" fmla="val 21208"/>
            </a:avLst>
          </a:prstGeom>
          <a:solidFill>
            <a:schemeClr val="accent2"/>
          </a:solidFill>
          <a:ln w="9525">
            <a:noFill/>
            <a:miter lim="800000"/>
          </a:ln>
          <a:effectLst/>
        </p:spPr>
        <p:txBody>
          <a:bodyPr wrap="none" lIns="121917" tIns="60958" rIns="121917" bIns="60958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0" y="0"/>
            <a:ext cx="11582400" cy="9087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1917" tIns="60958" rIns="121917" bIns="60958" numCol="1" anchor="ctr" anchorCtr="0" compatLnSpc="1"/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076325"/>
            <a:ext cx="10972800" cy="52482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121917" tIns="60958" rIns="121917" bIns="60958" numCol="1" anchor="t" anchorCtr="0" compatLnSpc="1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pic>
        <p:nvPicPr>
          <p:cNvPr id="2" name="Изображение 1" descr="ПРАВО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886440" y="38735"/>
            <a:ext cx="1146810" cy="7645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iming>
    <p:tnLst>
      <p:par>
        <p:cTn id="1" dur="indefinite" restart="never" nodeType="tmRoot"/>
      </p:par>
    </p:tnLst>
  </p:timing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700" b="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Verdana" panose="020B060403050404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Verdana" panose="020B060403050404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Verdana" panose="020B060403050404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Verdana" panose="020B0604030504040204" pitchFamily="34" charset="0"/>
        </a:defRPr>
      </a:lvl5pPr>
      <a:lvl6pPr marL="609600" algn="l" rtl="0" eaLnBrk="1" fontAlgn="base" hangingPunct="1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Verdana" panose="020B0604030504040204" pitchFamily="34" charset="0"/>
        </a:defRPr>
      </a:lvl6pPr>
      <a:lvl7pPr marL="1219200" algn="l" rtl="0" eaLnBrk="1" fontAlgn="base" hangingPunct="1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Verdana" panose="020B0604030504040204" pitchFamily="34" charset="0"/>
        </a:defRPr>
      </a:lvl7pPr>
      <a:lvl8pPr marL="1828800" algn="l" rtl="0" eaLnBrk="1" fontAlgn="base" hangingPunct="1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Verdana" panose="020B0604030504040204" pitchFamily="34" charset="0"/>
        </a:defRPr>
      </a:lvl8pPr>
      <a:lvl9pPr marL="2438400" algn="l" rtl="0" eaLnBrk="1" fontAlgn="base" hangingPunct="1">
        <a:spcBef>
          <a:spcPct val="0"/>
        </a:spcBef>
        <a:spcAft>
          <a:spcPct val="0"/>
        </a:spcAft>
        <a:defRPr sz="3700" b="1">
          <a:solidFill>
            <a:schemeClr val="bg1"/>
          </a:solidFill>
          <a:latin typeface="Verdana" panose="020B0604030504040204" pitchFamily="34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3700" b="1">
          <a:solidFill>
            <a:schemeClr val="accent1"/>
          </a:solidFill>
          <a:latin typeface="+mn-lt"/>
          <a:ea typeface="+mn-ea"/>
          <a:cs typeface="+mn-cs"/>
        </a:defRPr>
      </a:lvl1pPr>
      <a:lvl2pPr marL="990600" indent="-3810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3700">
          <a:solidFill>
            <a:schemeClr val="tx1"/>
          </a:solidFill>
          <a:latin typeface="Arial" panose="020B0604020202020204" pitchFamily="34" charset="0"/>
        </a:defRPr>
      </a:lvl2pPr>
      <a:lvl3pPr marL="1524000" indent="-3048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latin typeface="Arial" panose="020B0604020202020204" pitchFamily="34" charset="0"/>
        </a:defRPr>
      </a:lvl3pPr>
      <a:lvl4pPr marL="2133600" indent="-304800" algn="l" rtl="0" eaLnBrk="1" fontAlgn="base" hangingPunct="1">
        <a:spcBef>
          <a:spcPct val="20000"/>
        </a:spcBef>
        <a:spcAft>
          <a:spcPct val="0"/>
        </a:spcAft>
        <a:buChar char="–"/>
        <a:defRPr sz="2700">
          <a:solidFill>
            <a:schemeClr val="tx1"/>
          </a:solidFill>
          <a:latin typeface="Arial" panose="020B0604020202020204" pitchFamily="34" charset="0"/>
        </a:defRPr>
      </a:lvl4pPr>
      <a:lvl5pPr marL="2743200" indent="-304800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Arial" panose="020B0604020202020204" pitchFamily="34" charset="0"/>
        </a:defRPr>
      </a:lvl5pPr>
      <a:lvl6pPr marL="3352800" indent="-304800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Arial" panose="020B0604020202020204" pitchFamily="34" charset="0"/>
        </a:defRPr>
      </a:lvl6pPr>
      <a:lvl7pPr marL="3962400" indent="-304800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Arial" panose="020B0604020202020204" pitchFamily="34" charset="0"/>
        </a:defRPr>
      </a:lvl7pPr>
      <a:lvl8pPr marL="4572000" indent="-304800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Arial" panose="020B0604020202020204" pitchFamily="34" charset="0"/>
        </a:defRPr>
      </a:lvl8pPr>
      <a:lvl9pPr marL="5181600" indent="-304800" algn="l" rtl="0" eaLnBrk="1" fontAlgn="base" hangingPunct="1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Arial" panose="020B0604020202020204" pitchFamily="34" charset="0"/>
        </a:defRPr>
      </a:lvl9pPr>
    </p:bodyStyle>
    <p:otherStyle>
      <a:defPPr>
        <a:defRPr lang="ru-RU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chemeClr val="tx1"/>
                </a:solidFill>
              </a:rPr>
              <a:t>Уголовный закон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" y="4163001"/>
            <a:ext cx="2850078" cy="705882"/>
          </a:xfrm>
        </p:spPr>
        <p:txBody>
          <a:bodyPr/>
          <a:lstStyle/>
          <a:p>
            <a:r>
              <a:rPr lang="ru-RU" sz="2800" dirty="0" smtClean="0">
                <a:latin typeface="Calibri" panose="020F0502020204030204"/>
              </a:rPr>
              <a:t>§19</a:t>
            </a:r>
            <a:endParaRPr lang="ru-RU" sz="280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2"/>
          </p:nvPr>
        </p:nvSpPr>
        <p:spPr>
          <a:xfrm>
            <a:off x="0" y="2256217"/>
            <a:ext cx="2743200" cy="365125"/>
          </a:xfrm>
          <a:prstGeom prst="rect">
            <a:avLst/>
          </a:prstGeom>
        </p:spPr>
        <p:txBody>
          <a:bodyPr/>
          <a:lstStyle/>
          <a:p>
            <a:fld id="{3E57062A-59D7-4702-80F9-7F32BADE474B}" type="datetime1">
              <a:rPr lang="ru-RU" sz="2800" b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fld>
            <a:endParaRPr lang="ru-RU" sz="28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382" y="0"/>
            <a:ext cx="10800755" cy="890649"/>
          </a:xfrm>
        </p:spPr>
        <p:txBody>
          <a:bodyPr anchor="t"/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План:</a:t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076325"/>
            <a:ext cx="10513325" cy="5248275"/>
          </a:xfrm>
        </p:spPr>
        <p:txBody>
          <a:bodyPr/>
          <a:lstStyle/>
          <a:p>
            <a:pPr marL="514350" indent="-514350">
              <a:lnSpc>
                <a:spcPct val="150000"/>
              </a:lnSpc>
              <a:buClr>
                <a:schemeClr val="accent5">
                  <a:lumMod val="50000"/>
                </a:schemeClr>
              </a:buClr>
              <a:buAutoNum type="arabicPeriod"/>
            </a:pPr>
            <a:r>
              <a:rPr lang="ru-RU" sz="3600" b="0" dirty="0" smtClean="0">
                <a:solidFill>
                  <a:schemeClr val="tx1"/>
                </a:solidFill>
              </a:rPr>
              <a:t>Основные принципы применения уголовного закона.</a:t>
            </a:r>
            <a:endParaRPr lang="ru-RU" sz="3600" b="0" dirty="0" smtClean="0">
              <a:solidFill>
                <a:schemeClr val="tx1"/>
              </a:solidFill>
            </a:endParaRPr>
          </a:p>
          <a:p>
            <a:pPr marL="514350" indent="-514350">
              <a:lnSpc>
                <a:spcPct val="150000"/>
              </a:lnSpc>
              <a:buClr>
                <a:schemeClr val="accent5">
                  <a:lumMod val="50000"/>
                </a:schemeClr>
              </a:buClr>
              <a:buAutoNum type="arabicPeriod"/>
            </a:pPr>
            <a:r>
              <a:rPr lang="ru-RU" sz="3600" b="0" dirty="0" smtClean="0">
                <a:solidFill>
                  <a:schemeClr val="tx1"/>
                </a:solidFill>
              </a:rPr>
              <a:t>Действие уголовного закона во времени.</a:t>
            </a:r>
            <a:endParaRPr lang="ru-RU" sz="3600" b="0" dirty="0" smtClean="0">
              <a:solidFill>
                <a:schemeClr val="tx1"/>
              </a:solidFill>
            </a:endParaRPr>
          </a:p>
          <a:p>
            <a:pPr marL="514350" indent="-514350">
              <a:lnSpc>
                <a:spcPct val="150000"/>
              </a:lnSpc>
              <a:buClr>
                <a:schemeClr val="accent5">
                  <a:lumMod val="50000"/>
                </a:schemeClr>
              </a:buClr>
              <a:buAutoNum type="arabicPeriod"/>
            </a:pPr>
            <a:r>
              <a:rPr lang="ru-RU" sz="3600" b="0" dirty="0" smtClean="0">
                <a:solidFill>
                  <a:schemeClr val="tx1"/>
                </a:solidFill>
              </a:rPr>
              <a:t>Действие уголовного закона в пространстве.</a:t>
            </a:r>
            <a:endParaRPr lang="ru-RU" sz="3600" b="0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buClr>
                <a:schemeClr val="accent5">
                  <a:lumMod val="50000"/>
                </a:schemeClr>
              </a:buClr>
            </a:pPr>
            <a:endParaRPr lang="ru-RU" sz="3600" b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1445" y="6537325"/>
            <a:ext cx="2844800" cy="320675"/>
          </a:xfrm>
          <a:prstGeom prst="rect">
            <a:avLst/>
          </a:prstGeom>
        </p:spPr>
        <p:txBody>
          <a:bodyPr/>
          <a:lstStyle/>
          <a:p>
            <a:fld id="{21DBC47B-D4C7-433C-BFD9-5656EADEDFB4}" type="datetime1">
              <a:rPr lang="ru-RU" smtClean="0"/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Основные принципы применения уголовного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закона</a:t>
            </a:r>
            <a:br>
              <a:rPr lang="ru-RU" sz="28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sz="28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fld id="{EC6ECB15-E59A-414A-8477-76F99268BC06}" type="datetime1">
              <a:rPr lang="ru-RU" smtClean="0"/>
            </a:fld>
            <a:endParaRPr lang="ru-RU"/>
          </a:p>
        </p:txBody>
      </p:sp>
      <p:grpSp>
        <p:nvGrpSpPr>
          <p:cNvPr id="20" name="Группа 19"/>
          <p:cNvGrpSpPr/>
          <p:nvPr/>
        </p:nvGrpSpPr>
        <p:grpSpPr>
          <a:xfrm>
            <a:off x="998413" y="1311071"/>
            <a:ext cx="9702139" cy="1270660"/>
            <a:chOff x="486889" y="1033153"/>
            <a:chExt cx="9702139" cy="1009402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486889" y="1052021"/>
              <a:ext cx="3182586" cy="954910"/>
            </a:xfrm>
            <a:prstGeom prst="roundRect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bg1"/>
                  </a:solidFill>
                </a:rPr>
                <a:t>Уголовный кодекс РФ</a:t>
              </a:r>
              <a:endParaRPr lang="ru-RU" sz="20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ru-RU" sz="2000" dirty="0" smtClean="0">
                  <a:solidFill>
                    <a:schemeClr val="bg1"/>
                  </a:solidFill>
                </a:rPr>
                <a:t>( 1996г. ):</a:t>
              </a:r>
              <a:endParaRPr lang="ru-RU" sz="2000" dirty="0">
                <a:solidFill>
                  <a:schemeClr val="bg1"/>
                </a:solidFill>
              </a:endParaRPr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3740727" y="1033153"/>
              <a:ext cx="6448301" cy="100940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ysClr val="windowText" lastClr="000000"/>
                  </a:solidFill>
                </a:rPr>
                <a:t>законодательный акт, в котором  сосредоточены все виды преступлений и наказаний </a:t>
              </a:r>
              <a:endParaRPr lang="ru-RU" sz="2000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878774" y="2850078"/>
            <a:ext cx="10435220" cy="3346006"/>
            <a:chOff x="878774" y="2850078"/>
            <a:chExt cx="9048998" cy="2919351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1852550" y="2850078"/>
              <a:ext cx="6887688" cy="676893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bg1"/>
                  </a:solidFill>
                </a:rPr>
                <a:t>Принципы применения УК РФ:</a:t>
              </a:r>
              <a:endParaRPr lang="ru-RU" sz="2000" dirty="0">
                <a:solidFill>
                  <a:schemeClr val="bg1"/>
                </a:solidFill>
              </a:endParaRPr>
            </a:p>
          </p:txBody>
        </p:sp>
        <p:grpSp>
          <p:nvGrpSpPr>
            <p:cNvPr id="13" name="Группа 12"/>
            <p:cNvGrpSpPr/>
            <p:nvPr/>
          </p:nvGrpSpPr>
          <p:grpSpPr>
            <a:xfrm>
              <a:off x="878774" y="3596245"/>
              <a:ext cx="9048998" cy="2173184"/>
              <a:chOff x="712519" y="1173679"/>
              <a:chExt cx="9048998" cy="2173184"/>
            </a:xfrm>
          </p:grpSpPr>
          <p:sp>
            <p:nvSpPr>
              <p:cNvPr id="14" name="Прямоугольник с двумя скругленными противолежащими углами 13"/>
              <p:cNvSpPr/>
              <p:nvPr/>
            </p:nvSpPr>
            <p:spPr>
              <a:xfrm>
                <a:off x="712519" y="1187533"/>
                <a:ext cx="2885704" cy="1021278"/>
              </a:xfrm>
              <a:prstGeom prst="round2DiagRect">
                <a:avLst/>
              </a:prstGeom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dirty="0" smtClean="0">
                    <a:solidFill>
                      <a:sysClr val="windowText" lastClr="000000"/>
                    </a:solidFill>
                  </a:rPr>
                  <a:t>1. Принцип законности</a:t>
                </a:r>
                <a:endParaRPr lang="ru-RU" sz="2000" dirty="0"/>
              </a:p>
            </p:txBody>
          </p:sp>
          <p:sp>
            <p:nvSpPr>
              <p:cNvPr id="15" name="Прямоугольник с двумя скругленными противолежащими углами 14"/>
              <p:cNvSpPr/>
              <p:nvPr/>
            </p:nvSpPr>
            <p:spPr>
              <a:xfrm>
                <a:off x="3703123" y="1197429"/>
                <a:ext cx="2875807" cy="1021278"/>
              </a:xfrm>
              <a:prstGeom prst="round2DiagRect">
                <a:avLst/>
              </a:prstGeom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dirty="0" smtClean="0">
                    <a:solidFill>
                      <a:sysClr val="windowText" lastClr="000000"/>
                    </a:solidFill>
                  </a:rPr>
                  <a:t>2. Равенства перед законом </a:t>
                </a:r>
                <a:endParaRPr lang="ru-RU" sz="2000" dirty="0"/>
              </a:p>
            </p:txBody>
          </p:sp>
          <p:sp>
            <p:nvSpPr>
              <p:cNvPr id="16" name="Прямоугольник с двумя скругленными противолежащими углами 15"/>
              <p:cNvSpPr/>
              <p:nvPr/>
            </p:nvSpPr>
            <p:spPr>
              <a:xfrm>
                <a:off x="6636326" y="1173679"/>
                <a:ext cx="3125191" cy="1021278"/>
              </a:xfrm>
              <a:prstGeom prst="round2DiagRect">
                <a:avLst/>
              </a:prstGeom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dirty="0" smtClean="0">
                    <a:solidFill>
                      <a:sysClr val="windowText" lastClr="000000"/>
                    </a:solidFill>
                  </a:rPr>
                  <a:t>4. Принцип справедливости</a:t>
                </a:r>
                <a:endParaRPr lang="ru-RU" sz="2000" dirty="0"/>
              </a:p>
            </p:txBody>
          </p:sp>
          <p:sp>
            <p:nvSpPr>
              <p:cNvPr id="17" name="Прямоугольник с двумя скругленными противолежащими углами 16"/>
              <p:cNvSpPr/>
              <p:nvPr/>
            </p:nvSpPr>
            <p:spPr>
              <a:xfrm>
                <a:off x="6305761" y="2313711"/>
                <a:ext cx="3372630" cy="1021278"/>
              </a:xfrm>
              <a:prstGeom prst="round2DiagRect">
                <a:avLst/>
              </a:prstGeom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dirty="0" smtClean="0">
                    <a:solidFill>
                      <a:sysClr val="windowText" lastClr="000000"/>
                    </a:solidFill>
                  </a:rPr>
                  <a:t>5. Гуманизм в отношении потерпевшего и преступника</a:t>
                </a:r>
                <a:endParaRPr lang="ru-RU" sz="2000" dirty="0"/>
              </a:p>
            </p:txBody>
          </p:sp>
          <p:sp>
            <p:nvSpPr>
              <p:cNvPr id="18" name="Прямоугольник с двумя скругленными противолежащими углами 17"/>
              <p:cNvSpPr/>
              <p:nvPr/>
            </p:nvSpPr>
            <p:spPr>
              <a:xfrm>
                <a:off x="722413" y="2325585"/>
                <a:ext cx="5488669" cy="1021278"/>
              </a:xfrm>
              <a:prstGeom prst="round2DiagRect">
                <a:avLst/>
              </a:prstGeom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dirty="0" smtClean="0">
                    <a:solidFill>
                      <a:sysClr val="windowText" lastClr="000000"/>
                    </a:solidFill>
                  </a:rPr>
                  <a:t>3.уголовная ответственность наступает только при установлении вины лица</a:t>
                </a:r>
                <a:endParaRPr lang="ru-RU" sz="2000" dirty="0" smtClean="0">
                  <a:solidFill>
                    <a:sysClr val="windowText" lastClr="000000"/>
                  </a:solidFill>
                </a:endParaRPr>
              </a:p>
              <a:p>
                <a:pPr algn="ctr"/>
                <a:endParaRPr lang="ru-RU" sz="2000" dirty="0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Действие уголовного закона во времени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fld id="{E8B8802F-3A9A-4F54-BD40-7E43C4D44FCA}" type="datetime1">
              <a:rPr lang="ru-RU" smtClean="0"/>
            </a:fld>
            <a:endParaRPr lang="ru-RU"/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522515" y="1353788"/>
            <a:ext cx="11067802" cy="1009402"/>
          </a:xfrm>
          <a:prstGeom prst="round2DiagRect">
            <a:avLst>
              <a:gd name="adj1" fmla="val 35785"/>
              <a:gd name="adj2" fmla="val 0"/>
            </a:avLst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ysClr val="windowText" lastClr="000000"/>
                </a:solidFill>
              </a:rPr>
              <a:t>«Преступность и наказуемость деяния определяются уголовным законом, действовавшим во время совершения этого деяния» (УК РФ, ст.9 )</a:t>
            </a:r>
            <a:endParaRPr lang="ru-RU" sz="2000" dirty="0"/>
          </a:p>
        </p:txBody>
      </p:sp>
      <p:grpSp>
        <p:nvGrpSpPr>
          <p:cNvPr id="13" name="Группа 12"/>
          <p:cNvGrpSpPr/>
          <p:nvPr/>
        </p:nvGrpSpPr>
        <p:grpSpPr>
          <a:xfrm>
            <a:off x="249381" y="2576944"/>
            <a:ext cx="11645736" cy="2965863"/>
            <a:chOff x="249381" y="2576944"/>
            <a:chExt cx="11645736" cy="2965863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588818" y="2576944"/>
              <a:ext cx="10515600" cy="1056905"/>
            </a:xfrm>
            <a:prstGeom prst="roundRect">
              <a:avLst>
                <a:gd name="adj" fmla="val 4259"/>
              </a:avLst>
            </a:prstGeom>
            <a:solidFill>
              <a:schemeClr val="accent2">
                <a:lumMod val="75000"/>
              </a:schemeClr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>
                <a:solidFill>
                  <a:schemeClr val="bg1"/>
                </a:solidFill>
              </a:endParaRPr>
            </a:p>
            <a:p>
              <a:pPr algn="ctr"/>
              <a:endParaRPr lang="ru-RU" sz="20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ru-RU" sz="2000" dirty="0" smtClean="0">
                  <a:solidFill>
                    <a:schemeClr val="bg1"/>
                  </a:solidFill>
                </a:rPr>
                <a:t>Если ко времени осуждения человека закон существовал, но за время рассмотрения дела изменился или даже был отменён:</a:t>
              </a:r>
              <a:br>
                <a:rPr lang="ru-RU" sz="2000" dirty="0" smtClean="0">
                  <a:solidFill>
                    <a:schemeClr val="bg1"/>
                  </a:solidFill>
                </a:rPr>
              </a:br>
              <a:br>
                <a:rPr lang="ru-RU" sz="2000" dirty="0" smtClean="0">
                  <a:solidFill>
                    <a:schemeClr val="bg1"/>
                  </a:solidFill>
                </a:rPr>
              </a:br>
              <a:br>
                <a:rPr lang="ru-RU" sz="2000" dirty="0" smtClean="0">
                  <a:solidFill>
                    <a:schemeClr val="bg1"/>
                  </a:solidFill>
                </a:rPr>
              </a:br>
              <a:endParaRPr lang="ru-RU" sz="2000" dirty="0">
                <a:solidFill>
                  <a:schemeClr val="bg1"/>
                </a:solidFill>
              </a:endParaRPr>
            </a:p>
          </p:txBody>
        </p:sp>
        <p:sp>
          <p:nvSpPr>
            <p:cNvPr id="11" name="Прямоугольник с двумя скругленными противолежащими углами 10"/>
            <p:cNvSpPr/>
            <p:nvPr/>
          </p:nvSpPr>
          <p:spPr>
            <a:xfrm>
              <a:off x="249381" y="3731820"/>
              <a:ext cx="5771408" cy="1810987"/>
            </a:xfrm>
            <a:prstGeom prst="round2Diag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ysClr val="windowText" lastClr="000000"/>
                  </a:solidFill>
                </a:rPr>
                <a:t>1. Если закон был изменён в более гуманную сторону, он и будет применяться в сторону совершивших деяние и даже тех, кто уже отбывает наказание</a:t>
              </a:r>
              <a:endParaRPr lang="ru-RU" sz="2000" dirty="0"/>
            </a:p>
          </p:txBody>
        </p:sp>
        <p:sp>
          <p:nvSpPr>
            <p:cNvPr id="12" name="Прямоугольник с двумя скругленными противолежащими углами 11"/>
            <p:cNvSpPr/>
            <p:nvPr/>
          </p:nvSpPr>
          <p:spPr>
            <a:xfrm>
              <a:off x="6123709" y="3729841"/>
              <a:ext cx="5771408" cy="1810987"/>
            </a:xfrm>
            <a:prstGeom prst="round2Diag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ysClr val="windowText" lastClr="000000"/>
                  </a:solidFill>
                </a:rPr>
                <a:t>2. А если закон стал более жесток, то судить нужно по старому закону</a:t>
              </a:r>
              <a:endParaRPr lang="ru-RU" sz="2000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Действие уголовного закона во времени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fld id="{933AAC4A-3CCB-4982-976A-216705F3E37E}" type="datetime1">
              <a:rPr lang="ru-RU" smtClean="0"/>
            </a:fld>
            <a:endParaRPr lang="ru-RU"/>
          </a:p>
        </p:txBody>
      </p:sp>
      <p:grpSp>
        <p:nvGrpSpPr>
          <p:cNvPr id="17" name="Группа 16"/>
          <p:cNvGrpSpPr/>
          <p:nvPr/>
        </p:nvGrpSpPr>
        <p:grpSpPr>
          <a:xfrm>
            <a:off x="395785" y="1678675"/>
            <a:ext cx="11275325" cy="4176215"/>
            <a:chOff x="436728" y="1269242"/>
            <a:chExt cx="11275325" cy="4176215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928046" y="3950937"/>
              <a:ext cx="9926457" cy="1494520"/>
            </a:xfrm>
            <a:prstGeom prst="roundRect">
              <a:avLst>
                <a:gd name="adj" fmla="val 8090"/>
              </a:avLst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2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ru-RU" sz="2200" dirty="0" smtClean="0">
                  <a:solidFill>
                    <a:schemeClr val="bg1"/>
                  </a:solidFill>
                </a:rPr>
                <a:t>«Временем совершения преступления признаётся </a:t>
              </a:r>
              <a:r>
                <a:rPr lang="ru-RU" sz="2200" b="1" dirty="0" smtClean="0">
                  <a:solidFill>
                    <a:schemeClr val="bg1"/>
                  </a:solidFill>
                </a:rPr>
                <a:t>время совершения общественного опасного действия</a:t>
              </a:r>
              <a:r>
                <a:rPr lang="ru-RU" sz="2200" dirty="0" smtClean="0">
                  <a:solidFill>
                    <a:schemeClr val="bg1"/>
                  </a:solidFill>
                </a:rPr>
                <a:t> независимо от времени наступления последствия» - УК РФ</a:t>
              </a:r>
              <a:br>
                <a:rPr lang="ru-RU" sz="2200" dirty="0">
                  <a:solidFill>
                    <a:schemeClr val="bg1"/>
                  </a:solidFill>
                </a:rPr>
              </a:br>
              <a:endParaRPr lang="ru-RU" sz="2200" dirty="0">
                <a:solidFill>
                  <a:schemeClr val="bg1"/>
                </a:solidFill>
              </a:endParaRPr>
            </a:p>
          </p:txBody>
        </p:sp>
        <p:grpSp>
          <p:nvGrpSpPr>
            <p:cNvPr id="15" name="Группа 14"/>
            <p:cNvGrpSpPr/>
            <p:nvPr/>
          </p:nvGrpSpPr>
          <p:grpSpPr>
            <a:xfrm>
              <a:off x="436728" y="1269242"/>
              <a:ext cx="11275325" cy="1542197"/>
              <a:chOff x="436728" y="1269242"/>
              <a:chExt cx="11275325" cy="1542197"/>
            </a:xfrm>
          </p:grpSpPr>
          <p:sp>
            <p:nvSpPr>
              <p:cNvPr id="12" name="Блок-схема: знак завершения 11"/>
              <p:cNvSpPr/>
              <p:nvPr/>
            </p:nvSpPr>
            <p:spPr>
              <a:xfrm>
                <a:off x="4394579" y="1610435"/>
                <a:ext cx="3330054" cy="928047"/>
              </a:xfrm>
              <a:prstGeom prst="flowChartTerminator">
                <a:avLst/>
              </a:prstGeom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sz="2000" dirty="0" smtClean="0"/>
              </a:p>
              <a:p>
                <a:pPr algn="ctr"/>
                <a:r>
                  <a:rPr lang="ru-RU" sz="2000" dirty="0" smtClean="0"/>
                  <a:t>Не всегда совпадают</a:t>
                </a:r>
                <a:endParaRPr lang="ru-RU" sz="2000" dirty="0" smtClean="0"/>
              </a:p>
              <a:p>
                <a:pPr algn="ctr"/>
                <a:endParaRPr lang="ru-RU" sz="2000" dirty="0"/>
              </a:p>
            </p:txBody>
          </p:sp>
          <p:sp>
            <p:nvSpPr>
              <p:cNvPr id="13" name="Прямоугольник с двумя скругленными противолежащими углами 12"/>
              <p:cNvSpPr/>
              <p:nvPr/>
            </p:nvSpPr>
            <p:spPr>
              <a:xfrm>
                <a:off x="436728" y="1405719"/>
                <a:ext cx="3766782" cy="1405720"/>
              </a:xfrm>
              <a:prstGeom prst="round2DiagRect">
                <a:avLst>
                  <a:gd name="adj1" fmla="val 44667"/>
                  <a:gd name="adj2" fmla="val 0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dirty="0" smtClean="0"/>
                  <a:t>Время совершения преступления</a:t>
                </a:r>
                <a:endParaRPr lang="ru-RU" sz="2000" dirty="0" smtClean="0"/>
              </a:p>
              <a:p>
                <a:pPr algn="ctr"/>
                <a:endParaRPr lang="ru-RU" sz="2000" dirty="0"/>
              </a:p>
            </p:txBody>
          </p:sp>
          <p:sp>
            <p:nvSpPr>
              <p:cNvPr id="14" name="Прямоугольник с двумя скругленными противолежащими углами 13"/>
              <p:cNvSpPr/>
              <p:nvPr/>
            </p:nvSpPr>
            <p:spPr>
              <a:xfrm>
                <a:off x="7945271" y="1269242"/>
                <a:ext cx="3766782" cy="1405720"/>
              </a:xfrm>
              <a:prstGeom prst="round2DiagRect">
                <a:avLst>
                  <a:gd name="adj1" fmla="val 44667"/>
                  <a:gd name="adj2" fmla="val 0"/>
                </a:avLst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>
                <a:outerShdw blurRad="149987" dist="250190" dir="846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000" dirty="0" smtClean="0"/>
                  <a:t>Наступление вредных последствий</a:t>
                </a:r>
                <a:endParaRPr lang="ru-RU" sz="2000" dirty="0" smtClean="0"/>
              </a:p>
              <a:p>
                <a:pPr algn="ctr"/>
                <a:endParaRPr lang="ru-RU" sz="2000" dirty="0"/>
              </a:p>
            </p:txBody>
          </p:sp>
        </p:grpSp>
        <p:sp>
          <p:nvSpPr>
            <p:cNvPr id="16" name="Правая фигурная скобка 15"/>
            <p:cNvSpPr/>
            <p:nvPr/>
          </p:nvSpPr>
          <p:spPr>
            <a:xfrm rot="5400000">
              <a:off x="5813947" y="409435"/>
              <a:ext cx="518613" cy="5732060"/>
            </a:xfrm>
            <a:prstGeom prst="rightBrace">
              <a:avLst>
                <a:gd name="adj1" fmla="val 55107"/>
                <a:gd name="adj2" fmla="val 50000"/>
              </a:avLst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Действие уголовного закона в пространстве</a:t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fld id="{BC591FFD-79AD-4DAB-BFE7-50A2B3BA1E03}" type="datetime1">
              <a:rPr lang="ru-RU" smtClean="0"/>
            </a:fld>
            <a:endParaRPr lang="ru-RU"/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522514" y="1119116"/>
            <a:ext cx="10687792" cy="626556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уголовное законодательство РФ едино на всей территории России</a:t>
            </a:r>
            <a:endParaRPr lang="ru-RU" sz="2000" dirty="0" smtClean="0">
              <a:solidFill>
                <a:schemeClr val="bg1"/>
              </a:solidFill>
            </a:endParaRPr>
          </a:p>
          <a:p>
            <a:pPr algn="ctr"/>
            <a:endParaRPr lang="ru-RU" sz="2000" dirty="0">
              <a:solidFill>
                <a:schemeClr val="bg1"/>
              </a:solidFill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391886" y="1923803"/>
            <a:ext cx="11186557" cy="928579"/>
            <a:chOff x="391886" y="1888177"/>
            <a:chExt cx="11186557" cy="928579"/>
          </a:xfrm>
        </p:grpSpPr>
        <p:sp>
          <p:nvSpPr>
            <p:cNvPr id="11" name="Прямоугольник с двумя скругленными противолежащими углами 10"/>
            <p:cNvSpPr/>
            <p:nvPr/>
          </p:nvSpPr>
          <p:spPr>
            <a:xfrm>
              <a:off x="4500749" y="1935681"/>
              <a:ext cx="7077694" cy="812836"/>
            </a:xfrm>
            <a:prstGeom prst="round2DiagRect">
              <a:avLst/>
            </a:prstGeom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2000" dirty="0" smtClean="0">
                <a:solidFill>
                  <a:sysClr val="windowText" lastClr="000000"/>
                </a:solidFill>
              </a:endParaRPr>
            </a:p>
            <a:p>
              <a:pPr algn="ctr"/>
              <a:r>
                <a:rPr lang="ru-RU" sz="2000" dirty="0" smtClean="0">
                  <a:solidFill>
                    <a:sysClr val="windowText" lastClr="000000"/>
                  </a:solidFill>
                </a:rPr>
                <a:t>осуждаются по Уголовному Кодексу РФ</a:t>
              </a:r>
              <a:endParaRPr lang="ru-RU" sz="2000" dirty="0" smtClean="0">
                <a:solidFill>
                  <a:sysClr val="windowText" lastClr="000000"/>
                </a:solidFill>
              </a:endParaRPr>
            </a:p>
            <a:p>
              <a:pPr algn="ctr"/>
              <a:endParaRPr lang="ru-RU" sz="2000" dirty="0"/>
            </a:p>
          </p:txBody>
        </p:sp>
        <p:sp>
          <p:nvSpPr>
            <p:cNvPr id="15" name="Прямоугольник с двумя скругленными противолежащими углами 14"/>
            <p:cNvSpPr/>
            <p:nvPr/>
          </p:nvSpPr>
          <p:spPr>
            <a:xfrm>
              <a:off x="391886" y="1888177"/>
              <a:ext cx="4073236" cy="928579"/>
            </a:xfrm>
            <a:prstGeom prst="round2Diag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bg1"/>
                  </a:solidFill>
                </a:rPr>
                <a:t>Иностранцы, совершившие преступление на территории РФ</a:t>
              </a:r>
              <a:endParaRPr lang="ru-RU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382138" y="2947916"/>
            <a:ext cx="11279431" cy="928047"/>
            <a:chOff x="548392" y="2705802"/>
            <a:chExt cx="11279431" cy="928047"/>
          </a:xfrm>
        </p:grpSpPr>
        <p:sp>
          <p:nvSpPr>
            <p:cNvPr id="12" name="Прямоугольник с двумя скругленными противолежащими углами 11"/>
            <p:cNvSpPr/>
            <p:nvPr/>
          </p:nvSpPr>
          <p:spPr>
            <a:xfrm>
              <a:off x="4678878" y="2705802"/>
              <a:ext cx="7148945" cy="928047"/>
            </a:xfrm>
            <a:prstGeom prst="round2DiagRect">
              <a:avLst/>
            </a:prstGeom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ysClr val="windowText" lastClr="000000"/>
                  </a:solidFill>
                </a:rPr>
                <a:t>осуждается на основе норм международного права</a:t>
              </a:r>
              <a:endParaRPr lang="ru-RU" sz="2000" dirty="0"/>
            </a:p>
          </p:txBody>
        </p:sp>
        <p:sp>
          <p:nvSpPr>
            <p:cNvPr id="16" name="Прямоугольник с двумя скругленными противолежащими углами 15"/>
            <p:cNvSpPr/>
            <p:nvPr/>
          </p:nvSpPr>
          <p:spPr>
            <a:xfrm>
              <a:off x="548392" y="2705802"/>
              <a:ext cx="4106736" cy="928047"/>
            </a:xfrm>
            <a:prstGeom prst="round2Diag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chemeClr val="bg1"/>
                  </a:solidFill>
                </a:rPr>
                <a:t>Иностранное лицо с неприкосновенностью</a:t>
              </a:r>
              <a:endParaRPr lang="ru-RU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308760" y="4086174"/>
            <a:ext cx="11554689" cy="1995054"/>
            <a:chOff x="332510" y="4215740"/>
            <a:chExt cx="11554689" cy="1995054"/>
          </a:xfrm>
        </p:grpSpPr>
        <p:sp>
          <p:nvSpPr>
            <p:cNvPr id="13" name="Прямоугольник с двумя скругленными противолежащими углами 12"/>
            <p:cNvSpPr/>
            <p:nvPr/>
          </p:nvSpPr>
          <p:spPr>
            <a:xfrm>
              <a:off x="6151418" y="4975761"/>
              <a:ext cx="5735781" cy="1199407"/>
            </a:xfrm>
            <a:prstGeom prst="round2DiagRect">
              <a:avLst/>
            </a:prstGeom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ysClr val="windowText" lastClr="000000"/>
                  </a:solidFill>
                </a:rPr>
                <a:t>осуждаются по УК РФ в случае, когда преступление было направлено против  нашей страны</a:t>
              </a:r>
              <a:endParaRPr lang="ru-RU" sz="2000" dirty="0"/>
            </a:p>
          </p:txBody>
        </p:sp>
        <p:sp>
          <p:nvSpPr>
            <p:cNvPr id="14" name="Прямоугольник с двумя скругленными противолежащими углами 13"/>
            <p:cNvSpPr/>
            <p:nvPr/>
          </p:nvSpPr>
          <p:spPr>
            <a:xfrm>
              <a:off x="332510" y="4952009"/>
              <a:ext cx="5676404" cy="1258785"/>
            </a:xfrm>
            <a:prstGeom prst="round2DiagRect">
              <a:avLst/>
            </a:prstGeom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>
                  <a:solidFill>
                    <a:sysClr val="windowText" lastClr="000000"/>
                  </a:solidFill>
                </a:rPr>
                <a:t>осуждаются по уголовному кодексу того государства, в котором деяние было совершено</a:t>
              </a:r>
              <a:endParaRPr lang="ru-RU" sz="2000" dirty="0"/>
            </a:p>
          </p:txBody>
        </p:sp>
        <p:sp>
          <p:nvSpPr>
            <p:cNvPr id="17" name="Прямоугольник с двумя скругленными противолежащими углами 16"/>
            <p:cNvSpPr/>
            <p:nvPr/>
          </p:nvSpPr>
          <p:spPr>
            <a:xfrm>
              <a:off x="1115572" y="4215740"/>
              <a:ext cx="9990160" cy="653143"/>
            </a:xfrm>
            <a:prstGeom prst="round2Diag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smtClean="0">
                  <a:solidFill>
                    <a:schemeClr val="bg1"/>
                  </a:solidFill>
                </a:rPr>
                <a:t>Лица </a:t>
              </a:r>
              <a:r>
                <a:rPr lang="ru-RU" sz="2000" dirty="0" smtClean="0">
                  <a:solidFill>
                    <a:schemeClr val="bg1"/>
                  </a:solidFill>
                </a:rPr>
                <a:t>без гражданства совершившие преступление вне пределов РФ :</a:t>
              </a:r>
              <a:endParaRPr lang="ru-RU" sz="20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Действие уголовного закона в пространстве</a:t>
            </a:r>
            <a:endParaRPr lang="ru-RU" sz="28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81960-A2FF-4EDE-85B8-FE3DBA37C56B}" type="datetime1">
              <a:rPr lang="ru-RU" smtClean="0"/>
            </a:fld>
            <a:endParaRPr lang="ru-RU"/>
          </a:p>
        </p:txBody>
      </p:sp>
      <p:grpSp>
        <p:nvGrpSpPr>
          <p:cNvPr id="8" name="Группа 7"/>
          <p:cNvGrpSpPr/>
          <p:nvPr/>
        </p:nvGrpSpPr>
        <p:grpSpPr>
          <a:xfrm>
            <a:off x="818865" y="2538485"/>
            <a:ext cx="10495130" cy="1282888"/>
            <a:chOff x="846160" y="1146413"/>
            <a:chExt cx="10495130" cy="1282888"/>
          </a:xfrm>
        </p:grpSpPr>
        <p:sp>
          <p:nvSpPr>
            <p:cNvPr id="7" name="Блок-схема: процесс 6"/>
            <p:cNvSpPr/>
            <p:nvPr/>
          </p:nvSpPr>
          <p:spPr>
            <a:xfrm>
              <a:off x="3957851" y="1173707"/>
              <a:ext cx="7383439" cy="1187356"/>
            </a:xfrm>
            <a:prstGeom prst="flowChartProcess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/>
                <a:t>Выдача преступника по соглашению, </a:t>
              </a:r>
              <a:endParaRPr lang="ru-RU" sz="2000" dirty="0" smtClean="0"/>
            </a:p>
            <a:p>
              <a:pPr algn="ctr"/>
              <a:r>
                <a:rPr lang="ru-RU" sz="2000" dirty="0" smtClean="0"/>
                <a:t>специальной договорённости между странами</a:t>
              </a:r>
              <a:endParaRPr lang="ru-RU" sz="2000" dirty="0"/>
            </a:p>
          </p:txBody>
        </p:sp>
        <p:sp>
          <p:nvSpPr>
            <p:cNvPr id="6" name="Блок-схема: альтернативный процесс 5"/>
            <p:cNvSpPr/>
            <p:nvPr/>
          </p:nvSpPr>
          <p:spPr>
            <a:xfrm>
              <a:off x="846160" y="1146413"/>
              <a:ext cx="3330054" cy="1282888"/>
            </a:xfrm>
            <a:prstGeom prst="flowChartAlternateProcess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/>
                <a:t>Экстрадиция</a:t>
              </a:r>
              <a:endParaRPr lang="ru-RU" sz="2000" dirty="0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354842" y="4039737"/>
            <a:ext cx="11532358" cy="2142699"/>
            <a:chOff x="750627" y="4053385"/>
            <a:chExt cx="11054686" cy="2142699"/>
          </a:xfrm>
        </p:grpSpPr>
        <p:sp>
          <p:nvSpPr>
            <p:cNvPr id="5" name="Блок-схема: документ 4"/>
            <p:cNvSpPr/>
            <p:nvPr/>
          </p:nvSpPr>
          <p:spPr>
            <a:xfrm>
              <a:off x="750627" y="4053385"/>
              <a:ext cx="11041039" cy="968991"/>
            </a:xfrm>
            <a:prstGeom prst="flowChartDocumen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/>
                <a:t>Виновного не выдают в такую страну, где ему может грозить смертная казнь</a:t>
              </a:r>
              <a:endParaRPr lang="ru-RU" sz="2000" dirty="0"/>
            </a:p>
          </p:txBody>
        </p:sp>
        <p:sp>
          <p:nvSpPr>
            <p:cNvPr id="10" name="Блок-схема: документ 9"/>
            <p:cNvSpPr/>
            <p:nvPr/>
          </p:nvSpPr>
          <p:spPr>
            <a:xfrm>
              <a:off x="764275" y="5199797"/>
              <a:ext cx="11041038" cy="996287"/>
            </a:xfrm>
            <a:prstGeom prst="flowChartDocument">
              <a:avLst/>
            </a:prstGeom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/>
                <a:t>Граждане РФ, совершившие преступление на территории иностранного государства, не подлежат выдачи этому государству (их дела рассматриваются в РФ)</a:t>
              </a:r>
              <a:endParaRPr lang="ru-RU" sz="2000" dirty="0"/>
            </a:p>
          </p:txBody>
        </p:sp>
      </p:grpSp>
      <p:sp>
        <p:nvSpPr>
          <p:cNvPr id="11" name="Горизонтальный свиток 10"/>
          <p:cNvSpPr/>
          <p:nvPr/>
        </p:nvSpPr>
        <p:spPr>
          <a:xfrm>
            <a:off x="245658" y="1064525"/>
            <a:ext cx="11627893" cy="1405719"/>
          </a:xfrm>
          <a:prstGeom prst="horizontalScroll">
            <a:avLst>
              <a:gd name="adj" fmla="val 20267"/>
            </a:avLst>
          </a:prstGeom>
          <a:ln w="38100"/>
          <a:effectLst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smtClean="0"/>
          </a:p>
          <a:p>
            <a:pPr algn="ctr"/>
            <a:r>
              <a:rPr lang="ru-RU" sz="2000" smtClean="0"/>
              <a:t>Любая </a:t>
            </a:r>
            <a:r>
              <a:rPr lang="ru-RU" sz="2000" dirty="0" smtClean="0"/>
              <a:t>страна, подписавшая соответствующую конвенцию, вправе передать суду международного террориста, где бы он ни совершил преступление</a:t>
            </a:r>
            <a:endParaRPr lang="ru-RU" sz="2000" dirty="0" smtClean="0"/>
          </a:p>
          <a:p>
            <a:pPr algn="ctr"/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59">
  <a:themeElements>
    <a:clrScheme name="sample 1">
      <a:dk1>
        <a:srgbClr val="000066"/>
      </a:dk1>
      <a:lt1>
        <a:srgbClr val="FFFFFF"/>
      </a:lt1>
      <a:dk2>
        <a:srgbClr val="003399"/>
      </a:dk2>
      <a:lt2>
        <a:srgbClr val="DDDDDD"/>
      </a:lt2>
      <a:accent1>
        <a:srgbClr val="1088C4"/>
      </a:accent1>
      <a:accent2>
        <a:srgbClr val="20A286"/>
      </a:accent2>
      <a:accent3>
        <a:srgbClr val="FFFFFF"/>
      </a:accent3>
      <a:accent4>
        <a:srgbClr val="000056"/>
      </a:accent4>
      <a:accent5>
        <a:srgbClr val="AAC3DE"/>
      </a:accent5>
      <a:accent6>
        <a:srgbClr val="1C9279"/>
      </a:accent6>
      <a:hlink>
        <a:srgbClr val="9999FF"/>
      </a:hlink>
      <a:folHlink>
        <a:srgbClr val="D5785B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sample 1">
        <a:dk1>
          <a:srgbClr val="000066"/>
        </a:dk1>
        <a:lt1>
          <a:srgbClr val="FFFFFF"/>
        </a:lt1>
        <a:dk2>
          <a:srgbClr val="003399"/>
        </a:dk2>
        <a:lt2>
          <a:srgbClr val="DDDDDD"/>
        </a:lt2>
        <a:accent1>
          <a:srgbClr val="1088C4"/>
        </a:accent1>
        <a:accent2>
          <a:srgbClr val="20A286"/>
        </a:accent2>
        <a:accent3>
          <a:srgbClr val="FFFFFF"/>
        </a:accent3>
        <a:accent4>
          <a:srgbClr val="000056"/>
        </a:accent4>
        <a:accent5>
          <a:srgbClr val="AAC3DE"/>
        </a:accent5>
        <a:accent6>
          <a:srgbClr val="1C9279"/>
        </a:accent6>
        <a:hlink>
          <a:srgbClr val="9999FF"/>
        </a:hlink>
        <a:folHlink>
          <a:srgbClr val="D5785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10B66"/>
        </a:dk1>
        <a:lt1>
          <a:srgbClr val="FFFFFF"/>
        </a:lt1>
        <a:dk2>
          <a:srgbClr val="8D4FBB"/>
        </a:dk2>
        <a:lt2>
          <a:srgbClr val="B2B2B2"/>
        </a:lt2>
        <a:accent1>
          <a:srgbClr val="1263B4"/>
        </a:accent1>
        <a:accent2>
          <a:srgbClr val="6BC394"/>
        </a:accent2>
        <a:accent3>
          <a:srgbClr val="FFFFFF"/>
        </a:accent3>
        <a:accent4>
          <a:srgbClr val="1B0856"/>
        </a:accent4>
        <a:accent5>
          <a:srgbClr val="AAB7D6"/>
        </a:accent5>
        <a:accent6>
          <a:srgbClr val="60B086"/>
        </a:accent6>
        <a:hlink>
          <a:srgbClr val="ABAE3E"/>
        </a:hlink>
        <a:folHlink>
          <a:srgbClr val="66B6C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000000"/>
        </a:dk1>
        <a:lt1>
          <a:srgbClr val="FFFFFF"/>
        </a:lt1>
        <a:dk2>
          <a:srgbClr val="1B4E63"/>
        </a:dk2>
        <a:lt2>
          <a:srgbClr val="DDDDDD"/>
        </a:lt2>
        <a:accent1>
          <a:srgbClr val="328C83"/>
        </a:accent1>
        <a:accent2>
          <a:srgbClr val="DC8300"/>
        </a:accent2>
        <a:accent3>
          <a:srgbClr val="FFFFFF"/>
        </a:accent3>
        <a:accent4>
          <a:srgbClr val="000000"/>
        </a:accent4>
        <a:accent5>
          <a:srgbClr val="ADC5C1"/>
        </a:accent5>
        <a:accent6>
          <a:srgbClr val="C77600"/>
        </a:accent6>
        <a:hlink>
          <a:srgbClr val="9DC03C"/>
        </a:hlink>
        <a:folHlink>
          <a:srgbClr val="2F87D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Тема59</Template>
  <TotalTime>0</TotalTime>
  <Words>2306</Words>
  <Application>WPS Presentation</Application>
  <PresentationFormat>Произвольный</PresentationFormat>
  <Paragraphs>105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Arial</vt:lpstr>
      <vt:lpstr>SimSun</vt:lpstr>
      <vt:lpstr>Wingdings</vt:lpstr>
      <vt:lpstr>Verdana</vt:lpstr>
      <vt:lpstr>Times New Roman</vt:lpstr>
      <vt:lpstr>Calibri</vt:lpstr>
      <vt:lpstr>Microsoft YaHei</vt:lpstr>
      <vt:lpstr>Arial Unicode MS</vt:lpstr>
      <vt:lpstr>Тема59</vt:lpstr>
      <vt:lpstr>Уголовный закон</vt:lpstr>
      <vt:lpstr>План: </vt:lpstr>
      <vt:lpstr>1. Основные принципы применения уголовного  закона  </vt:lpstr>
      <vt:lpstr> 2. Действие уголовного закона во времени </vt:lpstr>
      <vt:lpstr>2. Действие уголовного закона во времени </vt:lpstr>
      <vt:lpstr>3. Действие уголовного закона в пространстве </vt:lpstr>
      <vt:lpstr>3. Действие уголовного закона в пространстве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Eddy</dc:creator>
  <cp:lastModifiedBy>vas-r</cp:lastModifiedBy>
  <cp:revision>47</cp:revision>
  <dcterms:created xsi:type="dcterms:W3CDTF">2013-04-10T02:48:00Z</dcterms:created>
  <dcterms:modified xsi:type="dcterms:W3CDTF">2022-12-10T18:41:09Z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643F26B66D7547BCBD94738BD3563014</vt:lpwstr>
  </property>
  <property fmtid="{D5CDD505-2E9C-101B-9397-08002B2CF9AE}" pid="3" name="KSOProductBuildVer">
    <vt:lpwstr>1049-11.2.0.11417</vt:lpwstr>
  </property>
</Properties>
</file>