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6" r:id="rId6"/>
    <p:sldId id="260" r:id="rId7"/>
    <p:sldId id="261" r:id="rId8"/>
    <p:sldId id="262" r:id="rId9"/>
    <p:sldId id="263" r:id="rId10"/>
    <p:sldId id="264" r:id="rId11"/>
    <p:sldId id="265" r:id="rId12"/>
    <p:sldId id="278" r:id="rId13"/>
    <p:sldId id="288" r:id="rId14"/>
    <p:sldId id="289" r:id="rId15"/>
    <p:sldId id="290" r:id="rId16"/>
    <p:sldId id="291" r:id="rId17"/>
    <p:sldId id="292" r:id="rId18"/>
    <p:sldId id="280" r:id="rId19"/>
    <p:sldId id="281" r:id="rId20"/>
    <p:sldId id="282" r:id="rId21"/>
    <p:sldId id="283" r:id="rId22"/>
    <p:sldId id="284" r:id="rId23"/>
    <p:sldId id="26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CC99FF"/>
    <a:srgbClr val="996633"/>
    <a:srgbClr val="336699"/>
    <a:srgbClr val="4D4D4D"/>
    <a:srgbClr val="CCCC00"/>
    <a:srgbClr val="99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AEBF79-C754-4C15-B5CD-854D99B9BA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27566-70F2-465F-BA26-A503EC8BF7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06D4FE-8100-4E87-BEEC-1D96D931C7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9DE34-D0B5-4568-BA2A-4BA460B3A7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66445-38CA-4510-907E-649B55BCEB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114F0-9715-4D14-AA24-8EF1859B3E8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73B831-88EC-4E28-8EDD-3084687F76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C6FE0-28E6-4C9B-B09F-214F2915A3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B075CA-C4A3-4CB6-B0CF-F3C94F26E7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32A8F-D4F1-4B7F-8879-E91944077F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3C11F-C67E-4DB3-9715-E6995B766A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70E68DF-5887-4290-A3FE-E79436CFC8D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8.gif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.gif"/><Relationship Id="rId7" Type="http://schemas.openxmlformats.org/officeDocument/2006/relationships/image" Target="../media/image3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2.gif"/><Relationship Id="rId7" Type="http://schemas.openxmlformats.org/officeDocument/2006/relationships/image" Target="../media/image3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png"/><Relationship Id="rId9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8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5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9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5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8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8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11.jpeg"/><Relationship Id="rId7" Type="http://schemas.openxmlformats.org/officeDocument/2006/relationships/image" Target="../media/image1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8.gif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8.gif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8.gif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.gif"/><Relationship Id="rId7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8.gif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6313" y="765175"/>
            <a:ext cx="7772400" cy="1470025"/>
          </a:xfrm>
        </p:spPr>
        <p:txBody>
          <a:bodyPr/>
          <a:lstStyle/>
          <a:p>
            <a:r>
              <a:rPr lang="ru-RU" dirty="0">
                <a:solidFill>
                  <a:srgbClr val="2C43B6"/>
                </a:solidFill>
                <a:latin typeface="Comic Sans MS" pitchFamily="66" charset="0"/>
              </a:rPr>
              <a:t>В гости к зиме.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674171" y="2627177"/>
            <a:ext cx="78481" cy="1025798"/>
          </a:xfrm>
        </p:spPr>
        <p:txBody>
          <a:bodyPr/>
          <a:lstStyle/>
          <a:p>
            <a:endParaRPr lang="ru-RU" dirty="0">
              <a:solidFill>
                <a:srgbClr val="4D4D4D"/>
              </a:solidFill>
              <a:latin typeface="Comic Sans MS" pitchFamily="66" charset="0"/>
            </a:endParaRPr>
          </a:p>
        </p:txBody>
      </p:sp>
      <p:pic>
        <p:nvPicPr>
          <p:cNvPr id="2052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2053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2054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2055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2062" name="Picture 14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28099" y="836613"/>
            <a:ext cx="2055812" cy="2303463"/>
          </a:xfrm>
          <a:prstGeom prst="rect">
            <a:avLst/>
          </a:prstGeom>
          <a:noFill/>
        </p:spPr>
      </p:pic>
      <p:pic>
        <p:nvPicPr>
          <p:cNvPr id="2066" name="Picture 18" descr="94eaad9d7cce53c9d73652c8f7f832e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7675" y="2205038"/>
            <a:ext cx="714375" cy="714375"/>
          </a:xfrm>
          <a:prstGeom prst="rect">
            <a:avLst/>
          </a:prstGeom>
          <a:noFill/>
        </p:spPr>
      </p:pic>
      <p:pic>
        <p:nvPicPr>
          <p:cNvPr id="2067" name="Picture 19" descr="94eaad9d7cce53c9d73652c8f7f832e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0189" y="2782888"/>
            <a:ext cx="714375" cy="714375"/>
          </a:xfrm>
          <a:prstGeom prst="rect">
            <a:avLst/>
          </a:prstGeom>
          <a:noFill/>
        </p:spPr>
      </p:pic>
      <p:pic>
        <p:nvPicPr>
          <p:cNvPr id="2068" name="Picture 20" descr="94eaad9d7cce53c9d73652c8f7f832e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43213" y="333375"/>
            <a:ext cx="714375" cy="714375"/>
          </a:xfrm>
          <a:prstGeom prst="rect">
            <a:avLst/>
          </a:prstGeom>
          <a:noFill/>
        </p:spPr>
      </p:pic>
      <p:pic>
        <p:nvPicPr>
          <p:cNvPr id="2069" name="Picture 21" descr="94eaad9d7cce53c9d73652c8f7f832e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4888" y="260350"/>
            <a:ext cx="714375" cy="714375"/>
          </a:xfrm>
          <a:prstGeom prst="rect">
            <a:avLst/>
          </a:prstGeom>
          <a:noFill/>
        </p:spPr>
      </p:pic>
      <p:pic>
        <p:nvPicPr>
          <p:cNvPr id="2070" name="Picture 22" descr="94eaad9d7cce53c9d73652c8f7f832e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27988" y="1268413"/>
            <a:ext cx="714375" cy="714375"/>
          </a:xfrm>
          <a:prstGeom prst="rect">
            <a:avLst/>
          </a:prstGeom>
          <a:noFill/>
        </p:spPr>
      </p:pic>
      <p:pic>
        <p:nvPicPr>
          <p:cNvPr id="2071" name="Picture 23" descr="94eaad9d7cce53c9d73652c8f7f832e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6313" y="1035050"/>
            <a:ext cx="714375" cy="714375"/>
          </a:xfrm>
          <a:prstGeom prst="rect">
            <a:avLst/>
          </a:prstGeom>
          <a:noFill/>
        </p:spPr>
      </p:pic>
      <p:pic>
        <p:nvPicPr>
          <p:cNvPr id="2072" name="Picture 24" descr="94eaad9d7cce53c9d73652c8f7f832e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95738" y="3716338"/>
            <a:ext cx="714375" cy="714375"/>
          </a:xfrm>
          <a:prstGeom prst="rect">
            <a:avLst/>
          </a:prstGeom>
          <a:noFill/>
        </p:spPr>
      </p:pic>
      <p:pic>
        <p:nvPicPr>
          <p:cNvPr id="2073" name="Picture 25" descr="94eaad9d7cce53c9d73652c8f7f832e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836613"/>
            <a:ext cx="714375" cy="714375"/>
          </a:xfrm>
          <a:prstGeom prst="rect">
            <a:avLst/>
          </a:prstGeom>
          <a:noFill/>
        </p:spPr>
      </p:pic>
      <p:pic>
        <p:nvPicPr>
          <p:cNvPr id="2074" name="Picture 26" descr="94eaad9d7cce53c9d73652c8f7f832e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9925" y="2205038"/>
            <a:ext cx="714375" cy="71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61" name="Picture 13" descr="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1268413"/>
            <a:ext cx="2432050" cy="3167062"/>
          </a:xfrm>
          <a:prstGeom prst="rect">
            <a:avLst/>
          </a:prstGeom>
          <a:noFill/>
        </p:spPr>
      </p:pic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539750" y="4076700"/>
            <a:ext cx="840105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>
                <a:latin typeface="Comic Sans MS" pitchFamily="66" charset="0"/>
              </a:rPr>
              <a:t>Зима необходима для развития растений.</a:t>
            </a:r>
          </a:p>
          <a:p>
            <a:pPr algn="ctr"/>
            <a:r>
              <a:rPr lang="ru-RU" sz="3200">
                <a:latin typeface="Comic Sans MS" pitchFamily="66" charset="0"/>
              </a:rPr>
              <a:t>Зимой происходит «дозревание» почек.</a:t>
            </a:r>
          </a:p>
          <a:p>
            <a:pPr algn="ctr"/>
            <a:r>
              <a:rPr lang="ru-RU" sz="3200">
                <a:latin typeface="Comic Sans MS" pitchFamily="66" charset="0"/>
              </a:rPr>
              <a:t>А в конце зимы под снеговым покровом</a:t>
            </a:r>
          </a:p>
          <a:p>
            <a:pPr algn="ctr"/>
            <a:r>
              <a:rPr lang="ru-RU" sz="3200">
                <a:latin typeface="Comic Sans MS" pitchFamily="66" charset="0"/>
              </a:rPr>
              <a:t>начинают расти молодые ростки </a:t>
            </a:r>
          </a:p>
          <a:p>
            <a:pPr algn="ctr"/>
            <a:r>
              <a:rPr lang="ru-RU" sz="3200">
                <a:latin typeface="Comic Sans MS" pitchFamily="66" charset="0"/>
              </a:rPr>
              <a:t>некоторых трав.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>
                <a:solidFill>
                  <a:srgbClr val="2C43B6"/>
                </a:solidFill>
                <a:latin typeface="Comic Sans MS" pitchFamily="66" charset="0"/>
              </a:rPr>
              <a:t>            Как зимуют растения?</a:t>
            </a:r>
          </a:p>
        </p:txBody>
      </p:sp>
      <p:pic>
        <p:nvPicPr>
          <p:cNvPr id="27652" name="Picture 4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27653" name="Picture 5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27654" name="Picture 6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27655" name="Picture 7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27656" name="Picture 8" descr="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404813"/>
            <a:ext cx="971550" cy="971550"/>
          </a:xfrm>
          <a:prstGeom prst="rect">
            <a:avLst/>
          </a:prstGeom>
          <a:noFill/>
        </p:spPr>
      </p:pic>
      <p:pic>
        <p:nvPicPr>
          <p:cNvPr id="27660" name="Picture 12" descr="2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35600" y="1412875"/>
            <a:ext cx="2124075" cy="2714625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4365625"/>
            <a:ext cx="8820150" cy="2376488"/>
          </a:xfrm>
        </p:spPr>
        <p:txBody>
          <a:bodyPr/>
          <a:lstStyle/>
          <a:p>
            <a:pPr>
              <a:buFontTx/>
              <a:buNone/>
            </a:pPr>
            <a:r>
              <a:rPr lang="ru-RU">
                <a:latin typeface="Comic Sans MS" pitchFamily="66" charset="0"/>
              </a:rPr>
              <a:t>	Зима – период покоя в жизни растений. Лиственные деревья и кустарники сбро-сили листву. Хвойные – стоят зелёные. Травы желтеют.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2" grpId="0"/>
      <p:bldP spid="27651" grpId="0" build="p"/>
      <p:bldP spid="27651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2C43B6"/>
                </a:solidFill>
                <a:latin typeface="Comic Sans MS" pitchFamily="66" charset="0"/>
              </a:rPr>
              <a:t>Это интересно.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652963"/>
            <a:ext cx="8229600" cy="1905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>
                <a:latin typeface="Comic Sans MS" pitchFamily="66" charset="0"/>
              </a:rPr>
              <a:t>	Эти травянистые растения уходят под снег зелёными. Снег защищает их от мороза. Чем больше снега, тем легче растениям перенести зимние морозы.</a:t>
            </a:r>
          </a:p>
        </p:txBody>
      </p:sp>
      <p:pic>
        <p:nvPicPr>
          <p:cNvPr id="29700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29701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29702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29703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29704" name="Picture 8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404813"/>
            <a:ext cx="971550" cy="971550"/>
          </a:xfrm>
          <a:prstGeom prst="rect">
            <a:avLst/>
          </a:prstGeom>
          <a:noFill/>
        </p:spPr>
      </p:pic>
      <p:grpSp>
        <p:nvGrpSpPr>
          <p:cNvPr id="29712" name="Group 16"/>
          <p:cNvGrpSpPr>
            <a:grpSpLocks/>
          </p:cNvGrpSpPr>
          <p:nvPr/>
        </p:nvGrpSpPr>
        <p:grpSpPr bwMode="auto">
          <a:xfrm>
            <a:off x="395288" y="1412875"/>
            <a:ext cx="8353425" cy="2720975"/>
            <a:chOff x="249" y="890"/>
            <a:chExt cx="5262" cy="1714"/>
          </a:xfrm>
        </p:grpSpPr>
        <p:pic>
          <p:nvPicPr>
            <p:cNvPr id="29705" name="Picture 9" descr="3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9" y="890"/>
              <a:ext cx="1769" cy="1542"/>
            </a:xfrm>
            <a:prstGeom prst="rect">
              <a:avLst/>
            </a:prstGeom>
            <a:noFill/>
          </p:spPr>
        </p:pic>
        <p:pic>
          <p:nvPicPr>
            <p:cNvPr id="29706" name="Picture 10" descr="3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064" y="890"/>
              <a:ext cx="1769" cy="1556"/>
            </a:xfrm>
            <a:prstGeom prst="rect">
              <a:avLst/>
            </a:prstGeom>
            <a:noFill/>
          </p:spPr>
        </p:pic>
        <p:pic>
          <p:nvPicPr>
            <p:cNvPr id="29707" name="Picture 11" descr="3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95" y="1933"/>
              <a:ext cx="1043" cy="671"/>
            </a:xfrm>
            <a:prstGeom prst="rect">
              <a:avLst/>
            </a:prstGeom>
            <a:noFill/>
          </p:spPr>
        </p:pic>
        <p:pic>
          <p:nvPicPr>
            <p:cNvPr id="29708" name="Picture 12" descr="34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923" y="890"/>
              <a:ext cx="1588" cy="1547"/>
            </a:xfrm>
            <a:prstGeom prst="rect">
              <a:avLst/>
            </a:prstGeom>
            <a:noFill/>
          </p:spPr>
        </p:pic>
      </p:grp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539750" y="3933825"/>
            <a:ext cx="2311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525129"/>
                </a:solidFill>
                <a:latin typeface="Comic Sans MS" pitchFamily="66" charset="0"/>
              </a:rPr>
              <a:t>Земляника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3689350" y="3933825"/>
            <a:ext cx="21066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525129"/>
                </a:solidFill>
                <a:latin typeface="Comic Sans MS" pitchFamily="66" charset="0"/>
              </a:rPr>
              <a:t>Копытень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6084888" y="3929063"/>
            <a:ext cx="28797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>
                <a:solidFill>
                  <a:srgbClr val="525129"/>
                </a:solidFill>
                <a:latin typeface="Comic Sans MS" pitchFamily="66" charset="0"/>
              </a:rPr>
              <a:t>Озимая рожь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>
                <a:solidFill>
                  <a:srgbClr val="2C43B6"/>
                </a:solidFill>
                <a:latin typeface="Comic Sans MS" pitchFamily="66" charset="0"/>
              </a:rPr>
              <a:t>Как изменилась жизнь животных с наступлением зимы?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3933825"/>
            <a:ext cx="8147050" cy="2590800"/>
          </a:xfrm>
        </p:spPr>
        <p:txBody>
          <a:bodyPr/>
          <a:lstStyle/>
          <a:p>
            <a:pPr>
              <a:buFontTx/>
              <a:buNone/>
            </a:pPr>
            <a:r>
              <a:rPr lang="ru-RU">
                <a:latin typeface="Comic Sans MS" pitchFamily="66" charset="0"/>
              </a:rPr>
              <a:t>	Зимой в жизни насекомых, рыб, земноводных, пресмыкающихся наступает затишье. А птицы и звери продолжают вести активный образ жизни. </a:t>
            </a:r>
          </a:p>
          <a:p>
            <a:endParaRPr lang="ru-RU"/>
          </a:p>
        </p:txBody>
      </p:sp>
      <p:pic>
        <p:nvPicPr>
          <p:cNvPr id="59396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59397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59398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59399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59400" name="Picture 8" descr="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1557338"/>
            <a:ext cx="2374900" cy="2374900"/>
          </a:xfrm>
          <a:prstGeom prst="rect">
            <a:avLst/>
          </a:prstGeom>
          <a:noFill/>
          <a:ln w="38100">
            <a:solidFill>
              <a:srgbClr val="009999"/>
            </a:solidFill>
            <a:miter lim="800000"/>
            <a:headEnd/>
            <a:tailEnd/>
          </a:ln>
        </p:spPr>
      </p:pic>
      <p:pic>
        <p:nvPicPr>
          <p:cNvPr id="59401" name="Picture 9" descr="3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1484313"/>
            <a:ext cx="2447925" cy="2449512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59402" name="Picture 10" descr="3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59113" y="1916113"/>
            <a:ext cx="2952750" cy="1944687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900113" y="333375"/>
            <a:ext cx="73469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srgbClr val="FF0000"/>
                </a:solidFill>
                <a:latin typeface="Comic Sans MS" pitchFamily="66" charset="0"/>
              </a:rPr>
              <a:t>Составь рассказ по схеме и приведи</a:t>
            </a:r>
          </a:p>
          <a:p>
            <a:pPr algn="ctr"/>
            <a:r>
              <a:rPr lang="ru-RU" sz="3200">
                <a:solidFill>
                  <a:srgbClr val="FF0000"/>
                </a:solidFill>
                <a:latin typeface="Comic Sans MS" pitchFamily="66" charset="0"/>
              </a:rPr>
              <a:t>свои примеры.</a:t>
            </a:r>
          </a:p>
        </p:txBody>
      </p:sp>
      <p:pic>
        <p:nvPicPr>
          <p:cNvPr id="82947" name="Picture 3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82948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82949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82950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sp>
        <p:nvSpPr>
          <p:cNvPr id="829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>
                <a:solidFill>
                  <a:srgbClr val="2C43B6"/>
                </a:solidFill>
                <a:latin typeface="Comic Sans MS" pitchFamily="66" charset="0"/>
              </a:rPr>
              <a:t>Как животные готовятся к зиме?</a:t>
            </a:r>
          </a:p>
        </p:txBody>
      </p:sp>
      <p:grpSp>
        <p:nvGrpSpPr>
          <p:cNvPr id="82952" name="Group 8"/>
          <p:cNvGrpSpPr>
            <a:grpSpLocks/>
          </p:cNvGrpSpPr>
          <p:nvPr/>
        </p:nvGrpSpPr>
        <p:grpSpPr bwMode="auto">
          <a:xfrm>
            <a:off x="0" y="2060575"/>
            <a:ext cx="8721725" cy="4321175"/>
            <a:chOff x="0" y="1298"/>
            <a:chExt cx="5494" cy="2722"/>
          </a:xfrm>
        </p:grpSpPr>
        <p:sp>
          <p:nvSpPr>
            <p:cNvPr id="32" name="Скругленный прямоугольник 31"/>
            <p:cNvSpPr>
              <a:spLocks noChangeArrowheads="1"/>
            </p:cNvSpPr>
            <p:nvPr/>
          </p:nvSpPr>
          <p:spPr bwMode="auto">
            <a:xfrm>
              <a:off x="3379" y="1389"/>
              <a:ext cx="1980" cy="453"/>
            </a:xfrm>
            <a:prstGeom prst="roundRect">
              <a:avLst>
                <a:gd name="adj" fmla="val 16667"/>
              </a:avLst>
            </a:prstGeom>
            <a:solidFill>
              <a:srgbClr val="C8C8DA"/>
            </a:solidFill>
            <a:ln w="38100" algn="ctr">
              <a:solidFill>
                <a:srgbClr val="7D60A0"/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ru-RU" sz="2800" b="1">
                  <a:solidFill>
                    <a:srgbClr val="000000"/>
                  </a:solidFill>
                  <a:latin typeface="Comic Sans MS" pitchFamily="66" charset="0"/>
                </a:rPr>
                <a:t>тёплый мех</a:t>
              </a:r>
            </a:p>
          </p:txBody>
        </p:sp>
        <p:sp>
          <p:nvSpPr>
            <p:cNvPr id="33" name="Скругленный прямоугольник 32"/>
            <p:cNvSpPr>
              <a:spLocks noChangeArrowheads="1"/>
            </p:cNvSpPr>
            <p:nvPr/>
          </p:nvSpPr>
          <p:spPr bwMode="auto">
            <a:xfrm>
              <a:off x="3288" y="2069"/>
              <a:ext cx="2206" cy="1361"/>
            </a:xfrm>
            <a:prstGeom prst="roundRect">
              <a:avLst>
                <a:gd name="adj" fmla="val 16667"/>
              </a:avLst>
            </a:prstGeom>
            <a:solidFill>
              <a:srgbClr val="C8C8DA"/>
            </a:solidFill>
            <a:ln w="38100" algn="ctr">
              <a:solidFill>
                <a:srgbClr val="7D60A0"/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  <a:latin typeface="Comic Sans MS" pitchFamily="66" charset="0"/>
                </a:rPr>
                <a:t>впадают в спячку;</a:t>
              </a:r>
            </a:p>
            <a:p>
              <a:pPr algn="ctr"/>
              <a:r>
                <a:rPr lang="ru-RU" sz="2400" b="1">
                  <a:solidFill>
                    <a:srgbClr val="000000"/>
                  </a:solidFill>
                  <a:latin typeface="Comic Sans MS" pitchFamily="66" charset="0"/>
                </a:rPr>
                <a:t>используют летние запасы;</a:t>
              </a:r>
            </a:p>
            <a:p>
              <a:pPr algn="ctr"/>
              <a:r>
                <a:rPr lang="ru-RU" sz="2400" b="1">
                  <a:solidFill>
                    <a:srgbClr val="000000"/>
                  </a:solidFill>
                  <a:latin typeface="Comic Sans MS" pitchFamily="66" charset="0"/>
                </a:rPr>
                <a:t>перебираются ближе к жилью человека</a:t>
              </a:r>
            </a:p>
          </p:txBody>
        </p:sp>
        <p:sp>
          <p:nvSpPr>
            <p:cNvPr id="34" name="Скругленный прямоугольник 33"/>
            <p:cNvSpPr>
              <a:spLocks noChangeArrowheads="1"/>
            </p:cNvSpPr>
            <p:nvPr/>
          </p:nvSpPr>
          <p:spPr bwMode="auto">
            <a:xfrm>
              <a:off x="3470" y="3612"/>
              <a:ext cx="1845" cy="407"/>
            </a:xfrm>
            <a:prstGeom prst="roundRect">
              <a:avLst>
                <a:gd name="adj" fmla="val 16667"/>
              </a:avLst>
            </a:prstGeom>
            <a:solidFill>
              <a:srgbClr val="C8C8DA"/>
            </a:solidFill>
            <a:ln w="38100" algn="ctr">
              <a:solidFill>
                <a:srgbClr val="7D60A0"/>
              </a:solidFill>
              <a:round/>
              <a:headEnd/>
              <a:tailEnd/>
            </a:ln>
            <a:effectLst>
              <a:outerShdw dist="20000" dir="5400000" rotWithShape="0">
                <a:srgbClr val="000000">
                  <a:alpha val="37999"/>
                </a:srgbClr>
              </a:outerShdw>
            </a:effectLst>
          </p:spPr>
          <p:txBody>
            <a:bodyPr anchor="ctr"/>
            <a:lstStyle/>
            <a:p>
              <a:pPr algn="ctr"/>
              <a:r>
                <a:rPr lang="ru-RU" sz="2400" b="1">
                  <a:solidFill>
                    <a:srgbClr val="000000"/>
                  </a:solidFill>
                  <a:latin typeface="Comic Sans MS" pitchFamily="66" charset="0"/>
                </a:rPr>
                <a:t>смена окраски</a:t>
              </a:r>
            </a:p>
          </p:txBody>
        </p:sp>
        <p:grpSp>
          <p:nvGrpSpPr>
            <p:cNvPr id="82956" name="Group 12"/>
            <p:cNvGrpSpPr>
              <a:grpSpLocks/>
            </p:cNvGrpSpPr>
            <p:nvPr/>
          </p:nvGrpSpPr>
          <p:grpSpPr bwMode="auto">
            <a:xfrm>
              <a:off x="0" y="1979"/>
              <a:ext cx="1292" cy="1270"/>
              <a:chOff x="516" y="1706"/>
              <a:chExt cx="1438" cy="1588"/>
            </a:xfrm>
          </p:grpSpPr>
          <p:pic>
            <p:nvPicPr>
              <p:cNvPr id="82957" name="Picture 13" descr="2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16" y="1706"/>
                <a:ext cx="1438" cy="1588"/>
              </a:xfrm>
              <a:prstGeom prst="rect">
                <a:avLst/>
              </a:prstGeom>
              <a:noFill/>
            </p:spPr>
          </p:pic>
          <p:sp>
            <p:nvSpPr>
              <p:cNvPr id="82958" name="Oval 14"/>
              <p:cNvSpPr>
                <a:spLocks noChangeArrowheads="1"/>
              </p:cNvSpPr>
              <p:nvPr/>
            </p:nvSpPr>
            <p:spPr bwMode="auto">
              <a:xfrm>
                <a:off x="930" y="2205"/>
                <a:ext cx="635" cy="589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959" name="Rectangle 15"/>
              <p:cNvSpPr>
                <a:spLocks noChangeArrowheads="1"/>
              </p:cNvSpPr>
              <p:nvPr/>
            </p:nvSpPr>
            <p:spPr bwMode="auto">
              <a:xfrm>
                <a:off x="884" y="2294"/>
                <a:ext cx="771" cy="4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ru-RU" sz="2800" b="1">
                    <a:solidFill>
                      <a:schemeClr val="accent2"/>
                    </a:solidFill>
                    <a:latin typeface="Comic Sans MS" pitchFamily="66" charset="0"/>
                  </a:rPr>
                  <a:t>Зима</a:t>
                </a:r>
              </a:p>
            </p:txBody>
          </p:sp>
        </p:grpSp>
        <p:grpSp>
          <p:nvGrpSpPr>
            <p:cNvPr id="82960" name="Group 16"/>
            <p:cNvGrpSpPr>
              <a:grpSpLocks/>
            </p:cNvGrpSpPr>
            <p:nvPr/>
          </p:nvGrpSpPr>
          <p:grpSpPr bwMode="auto">
            <a:xfrm>
              <a:off x="1383" y="1434"/>
              <a:ext cx="1769" cy="499"/>
              <a:chOff x="1565" y="1117"/>
              <a:chExt cx="1769" cy="499"/>
            </a:xfrm>
          </p:grpSpPr>
          <p:sp>
            <p:nvSpPr>
              <p:cNvPr id="82961" name="AutoShape 17" descr="3"/>
              <p:cNvSpPr>
                <a:spLocks noChangeArrowheads="1"/>
              </p:cNvSpPr>
              <p:nvPr/>
            </p:nvSpPr>
            <p:spPr bwMode="auto">
              <a:xfrm>
                <a:off x="1565" y="1117"/>
                <a:ext cx="1769" cy="499"/>
              </a:xfrm>
              <a:prstGeom prst="rightArrowCallout">
                <a:avLst>
                  <a:gd name="adj1" fmla="val 25000"/>
                  <a:gd name="adj2" fmla="val 25000"/>
                  <a:gd name="adj3" fmla="val 59085"/>
                  <a:gd name="adj4" fmla="val 66667"/>
                </a:avLst>
              </a:prstGeom>
              <a:blipFill dpi="0" rotWithShape="1">
                <a:blip r:embed="rId5" cstate="print"/>
                <a:srcRect/>
                <a:stretch>
                  <a:fillRect b="-165882"/>
                </a:stretch>
              </a:blipFill>
              <a:ln w="38100">
                <a:solidFill>
                  <a:srgbClr val="666699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82962" name="Text Box 18"/>
              <p:cNvSpPr txBox="1">
                <a:spLocks noChangeArrowheads="1"/>
              </p:cNvSpPr>
              <p:nvPr/>
            </p:nvSpPr>
            <p:spPr bwMode="auto">
              <a:xfrm>
                <a:off x="1610" y="1162"/>
                <a:ext cx="1058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3200">
                    <a:solidFill>
                      <a:schemeClr val="accent2"/>
                    </a:solidFill>
                    <a:latin typeface="Comic Sans MS" pitchFamily="66" charset="0"/>
                  </a:rPr>
                  <a:t>морозы</a:t>
                </a:r>
              </a:p>
            </p:txBody>
          </p:sp>
        </p:grpSp>
        <p:grpSp>
          <p:nvGrpSpPr>
            <p:cNvPr id="82963" name="Group 19"/>
            <p:cNvGrpSpPr>
              <a:grpSpLocks/>
            </p:cNvGrpSpPr>
            <p:nvPr/>
          </p:nvGrpSpPr>
          <p:grpSpPr bwMode="auto">
            <a:xfrm>
              <a:off x="1383" y="2523"/>
              <a:ext cx="1950" cy="499"/>
              <a:chOff x="1429" y="2251"/>
              <a:chExt cx="1950" cy="499"/>
            </a:xfrm>
          </p:grpSpPr>
          <p:sp>
            <p:nvSpPr>
              <p:cNvPr id="82964" name="AutoShape 20" descr="3"/>
              <p:cNvSpPr>
                <a:spLocks noChangeArrowheads="1"/>
              </p:cNvSpPr>
              <p:nvPr/>
            </p:nvSpPr>
            <p:spPr bwMode="auto">
              <a:xfrm>
                <a:off x="1429" y="2251"/>
                <a:ext cx="1950" cy="499"/>
              </a:xfrm>
              <a:prstGeom prst="rightArrowCallout">
                <a:avLst>
                  <a:gd name="adj1" fmla="val 25000"/>
                  <a:gd name="adj2" fmla="val 25000"/>
                  <a:gd name="adj3" fmla="val 65130"/>
                  <a:gd name="adj4" fmla="val 66667"/>
                </a:avLst>
              </a:prstGeom>
              <a:blipFill dpi="0" rotWithShape="1">
                <a:blip r:embed="rId6" cstate="print"/>
                <a:srcRect/>
                <a:stretch>
                  <a:fillRect b="-193086"/>
                </a:stretch>
              </a:blipFill>
              <a:ln w="38100">
                <a:solidFill>
                  <a:srgbClr val="666699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965" name="Text Box 21"/>
              <p:cNvSpPr txBox="1">
                <a:spLocks noChangeArrowheads="1"/>
              </p:cNvSpPr>
              <p:nvPr/>
            </p:nvSpPr>
            <p:spPr bwMode="auto">
              <a:xfrm>
                <a:off x="1429" y="2296"/>
                <a:ext cx="1330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3200">
                    <a:solidFill>
                      <a:schemeClr val="accent2"/>
                    </a:solidFill>
                    <a:latin typeface="Comic Sans MS" pitchFamily="66" charset="0"/>
                  </a:rPr>
                  <a:t>нет корма</a:t>
                </a:r>
              </a:p>
            </p:txBody>
          </p:sp>
        </p:grpSp>
        <p:grpSp>
          <p:nvGrpSpPr>
            <p:cNvPr id="82966" name="Group 22"/>
            <p:cNvGrpSpPr>
              <a:grpSpLocks/>
            </p:cNvGrpSpPr>
            <p:nvPr/>
          </p:nvGrpSpPr>
          <p:grpSpPr bwMode="auto">
            <a:xfrm>
              <a:off x="1429" y="3521"/>
              <a:ext cx="1769" cy="499"/>
              <a:chOff x="1474" y="3339"/>
              <a:chExt cx="1769" cy="499"/>
            </a:xfrm>
          </p:grpSpPr>
          <p:sp>
            <p:nvSpPr>
              <p:cNvPr id="82967" name="AutoShape 23" descr="3"/>
              <p:cNvSpPr>
                <a:spLocks noChangeArrowheads="1"/>
              </p:cNvSpPr>
              <p:nvPr/>
            </p:nvSpPr>
            <p:spPr bwMode="auto">
              <a:xfrm>
                <a:off x="1474" y="3339"/>
                <a:ext cx="1769" cy="499"/>
              </a:xfrm>
              <a:prstGeom prst="rightArrowCallout">
                <a:avLst>
                  <a:gd name="adj1" fmla="val 25000"/>
                  <a:gd name="adj2" fmla="val 25000"/>
                  <a:gd name="adj3" fmla="val 59085"/>
                  <a:gd name="adj4" fmla="val 66667"/>
                </a:avLst>
              </a:prstGeom>
              <a:blipFill dpi="0" rotWithShape="1">
                <a:blip r:embed="rId5" cstate="print"/>
                <a:srcRect/>
                <a:stretch>
                  <a:fillRect b="-165882"/>
                </a:stretch>
              </a:blipFill>
              <a:ln w="38100">
                <a:solidFill>
                  <a:srgbClr val="666699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2968" name="Text Box 24"/>
              <p:cNvSpPr txBox="1">
                <a:spLocks noChangeArrowheads="1"/>
              </p:cNvSpPr>
              <p:nvPr/>
            </p:nvSpPr>
            <p:spPr bwMode="auto">
              <a:xfrm>
                <a:off x="1730" y="3384"/>
                <a:ext cx="651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3200">
                    <a:solidFill>
                      <a:schemeClr val="accent2"/>
                    </a:solidFill>
                    <a:latin typeface="Comic Sans MS" pitchFamily="66" charset="0"/>
                  </a:rPr>
                  <a:t>снег</a:t>
                </a:r>
              </a:p>
            </p:txBody>
          </p:sp>
        </p:grpSp>
        <p:sp>
          <p:nvSpPr>
            <p:cNvPr id="82969" name="AutoShape 25"/>
            <p:cNvSpPr>
              <a:spLocks/>
            </p:cNvSpPr>
            <p:nvPr/>
          </p:nvSpPr>
          <p:spPr bwMode="auto">
            <a:xfrm>
              <a:off x="1202" y="1298"/>
              <a:ext cx="136" cy="2722"/>
            </a:xfrm>
            <a:prstGeom prst="leftBrace">
              <a:avLst>
                <a:gd name="adj1" fmla="val 166789"/>
                <a:gd name="adj2" fmla="val 50000"/>
              </a:avLst>
            </a:prstGeom>
            <a:noFill/>
            <a:ln w="57150">
              <a:solidFill>
                <a:srgbClr val="6666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970" name="Group 26"/>
          <p:cNvGrpSpPr>
            <a:grpSpLocks/>
          </p:cNvGrpSpPr>
          <p:nvPr/>
        </p:nvGrpSpPr>
        <p:grpSpPr bwMode="auto">
          <a:xfrm>
            <a:off x="684213" y="1412875"/>
            <a:ext cx="7920037" cy="4751388"/>
            <a:chOff x="431" y="890"/>
            <a:chExt cx="4989" cy="2993"/>
          </a:xfrm>
        </p:grpSpPr>
        <p:pic>
          <p:nvPicPr>
            <p:cNvPr id="82971" name="Picture 27" descr="3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565" y="890"/>
              <a:ext cx="2411" cy="1505"/>
            </a:xfrm>
            <a:prstGeom prst="rect">
              <a:avLst/>
            </a:prstGeom>
            <a:noFill/>
            <a:ln w="38100">
              <a:solidFill>
                <a:srgbClr val="CC99FF"/>
              </a:solidFill>
              <a:miter lim="800000"/>
              <a:headEnd/>
              <a:tailEnd/>
            </a:ln>
          </p:spPr>
        </p:pic>
        <p:pic>
          <p:nvPicPr>
            <p:cNvPr id="82972" name="Picture 28" descr="39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651" y="2160"/>
              <a:ext cx="1769" cy="1712"/>
            </a:xfrm>
            <a:prstGeom prst="rect">
              <a:avLst/>
            </a:prstGeom>
            <a:noFill/>
            <a:ln w="38100">
              <a:solidFill>
                <a:srgbClr val="FF9933"/>
              </a:solidFill>
              <a:miter lim="800000"/>
              <a:headEnd/>
              <a:tailEnd/>
            </a:ln>
          </p:spPr>
        </p:pic>
        <p:pic>
          <p:nvPicPr>
            <p:cNvPr id="82973" name="Picture 29" descr="3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31" y="2160"/>
              <a:ext cx="1587" cy="1723"/>
            </a:xfrm>
            <a:prstGeom prst="rect">
              <a:avLst/>
            </a:prstGeom>
            <a:noFill/>
            <a:ln w="38100">
              <a:solidFill>
                <a:srgbClr val="00808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2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2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2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6" grpId="0"/>
      <p:bldP spid="829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981575"/>
            <a:ext cx="8229600" cy="219233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>
                <a:latin typeface="Comic Sans MS" pitchFamily="66" charset="0"/>
              </a:rPr>
              <a:t>	Белки, мыши, бобры используют запасы или достают корм из-под снега.</a:t>
            </a:r>
          </a:p>
        </p:txBody>
      </p:sp>
      <p:pic>
        <p:nvPicPr>
          <p:cNvPr id="84996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84997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84998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84999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grpSp>
        <p:nvGrpSpPr>
          <p:cNvPr id="85000" name="Group 8"/>
          <p:cNvGrpSpPr>
            <a:grpSpLocks/>
          </p:cNvGrpSpPr>
          <p:nvPr/>
        </p:nvGrpSpPr>
        <p:grpSpPr bwMode="auto">
          <a:xfrm>
            <a:off x="827088" y="404813"/>
            <a:ext cx="7597775" cy="4524375"/>
            <a:chOff x="521" y="255"/>
            <a:chExt cx="4786" cy="2850"/>
          </a:xfrm>
        </p:grpSpPr>
        <p:pic>
          <p:nvPicPr>
            <p:cNvPr id="85001" name="Picture 9" descr="5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1" y="255"/>
              <a:ext cx="1996" cy="1347"/>
            </a:xfrm>
            <a:prstGeom prst="rect">
              <a:avLst/>
            </a:prstGeom>
            <a:noFill/>
            <a:ln w="38100">
              <a:solidFill>
                <a:srgbClr val="993300"/>
              </a:solidFill>
              <a:miter lim="800000"/>
              <a:headEnd/>
              <a:tailEnd/>
            </a:ln>
          </p:spPr>
        </p:pic>
        <p:pic>
          <p:nvPicPr>
            <p:cNvPr id="85002" name="Picture 10" descr="5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34" y="255"/>
              <a:ext cx="1973" cy="1371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85003" name="Picture 11" descr="3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064" y="1706"/>
              <a:ext cx="1701" cy="1399"/>
            </a:xfrm>
            <a:prstGeom prst="rect">
              <a:avLst/>
            </a:prstGeom>
            <a:noFill/>
            <a:ln w="38100">
              <a:solidFill>
                <a:srgbClr val="FF660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500"/>
                                        <p:tgtEl>
                                          <p:spTgt spid="85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40350"/>
            <a:ext cx="8229600" cy="176053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>
                <a:latin typeface="Comic Sans MS" pitchFamily="66" charset="0"/>
              </a:rPr>
              <a:t>	Лоси, кабаны, зайцы питаются ветками и корой деревьев.</a:t>
            </a:r>
          </a:p>
        </p:txBody>
      </p:sp>
      <p:pic>
        <p:nvPicPr>
          <p:cNvPr id="87044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87045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87046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87047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grpSp>
        <p:nvGrpSpPr>
          <p:cNvPr id="87048" name="Group 8"/>
          <p:cNvGrpSpPr>
            <a:grpSpLocks/>
          </p:cNvGrpSpPr>
          <p:nvPr/>
        </p:nvGrpSpPr>
        <p:grpSpPr bwMode="auto">
          <a:xfrm>
            <a:off x="971550" y="476250"/>
            <a:ext cx="7200900" cy="4806950"/>
            <a:chOff x="612" y="300"/>
            <a:chExt cx="4536" cy="3028"/>
          </a:xfrm>
        </p:grpSpPr>
        <p:pic>
          <p:nvPicPr>
            <p:cNvPr id="87049" name="Picture 9" descr="5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07" y="300"/>
              <a:ext cx="1996" cy="1440"/>
            </a:xfrm>
            <a:prstGeom prst="rect">
              <a:avLst/>
            </a:prstGeom>
            <a:noFill/>
            <a:ln w="38100">
              <a:solidFill>
                <a:srgbClr val="993300"/>
              </a:solidFill>
              <a:miter lim="800000"/>
              <a:headEnd/>
              <a:tailEnd/>
            </a:ln>
          </p:spPr>
        </p:pic>
        <p:pic>
          <p:nvPicPr>
            <p:cNvPr id="87050" name="Picture 10" descr="5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107" y="1888"/>
              <a:ext cx="2041" cy="1440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87051" name="Picture 11" descr="5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12" y="572"/>
              <a:ext cx="1814" cy="2400"/>
            </a:xfrm>
            <a:prstGeom prst="rect">
              <a:avLst/>
            </a:prstGeom>
            <a:noFill/>
            <a:ln w="38100">
              <a:solidFill>
                <a:srgbClr val="336699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7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40350"/>
            <a:ext cx="8229600" cy="14017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>
                <a:latin typeface="Comic Sans MS" pitchFamily="66" charset="0"/>
              </a:rPr>
              <a:t>	Хищные звери – волки, лисы – охотятся  на мышей, зайцев.</a:t>
            </a:r>
          </a:p>
        </p:txBody>
      </p:sp>
      <p:pic>
        <p:nvPicPr>
          <p:cNvPr id="89092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89093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89094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89095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89096" name="Picture 8" descr="5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1484313"/>
            <a:ext cx="4071937" cy="3055937"/>
          </a:xfrm>
          <a:prstGeom prst="rect">
            <a:avLst/>
          </a:prstGeom>
          <a:noFill/>
          <a:ln w="38100">
            <a:solidFill>
              <a:srgbClr val="996633"/>
            </a:solidFill>
            <a:miter lim="800000"/>
            <a:headEnd/>
            <a:tailEnd/>
          </a:ln>
        </p:spPr>
      </p:pic>
      <p:pic>
        <p:nvPicPr>
          <p:cNvPr id="89097" name="Picture 9" descr="6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908050"/>
            <a:ext cx="3576637" cy="3960813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89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89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91139" name="Picture 3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91140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91141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91142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grpSp>
        <p:nvGrpSpPr>
          <p:cNvPr id="91143" name="Group 7"/>
          <p:cNvGrpSpPr>
            <a:grpSpLocks/>
          </p:cNvGrpSpPr>
          <p:nvPr/>
        </p:nvGrpSpPr>
        <p:grpSpPr bwMode="auto">
          <a:xfrm>
            <a:off x="755650" y="476250"/>
            <a:ext cx="7632700" cy="4559300"/>
            <a:chOff x="476" y="300"/>
            <a:chExt cx="4808" cy="2872"/>
          </a:xfrm>
        </p:grpSpPr>
        <p:pic>
          <p:nvPicPr>
            <p:cNvPr id="91144" name="Picture 8" descr="6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7" y="1718"/>
              <a:ext cx="2017" cy="1454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</p:spPr>
        </p:pic>
        <p:pic>
          <p:nvPicPr>
            <p:cNvPr id="91145" name="Picture 9" descr="6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6" y="312"/>
              <a:ext cx="2086" cy="1518"/>
            </a:xfrm>
            <a:prstGeom prst="rect">
              <a:avLst/>
            </a:prstGeom>
            <a:noFill/>
            <a:ln w="38100">
              <a:solidFill>
                <a:srgbClr val="996633"/>
              </a:solidFill>
              <a:miter lim="800000"/>
              <a:headEnd/>
              <a:tailEnd/>
            </a:ln>
          </p:spPr>
        </p:pic>
        <p:pic>
          <p:nvPicPr>
            <p:cNvPr id="91146" name="Picture 10" descr="61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288" y="300"/>
              <a:ext cx="1996" cy="1516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</p:grpSp>
      <p:sp>
        <p:nvSpPr>
          <p:cNvPr id="91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-36513" y="4897438"/>
            <a:ext cx="9144001" cy="22764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>
                <a:latin typeface="Comic Sans MS" pitchFamily="66" charset="0"/>
              </a:rPr>
              <a:t>	Звери, которым трудно найти себе при-</a:t>
            </a:r>
          </a:p>
          <a:p>
            <a:pPr algn="ctr">
              <a:buFontTx/>
              <a:buNone/>
            </a:pPr>
            <a:r>
              <a:rPr lang="ru-RU">
                <a:latin typeface="Comic Sans MS" pitchFamily="66" charset="0"/>
              </a:rPr>
              <a:t>   вычный корм(ёж, барсук, медведь), пере-</a:t>
            </a:r>
          </a:p>
          <a:p>
            <a:pPr algn="ctr">
              <a:buFontTx/>
              <a:buNone/>
            </a:pPr>
            <a:r>
              <a:rPr lang="ru-RU">
                <a:latin typeface="Comic Sans MS" pitchFamily="66" charset="0"/>
              </a:rPr>
              <a:t>   стают питаться и впадают в спячку.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2C43B6"/>
                </a:solidFill>
                <a:latin typeface="Comic Sans MS" pitchFamily="66" charset="0"/>
              </a:rPr>
              <a:t>Птицы.</a:t>
            </a:r>
          </a:p>
        </p:txBody>
      </p:sp>
      <p:pic>
        <p:nvPicPr>
          <p:cNvPr id="63492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63493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63494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63495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63496" name="Picture 8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404813"/>
            <a:ext cx="971550" cy="971550"/>
          </a:xfrm>
          <a:prstGeom prst="rect">
            <a:avLst/>
          </a:prstGeom>
          <a:noFill/>
        </p:spPr>
      </p:pic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395288" y="1773238"/>
            <a:ext cx="2701925" cy="617537"/>
          </a:xfrm>
          <a:prstGeom prst="rect">
            <a:avLst/>
          </a:prstGeom>
          <a:solidFill>
            <a:schemeClr val="folHlink"/>
          </a:solidFill>
          <a:ln w="38100">
            <a:solidFill>
              <a:srgbClr val="339933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Comic Sans MS" pitchFamily="66" charset="0"/>
              </a:rPr>
              <a:t>Перелётные</a:t>
            </a:r>
          </a:p>
        </p:txBody>
      </p:sp>
      <p:sp>
        <p:nvSpPr>
          <p:cNvPr id="63498" name="Text Box 10"/>
          <p:cNvSpPr txBox="1">
            <a:spLocks noChangeArrowheads="1"/>
          </p:cNvSpPr>
          <p:nvPr/>
        </p:nvSpPr>
        <p:spPr bwMode="auto">
          <a:xfrm>
            <a:off x="5580063" y="1803400"/>
            <a:ext cx="2405062" cy="617538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Comic Sans MS" pitchFamily="66" charset="0"/>
              </a:rPr>
              <a:t>Зимующие</a:t>
            </a:r>
          </a:p>
        </p:txBody>
      </p:sp>
      <p:sp>
        <p:nvSpPr>
          <p:cNvPr id="63499" name="Text Box 11"/>
          <p:cNvSpPr txBox="1">
            <a:spLocks noChangeArrowheads="1"/>
          </p:cNvSpPr>
          <p:nvPr/>
        </p:nvSpPr>
        <p:spPr bwMode="auto">
          <a:xfrm>
            <a:off x="3492500" y="2924175"/>
            <a:ext cx="2025650" cy="617538"/>
          </a:xfrm>
          <a:prstGeom prst="rect">
            <a:avLst/>
          </a:prstGeom>
          <a:solidFill>
            <a:srgbClr val="FFFF66"/>
          </a:solidFill>
          <a:ln w="3810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Comic Sans MS" pitchFamily="66" charset="0"/>
              </a:rPr>
              <a:t>Осёдлые</a:t>
            </a:r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6372225" y="2924175"/>
            <a:ext cx="2317750" cy="617538"/>
          </a:xfrm>
          <a:prstGeom prst="rect">
            <a:avLst/>
          </a:prstGeom>
          <a:solidFill>
            <a:srgbClr val="FFCCFF"/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Comic Sans MS" pitchFamily="66" charset="0"/>
              </a:rPr>
              <a:t>Кочующие</a:t>
            </a:r>
          </a:p>
        </p:txBody>
      </p:sp>
      <p:sp>
        <p:nvSpPr>
          <p:cNvPr id="63501" name="Line 13"/>
          <p:cNvSpPr>
            <a:spLocks noChangeShapeType="1"/>
          </p:cNvSpPr>
          <p:nvPr/>
        </p:nvSpPr>
        <p:spPr bwMode="auto">
          <a:xfrm flipH="1">
            <a:off x="2339975" y="1125538"/>
            <a:ext cx="1871663" cy="57467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02" name="Line 14"/>
          <p:cNvSpPr>
            <a:spLocks noChangeShapeType="1"/>
          </p:cNvSpPr>
          <p:nvPr/>
        </p:nvSpPr>
        <p:spPr bwMode="auto">
          <a:xfrm>
            <a:off x="4859338" y="1125538"/>
            <a:ext cx="1728787" cy="6477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03" name="Text Box 15"/>
          <p:cNvSpPr txBox="1">
            <a:spLocks noChangeArrowheads="1"/>
          </p:cNvSpPr>
          <p:nvPr/>
        </p:nvSpPr>
        <p:spPr bwMode="auto">
          <a:xfrm>
            <a:off x="395288" y="3865563"/>
            <a:ext cx="2592387" cy="1590675"/>
          </a:xfrm>
          <a:prstGeom prst="rect">
            <a:avLst/>
          </a:prstGeom>
          <a:solidFill>
            <a:srgbClr val="CEFF43"/>
          </a:solidFill>
          <a:ln w="38100">
            <a:solidFill>
              <a:srgbClr val="33993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Улетают осенью</a:t>
            </a:r>
          </a:p>
          <a:p>
            <a:r>
              <a:rPr lang="ru-RU" sz="2400"/>
              <a:t>в тёплые края, </a:t>
            </a:r>
          </a:p>
          <a:p>
            <a:r>
              <a:rPr lang="ru-RU" sz="2400"/>
              <a:t>прилетают птен-</a:t>
            </a:r>
          </a:p>
          <a:p>
            <a:r>
              <a:rPr lang="ru-RU" sz="2400"/>
              <a:t>цов выводить.</a:t>
            </a:r>
          </a:p>
        </p:txBody>
      </p:sp>
      <p:sp>
        <p:nvSpPr>
          <p:cNvPr id="63504" name="AutoShape 16"/>
          <p:cNvSpPr>
            <a:spLocks noChangeArrowheads="1"/>
          </p:cNvSpPr>
          <p:nvPr/>
        </p:nvSpPr>
        <p:spPr bwMode="auto">
          <a:xfrm rot="5400000">
            <a:off x="1223169" y="2961481"/>
            <a:ext cx="1150938" cy="358775"/>
          </a:xfrm>
          <a:prstGeom prst="notchedRightArrow">
            <a:avLst>
              <a:gd name="adj1" fmla="val 50000"/>
              <a:gd name="adj2" fmla="val 80199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505" name="AutoShape 17"/>
          <p:cNvSpPr>
            <a:spLocks noChangeArrowheads="1"/>
          </p:cNvSpPr>
          <p:nvPr/>
        </p:nvSpPr>
        <p:spPr bwMode="auto">
          <a:xfrm rot="5400000">
            <a:off x="4175919" y="3753644"/>
            <a:ext cx="576263" cy="358775"/>
          </a:xfrm>
          <a:prstGeom prst="notchedRightArrow">
            <a:avLst>
              <a:gd name="adj1" fmla="val 50000"/>
              <a:gd name="adj2" fmla="val 4015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506" name="AutoShape 18"/>
          <p:cNvSpPr>
            <a:spLocks noChangeArrowheads="1"/>
          </p:cNvSpPr>
          <p:nvPr/>
        </p:nvSpPr>
        <p:spPr bwMode="auto">
          <a:xfrm rot="5400000">
            <a:off x="7127081" y="3753644"/>
            <a:ext cx="576263" cy="358775"/>
          </a:xfrm>
          <a:prstGeom prst="notchedRightArrow">
            <a:avLst>
              <a:gd name="adj1" fmla="val 50000"/>
              <a:gd name="adj2" fmla="val 4015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507" name="Line 19"/>
          <p:cNvSpPr>
            <a:spLocks noChangeShapeType="1"/>
          </p:cNvSpPr>
          <p:nvPr/>
        </p:nvSpPr>
        <p:spPr bwMode="auto">
          <a:xfrm flipH="1">
            <a:off x="5364163" y="2420938"/>
            <a:ext cx="503237" cy="431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08" name="Line 20"/>
          <p:cNvSpPr>
            <a:spLocks noChangeShapeType="1"/>
          </p:cNvSpPr>
          <p:nvPr/>
        </p:nvSpPr>
        <p:spPr bwMode="auto">
          <a:xfrm>
            <a:off x="7667625" y="2420938"/>
            <a:ext cx="649288" cy="431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10" name="Text Box 22"/>
          <p:cNvSpPr txBox="1">
            <a:spLocks noChangeArrowheads="1"/>
          </p:cNvSpPr>
          <p:nvPr/>
        </p:nvSpPr>
        <p:spPr bwMode="auto">
          <a:xfrm>
            <a:off x="3132138" y="4365625"/>
            <a:ext cx="2622550" cy="1590675"/>
          </a:xfrm>
          <a:prstGeom prst="rect">
            <a:avLst/>
          </a:prstGeom>
          <a:solidFill>
            <a:srgbClr val="F6DAA8"/>
          </a:solidFill>
          <a:ln w="38100">
            <a:solidFill>
              <a:srgbClr val="CC99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Почти весь год</a:t>
            </a:r>
          </a:p>
          <a:p>
            <a:r>
              <a:rPr lang="ru-RU" sz="2400"/>
              <a:t>живут на одном</a:t>
            </a:r>
          </a:p>
          <a:p>
            <a:r>
              <a:rPr lang="ru-RU" sz="2400"/>
              <a:t>месте. Приспо-</a:t>
            </a:r>
          </a:p>
          <a:p>
            <a:r>
              <a:rPr lang="ru-RU" sz="2400"/>
              <a:t>собились к зиме.</a:t>
            </a:r>
          </a:p>
        </p:txBody>
      </p:sp>
      <p:sp>
        <p:nvSpPr>
          <p:cNvPr id="63512" name="Text Box 24"/>
          <p:cNvSpPr txBox="1">
            <a:spLocks noChangeArrowheads="1"/>
          </p:cNvSpPr>
          <p:nvPr/>
        </p:nvSpPr>
        <p:spPr bwMode="auto">
          <a:xfrm>
            <a:off x="6108700" y="4221163"/>
            <a:ext cx="2640013" cy="1955800"/>
          </a:xfrm>
          <a:prstGeom prst="rect">
            <a:avLst/>
          </a:prstGeom>
          <a:solidFill>
            <a:srgbClr val="E1BCFC"/>
          </a:solidFill>
          <a:ln w="38100">
            <a:solidFill>
              <a:srgbClr val="99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/>
              <a:t>Перелетают всю</a:t>
            </a:r>
          </a:p>
          <a:p>
            <a:r>
              <a:rPr lang="ru-RU" sz="2400"/>
              <a:t>зиму с места на</a:t>
            </a:r>
          </a:p>
          <a:p>
            <a:r>
              <a:rPr lang="ru-RU" sz="2400"/>
              <a:t>место. Пересе-</a:t>
            </a:r>
          </a:p>
          <a:p>
            <a:r>
              <a:rPr lang="ru-RU" sz="2400"/>
              <a:t>ляются ближе к </a:t>
            </a:r>
          </a:p>
          <a:p>
            <a:r>
              <a:rPr lang="ru-RU" sz="2400"/>
              <a:t>жилью человека.</a:t>
            </a:r>
          </a:p>
        </p:txBody>
      </p:sp>
      <p:pic>
        <p:nvPicPr>
          <p:cNvPr id="63513" name="Picture 25" descr="3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636838"/>
            <a:ext cx="3959225" cy="3167062"/>
          </a:xfrm>
          <a:prstGeom prst="rect">
            <a:avLst/>
          </a:prstGeom>
          <a:noFill/>
          <a:ln w="38100">
            <a:solidFill>
              <a:srgbClr val="669900"/>
            </a:solidFill>
            <a:miter lim="800000"/>
            <a:headEnd/>
            <a:tailEnd/>
          </a:ln>
        </p:spPr>
      </p:pic>
      <p:pic>
        <p:nvPicPr>
          <p:cNvPr id="63514" name="Picture 26" descr="4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2636838"/>
            <a:ext cx="3744913" cy="316865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3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34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634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500"/>
                                        <p:tgtEl>
                                          <p:spTgt spid="63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63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63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9" grpId="0" animBg="1"/>
      <p:bldP spid="63500" grpId="0" animBg="1"/>
      <p:bldP spid="63503" grpId="0" animBg="1"/>
      <p:bldP spid="63504" grpId="0" animBg="1"/>
      <p:bldP spid="63505" grpId="0" animBg="1"/>
      <p:bldP spid="63506" grpId="0" animBg="1"/>
      <p:bldP spid="63507" grpId="0" animBg="1"/>
      <p:bldP spid="63508" grpId="0" animBg="1"/>
      <p:bldP spid="63510" grpId="0" animBg="1"/>
      <p:bldP spid="635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2C43B6"/>
                </a:solidFill>
                <a:latin typeface="Comic Sans MS" pitchFamily="66" charset="0"/>
              </a:rPr>
              <a:t>Перелётные птицы.</a:t>
            </a:r>
          </a:p>
        </p:txBody>
      </p:sp>
      <p:pic>
        <p:nvPicPr>
          <p:cNvPr id="65540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65541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65542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65543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65544" name="Picture 8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404813"/>
            <a:ext cx="971550" cy="971550"/>
          </a:xfrm>
          <a:prstGeom prst="rect">
            <a:avLst/>
          </a:prstGeom>
          <a:noFill/>
        </p:spPr>
      </p:pic>
      <p:sp>
        <p:nvSpPr>
          <p:cNvPr id="65546" name="Text Box 10"/>
          <p:cNvSpPr txBox="1">
            <a:spLocks noChangeArrowheads="1"/>
          </p:cNvSpPr>
          <p:nvPr/>
        </p:nvSpPr>
        <p:spPr bwMode="auto">
          <a:xfrm>
            <a:off x="3989388" y="5084763"/>
            <a:ext cx="13747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336699"/>
                </a:solidFill>
                <a:latin typeface="Comic Sans MS" pitchFamily="66" charset="0"/>
              </a:rPr>
              <a:t>Стриж</a:t>
            </a:r>
          </a:p>
        </p:txBody>
      </p:sp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6300788" y="5729288"/>
            <a:ext cx="20097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336699"/>
                </a:solidFill>
                <a:latin typeface="Comic Sans MS" pitchFamily="66" charset="0"/>
              </a:rPr>
              <a:t>Ласточки</a:t>
            </a:r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1042988" y="3789363"/>
            <a:ext cx="15938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336699"/>
                </a:solidFill>
                <a:latin typeface="Comic Sans MS" pitchFamily="66" charset="0"/>
              </a:rPr>
              <a:t>Иволга</a:t>
            </a:r>
          </a:p>
        </p:txBody>
      </p:sp>
      <p:grpSp>
        <p:nvGrpSpPr>
          <p:cNvPr id="65551" name="Group 15"/>
          <p:cNvGrpSpPr>
            <a:grpSpLocks/>
          </p:cNvGrpSpPr>
          <p:nvPr/>
        </p:nvGrpSpPr>
        <p:grpSpPr bwMode="auto">
          <a:xfrm>
            <a:off x="539750" y="1412875"/>
            <a:ext cx="7993063" cy="4065588"/>
            <a:chOff x="340" y="890"/>
            <a:chExt cx="5035" cy="2561"/>
          </a:xfrm>
        </p:grpSpPr>
        <p:pic>
          <p:nvPicPr>
            <p:cNvPr id="65545" name="Picture 9" descr="4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95" y="1253"/>
              <a:ext cx="1265" cy="1775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65547" name="Picture 11" descr="4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40" y="890"/>
              <a:ext cx="1769" cy="1327"/>
            </a:xfrm>
            <a:prstGeom prst="rect">
              <a:avLst/>
            </a:prstGeom>
            <a:noFill/>
            <a:ln w="38100">
              <a:solidFill>
                <a:srgbClr val="00CC00"/>
              </a:solidFill>
              <a:miter lim="800000"/>
              <a:headEnd/>
              <a:tailEnd/>
            </a:ln>
          </p:spPr>
        </p:pic>
        <p:pic>
          <p:nvPicPr>
            <p:cNvPr id="65550" name="Picture 14" descr="42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742" y="2069"/>
              <a:ext cx="1633" cy="1382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5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2C43B6"/>
                </a:solidFill>
                <a:latin typeface="Comic Sans MS" pitchFamily="66" charset="0"/>
              </a:rPr>
              <a:t>Отгадайте загадку.</a:t>
            </a:r>
          </a:p>
        </p:txBody>
      </p:sp>
      <p:pic>
        <p:nvPicPr>
          <p:cNvPr id="3076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3077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3078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3079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684213" y="1341438"/>
            <a:ext cx="7775575" cy="4537075"/>
          </a:xfrm>
          <a:prstGeom prst="cloudCallout">
            <a:avLst>
              <a:gd name="adj1" fmla="val -47611"/>
              <a:gd name="adj2" fmla="val 51611"/>
            </a:avLst>
          </a:prstGeom>
          <a:solidFill>
            <a:srgbClr val="AFD7FF"/>
          </a:solidFill>
          <a:ln w="38100">
            <a:solidFill>
              <a:srgbClr val="2C43B6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2051050" y="2070100"/>
            <a:ext cx="5754688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Comic Sans MS" pitchFamily="66" charset="0"/>
              </a:rPr>
              <a:t>Тройка, тройка прилетела, </a:t>
            </a:r>
          </a:p>
          <a:p>
            <a:r>
              <a:rPr lang="ru-RU" sz="3200">
                <a:latin typeface="Comic Sans MS" pitchFamily="66" charset="0"/>
              </a:rPr>
              <a:t>Скакуны в той тройке белы. </a:t>
            </a:r>
          </a:p>
          <a:p>
            <a:r>
              <a:rPr lang="ru-RU" sz="3200">
                <a:latin typeface="Comic Sans MS" pitchFamily="66" charset="0"/>
              </a:rPr>
              <a:t>А в санях сидит царица, </a:t>
            </a:r>
          </a:p>
          <a:p>
            <a:r>
              <a:rPr lang="ru-RU" sz="3200">
                <a:latin typeface="Comic Sans MS" pitchFamily="66" charset="0"/>
              </a:rPr>
              <a:t>Белокоса, белолица. </a:t>
            </a:r>
          </a:p>
          <a:p>
            <a:r>
              <a:rPr lang="ru-RU" sz="3200">
                <a:latin typeface="Comic Sans MS" pitchFamily="66" charset="0"/>
              </a:rPr>
              <a:t>Как махнула рукавом - </a:t>
            </a:r>
          </a:p>
          <a:p>
            <a:r>
              <a:rPr lang="ru-RU" sz="3200">
                <a:latin typeface="Comic Sans MS" pitchFamily="66" charset="0"/>
              </a:rPr>
              <a:t>Всё покрылось серебром.</a:t>
            </a:r>
          </a:p>
        </p:txBody>
      </p:sp>
      <p:grpSp>
        <p:nvGrpSpPr>
          <p:cNvPr id="3090" name="Group 18"/>
          <p:cNvGrpSpPr>
            <a:grpSpLocks/>
          </p:cNvGrpSpPr>
          <p:nvPr/>
        </p:nvGrpSpPr>
        <p:grpSpPr bwMode="auto">
          <a:xfrm>
            <a:off x="0" y="1700213"/>
            <a:ext cx="8632825" cy="4748212"/>
            <a:chOff x="0" y="1071"/>
            <a:chExt cx="5438" cy="2991"/>
          </a:xfrm>
        </p:grpSpPr>
        <p:pic>
          <p:nvPicPr>
            <p:cNvPr id="3087" name="Picture 15" descr="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67" y="1071"/>
              <a:ext cx="4871" cy="2267"/>
            </a:xfrm>
            <a:prstGeom prst="rect">
              <a:avLst/>
            </a:prstGeom>
            <a:noFill/>
            <a:ln w="38100">
              <a:solidFill>
                <a:srgbClr val="99CCFF"/>
              </a:solidFill>
              <a:miter lim="800000"/>
              <a:headEnd/>
              <a:tailEnd/>
            </a:ln>
          </p:spPr>
        </p:pic>
        <p:pic>
          <p:nvPicPr>
            <p:cNvPr id="3089" name="Picture 17" descr="Копия 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1344"/>
              <a:ext cx="2022" cy="2718"/>
            </a:xfrm>
            <a:prstGeom prst="rect">
              <a:avLst/>
            </a:prstGeom>
            <a:noFill/>
          </p:spPr>
        </p:pic>
      </p:grp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4643438" y="5589588"/>
            <a:ext cx="15732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2C43B6"/>
                </a:solidFill>
                <a:latin typeface="Comic Sans MS" pitchFamily="66" charset="0"/>
              </a:rPr>
              <a:t>Зима.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1403350" y="476250"/>
            <a:ext cx="7099300" cy="762000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2C43B6"/>
                </a:solidFill>
                <a:latin typeface="Comic Sans MS" pitchFamily="66" charset="0"/>
              </a:rPr>
              <a:t>Назовите признаки зимы.</a:t>
            </a:r>
          </a:p>
        </p:txBody>
      </p:sp>
      <p:pic>
        <p:nvPicPr>
          <p:cNvPr id="3094" name="Picture 22" descr="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333375"/>
            <a:ext cx="1081087" cy="1081088"/>
          </a:xfrm>
          <a:prstGeom prst="rect">
            <a:avLst/>
          </a:prstGeom>
          <a:noFill/>
        </p:spPr>
      </p:pic>
      <p:pic>
        <p:nvPicPr>
          <p:cNvPr id="3095" name="Picture 23" descr="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9750" y="1125538"/>
            <a:ext cx="863600" cy="863600"/>
          </a:xfrm>
          <a:prstGeom prst="rect">
            <a:avLst/>
          </a:prstGeom>
          <a:noFill/>
        </p:spPr>
      </p:pic>
      <p:pic>
        <p:nvPicPr>
          <p:cNvPr id="3096" name="Picture 24" descr="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8313" y="2852738"/>
            <a:ext cx="863600" cy="863600"/>
          </a:xfrm>
          <a:prstGeom prst="rect">
            <a:avLst/>
          </a:prstGeom>
          <a:noFill/>
        </p:spPr>
      </p:pic>
      <p:pic>
        <p:nvPicPr>
          <p:cNvPr id="3097" name="Picture 25" descr="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1188" y="5373688"/>
            <a:ext cx="863600" cy="863600"/>
          </a:xfrm>
          <a:prstGeom prst="rect">
            <a:avLst/>
          </a:prstGeom>
          <a:noFill/>
        </p:spPr>
      </p:pic>
      <p:pic>
        <p:nvPicPr>
          <p:cNvPr id="3098" name="Picture 26" descr="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56550" y="1196975"/>
            <a:ext cx="863600" cy="863600"/>
          </a:xfrm>
          <a:prstGeom prst="rect">
            <a:avLst/>
          </a:prstGeom>
          <a:noFill/>
        </p:spPr>
      </p:pic>
      <p:pic>
        <p:nvPicPr>
          <p:cNvPr id="3099" name="Picture 27" descr="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85113" y="3284538"/>
            <a:ext cx="863600" cy="863600"/>
          </a:xfrm>
          <a:prstGeom prst="rect">
            <a:avLst/>
          </a:prstGeom>
          <a:noFill/>
        </p:spPr>
      </p:pic>
      <p:pic>
        <p:nvPicPr>
          <p:cNvPr id="3100" name="Picture 28" descr="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40650" y="5373688"/>
            <a:ext cx="863600" cy="86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80" grpId="0" animBg="1"/>
      <p:bldP spid="3080" grpId="1" animBg="1"/>
      <p:bldP spid="3081" grpId="0"/>
      <p:bldP spid="3081" grpId="1"/>
      <p:bldP spid="3091" grpId="0"/>
      <p:bldP spid="309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2C43B6"/>
                </a:solidFill>
                <a:latin typeface="Comic Sans MS" pitchFamily="66" charset="0"/>
              </a:rPr>
              <a:t>Осёдлые птицы.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5084763"/>
            <a:ext cx="8229600" cy="1773237"/>
          </a:xfrm>
        </p:spPr>
        <p:txBody>
          <a:bodyPr/>
          <a:lstStyle/>
          <a:p>
            <a:pPr>
              <a:buFontTx/>
              <a:buNone/>
            </a:pPr>
            <a:r>
              <a:rPr lang="ru-RU">
                <a:latin typeface="Comic Sans MS" pitchFamily="66" charset="0"/>
              </a:rPr>
              <a:t>	Воробьи, сороки, вороны, овсянки подкармливаются вблизи жилища человека.</a:t>
            </a:r>
          </a:p>
        </p:txBody>
      </p:sp>
      <p:pic>
        <p:nvPicPr>
          <p:cNvPr id="67588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67589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67590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67591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67592" name="Picture 8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404813"/>
            <a:ext cx="971550" cy="971550"/>
          </a:xfrm>
          <a:prstGeom prst="rect">
            <a:avLst/>
          </a:prstGeom>
          <a:noFill/>
        </p:spPr>
      </p:pic>
      <p:grpSp>
        <p:nvGrpSpPr>
          <p:cNvPr id="67601" name="Group 17"/>
          <p:cNvGrpSpPr>
            <a:grpSpLocks/>
          </p:cNvGrpSpPr>
          <p:nvPr/>
        </p:nvGrpSpPr>
        <p:grpSpPr bwMode="auto">
          <a:xfrm>
            <a:off x="468313" y="1341438"/>
            <a:ext cx="8113712" cy="3625850"/>
            <a:chOff x="295" y="845"/>
            <a:chExt cx="5111" cy="2284"/>
          </a:xfrm>
        </p:grpSpPr>
        <p:pic>
          <p:nvPicPr>
            <p:cNvPr id="67596" name="Picture 12" descr="4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18" y="1752"/>
              <a:ext cx="1765" cy="1377"/>
            </a:xfrm>
            <a:prstGeom prst="rect">
              <a:avLst/>
            </a:prstGeom>
            <a:noFill/>
            <a:ln w="38100">
              <a:solidFill>
                <a:srgbClr val="CCCC00"/>
              </a:solidFill>
              <a:miter lim="800000"/>
              <a:headEnd/>
              <a:tailEnd/>
            </a:ln>
          </p:spPr>
        </p:pic>
        <p:pic>
          <p:nvPicPr>
            <p:cNvPr id="67594" name="Picture 10" descr="4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651" y="845"/>
              <a:ext cx="1755" cy="1279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67593" name="Picture 9" descr="45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95" y="890"/>
              <a:ext cx="1870" cy="1245"/>
            </a:xfrm>
            <a:prstGeom prst="rect">
              <a:avLst/>
            </a:prstGeom>
            <a:noFill/>
            <a:ln w="38100">
              <a:solidFill>
                <a:srgbClr val="993300"/>
              </a:solidFill>
              <a:miter lim="800000"/>
              <a:headEnd/>
              <a:tailEnd/>
            </a:ln>
          </p:spPr>
        </p:pic>
      </p:grpSp>
      <p:sp>
        <p:nvSpPr>
          <p:cNvPr id="67597" name="Text Box 13"/>
          <p:cNvSpPr txBox="1">
            <a:spLocks noChangeArrowheads="1"/>
          </p:cNvSpPr>
          <p:nvPr/>
        </p:nvSpPr>
        <p:spPr bwMode="auto">
          <a:xfrm>
            <a:off x="1023938" y="3573463"/>
            <a:ext cx="18319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336699"/>
                </a:solidFill>
                <a:latin typeface="Comic Sans MS" pitchFamily="66" charset="0"/>
              </a:rPr>
              <a:t>Воробей</a:t>
            </a:r>
          </a:p>
        </p:txBody>
      </p:sp>
      <p:sp>
        <p:nvSpPr>
          <p:cNvPr id="67598" name="Text Box 14"/>
          <p:cNvSpPr txBox="1">
            <a:spLocks noChangeArrowheads="1"/>
          </p:cNvSpPr>
          <p:nvPr/>
        </p:nvSpPr>
        <p:spPr bwMode="auto">
          <a:xfrm>
            <a:off x="3708400" y="2157413"/>
            <a:ext cx="1762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336699"/>
                </a:solidFill>
                <a:latin typeface="Comic Sans MS" pitchFamily="66" charset="0"/>
              </a:rPr>
              <a:t>Овсянка</a:t>
            </a:r>
          </a:p>
        </p:txBody>
      </p:sp>
      <p:sp>
        <p:nvSpPr>
          <p:cNvPr id="67599" name="Text Box 15"/>
          <p:cNvSpPr txBox="1">
            <a:spLocks noChangeArrowheads="1"/>
          </p:cNvSpPr>
          <p:nvPr/>
        </p:nvSpPr>
        <p:spPr bwMode="auto">
          <a:xfrm>
            <a:off x="6588125" y="3597275"/>
            <a:ext cx="1533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336699"/>
                </a:solidFill>
                <a:latin typeface="Comic Sans MS" pitchFamily="66" charset="0"/>
              </a:rPr>
              <a:t>Сорока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7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2C43B6"/>
                </a:solidFill>
                <a:latin typeface="Comic Sans MS" pitchFamily="66" charset="0"/>
              </a:rPr>
              <a:t>Кочующие птицы.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97425"/>
            <a:ext cx="8229600" cy="1727200"/>
          </a:xfrm>
        </p:spPr>
        <p:txBody>
          <a:bodyPr/>
          <a:lstStyle/>
          <a:p>
            <a:pPr>
              <a:buFontTx/>
              <a:buNone/>
            </a:pPr>
            <a:r>
              <a:rPr lang="ru-RU">
                <a:latin typeface="Comic Sans MS" pitchFamily="66" charset="0"/>
              </a:rPr>
              <a:t>	</a:t>
            </a:r>
            <a:r>
              <a:rPr lang="ru-RU">
                <a:solidFill>
                  <a:srgbClr val="336699"/>
                </a:solidFill>
                <a:latin typeface="Comic Sans MS" pitchFamily="66" charset="0"/>
              </a:rPr>
              <a:t>Дятел </a:t>
            </a:r>
            <a:r>
              <a:rPr lang="ru-RU">
                <a:latin typeface="Comic Sans MS" pitchFamily="66" charset="0"/>
              </a:rPr>
              <a:t>и </a:t>
            </a:r>
            <a:r>
              <a:rPr lang="ru-RU">
                <a:solidFill>
                  <a:srgbClr val="336699"/>
                </a:solidFill>
                <a:latin typeface="Comic Sans MS" pitchFamily="66" charset="0"/>
              </a:rPr>
              <a:t>пищуха</a:t>
            </a:r>
            <a:r>
              <a:rPr lang="ru-RU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>
                <a:latin typeface="Comic Sans MS" pitchFamily="66" charset="0"/>
              </a:rPr>
              <a:t>питаются личинками насекомых, добывая их из-под коры деревьев.</a:t>
            </a:r>
          </a:p>
        </p:txBody>
      </p:sp>
      <p:pic>
        <p:nvPicPr>
          <p:cNvPr id="69636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69637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69638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69639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69641" name="Picture 9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404813"/>
            <a:ext cx="971550" cy="971550"/>
          </a:xfrm>
          <a:prstGeom prst="rect">
            <a:avLst/>
          </a:prstGeom>
          <a:noFill/>
        </p:spPr>
      </p:pic>
      <p:grpSp>
        <p:nvGrpSpPr>
          <p:cNvPr id="69644" name="Group 12"/>
          <p:cNvGrpSpPr>
            <a:grpSpLocks/>
          </p:cNvGrpSpPr>
          <p:nvPr/>
        </p:nvGrpSpPr>
        <p:grpSpPr bwMode="auto">
          <a:xfrm>
            <a:off x="1011238" y="1484313"/>
            <a:ext cx="6564312" cy="3168650"/>
            <a:chOff x="637" y="935"/>
            <a:chExt cx="4135" cy="1996"/>
          </a:xfrm>
        </p:grpSpPr>
        <p:pic>
          <p:nvPicPr>
            <p:cNvPr id="69642" name="Picture 10" descr="4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37" y="935"/>
              <a:ext cx="1815" cy="1996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</p:spPr>
        </p:pic>
        <p:pic>
          <p:nvPicPr>
            <p:cNvPr id="69643" name="Picture 11" descr="4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71" y="935"/>
              <a:ext cx="1801" cy="1996"/>
            </a:xfrm>
            <a:prstGeom prst="rect">
              <a:avLst/>
            </a:prstGeom>
            <a:noFill/>
            <a:ln w="38100">
              <a:solidFill>
                <a:srgbClr val="CCCC00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48188"/>
            <a:ext cx="8229600" cy="204946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>
                <a:latin typeface="Comic Sans MS" pitchFamily="66" charset="0"/>
              </a:rPr>
              <a:t>	Прилетели к нам на зимовку из северных районов снегири и свиристели. Ягоды рябины для них - лучшее лакомство.</a:t>
            </a:r>
          </a:p>
        </p:txBody>
      </p:sp>
      <p:pic>
        <p:nvPicPr>
          <p:cNvPr id="71684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71685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71686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71687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71690" name="Picture 10" descr="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2775" y="620713"/>
            <a:ext cx="3095625" cy="3097212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</p:spPr>
      </p:pic>
      <p:sp>
        <p:nvSpPr>
          <p:cNvPr id="71691" name="Text Box 11"/>
          <p:cNvSpPr txBox="1">
            <a:spLocks noChangeArrowheads="1"/>
          </p:cNvSpPr>
          <p:nvPr/>
        </p:nvSpPr>
        <p:spPr bwMode="auto">
          <a:xfrm>
            <a:off x="1098550" y="3786188"/>
            <a:ext cx="17446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336699"/>
                </a:solidFill>
                <a:latin typeface="Comic Sans MS" pitchFamily="66" charset="0"/>
              </a:rPr>
              <a:t>Снегирь</a:t>
            </a:r>
          </a:p>
        </p:txBody>
      </p:sp>
      <p:pic>
        <p:nvPicPr>
          <p:cNvPr id="71692" name="Picture 12" descr="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638" y="620713"/>
            <a:ext cx="4152900" cy="3114675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71693" name="Text Box 13"/>
          <p:cNvSpPr txBox="1">
            <a:spLocks noChangeArrowheads="1"/>
          </p:cNvSpPr>
          <p:nvPr/>
        </p:nvSpPr>
        <p:spPr bwMode="auto">
          <a:xfrm>
            <a:off x="5508625" y="3860800"/>
            <a:ext cx="24558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solidFill>
                  <a:srgbClr val="336699"/>
                </a:solidFill>
                <a:latin typeface="Comic Sans MS" pitchFamily="66" charset="0"/>
              </a:rPr>
              <a:t>Свиристель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71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2C43B6"/>
                </a:solidFill>
                <a:latin typeface="Comic Sans MS" pitchFamily="66" charset="0"/>
              </a:rPr>
              <a:t>Покорми птиц зимой!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365625"/>
            <a:ext cx="8229600" cy="2232025"/>
          </a:xfrm>
        </p:spPr>
        <p:txBody>
          <a:bodyPr/>
          <a:lstStyle/>
          <a:p>
            <a:pPr>
              <a:buFontTx/>
              <a:buNone/>
            </a:pPr>
            <a:r>
              <a:rPr lang="ru-RU">
                <a:latin typeface="Comic Sans MS" pitchFamily="66" charset="0"/>
              </a:rPr>
              <a:t>	Сделайте кормушку и повесьте её на дереве. Приносите туда корм.</a:t>
            </a:r>
          </a:p>
          <a:p>
            <a:pPr>
              <a:buFontTx/>
              <a:buNone/>
            </a:pPr>
            <a:r>
              <a:rPr lang="ru-RU">
                <a:latin typeface="Comic Sans MS" pitchFamily="66" charset="0"/>
              </a:rPr>
              <a:t>	Можно подвесить у форточки кусочек сала для синичек. </a:t>
            </a:r>
          </a:p>
        </p:txBody>
      </p:sp>
      <p:pic>
        <p:nvPicPr>
          <p:cNvPr id="37892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37893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37894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37895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37896" name="Picture 8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333375"/>
            <a:ext cx="971550" cy="971550"/>
          </a:xfrm>
          <a:prstGeom prst="rect">
            <a:avLst/>
          </a:prstGeom>
          <a:noFill/>
        </p:spPr>
      </p:pic>
      <p:pic>
        <p:nvPicPr>
          <p:cNvPr id="37898" name="Picture 10" descr="5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1613" y="1268413"/>
            <a:ext cx="2928937" cy="3052762"/>
          </a:xfrm>
          <a:prstGeom prst="rect">
            <a:avLst/>
          </a:prstGeom>
          <a:noFill/>
          <a:ln w="38100">
            <a:solidFill>
              <a:srgbClr val="996633"/>
            </a:solidFill>
            <a:miter lim="800000"/>
            <a:headEnd/>
            <a:tailEnd/>
          </a:ln>
        </p:spPr>
      </p:pic>
      <p:pic>
        <p:nvPicPr>
          <p:cNvPr id="37900" name="Picture 12" descr="5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1257300"/>
            <a:ext cx="3600450" cy="3048000"/>
          </a:xfrm>
          <a:prstGeom prst="rect">
            <a:avLst/>
          </a:prstGeom>
          <a:noFill/>
          <a:ln w="38100">
            <a:solidFill>
              <a:srgbClr val="3366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2706688" y="404813"/>
            <a:ext cx="4914900" cy="762000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2C43B6"/>
                </a:solidFill>
                <a:latin typeface="Comic Sans MS" pitchFamily="66" charset="0"/>
              </a:rPr>
              <a:t>  Признаки зимы.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4663" y="1195388"/>
            <a:ext cx="4402137" cy="5834062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2800">
                <a:latin typeface="Comic Sans MS" pitchFamily="66" charset="0"/>
              </a:rPr>
              <a:t>Солнце занимает са-</a:t>
            </a:r>
          </a:p>
          <a:p>
            <a:pPr marL="609600" indent="-609600">
              <a:buFontTx/>
              <a:buNone/>
            </a:pPr>
            <a:r>
              <a:rPr lang="ru-RU" sz="2800">
                <a:latin typeface="Comic Sans MS" pitchFamily="66" charset="0"/>
              </a:rPr>
              <a:t>     мое низкое  положе-</a:t>
            </a:r>
          </a:p>
          <a:p>
            <a:pPr marL="609600" indent="-609600">
              <a:buFontTx/>
              <a:buNone/>
            </a:pPr>
            <a:r>
              <a:rPr lang="ru-RU" sz="2800">
                <a:latin typeface="Comic Sans MS" pitchFamily="66" charset="0"/>
              </a:rPr>
              <a:t>     ние на небосклоне.</a:t>
            </a:r>
          </a:p>
          <a:p>
            <a:pPr marL="609600" indent="-609600">
              <a:buFontTx/>
              <a:buNone/>
            </a:pPr>
            <a:r>
              <a:rPr lang="ru-RU" sz="2800">
                <a:latin typeface="Comic Sans MS" pitchFamily="66" charset="0"/>
              </a:rPr>
              <a:t>2.	Устанавливаются короткие дни и длинные ночи.</a:t>
            </a:r>
          </a:p>
          <a:p>
            <a:pPr marL="609600" indent="-609600">
              <a:buFontTx/>
              <a:buNone/>
            </a:pPr>
            <a:r>
              <a:rPr lang="ru-RU" sz="2800">
                <a:latin typeface="Comic Sans MS" pitchFamily="66" charset="0"/>
              </a:rPr>
              <a:t>3.	Приходят морозы.</a:t>
            </a:r>
          </a:p>
          <a:p>
            <a:pPr marL="609600" indent="-609600">
              <a:buFontTx/>
              <a:buNone/>
            </a:pPr>
            <a:r>
              <a:rPr lang="ru-RU" sz="2800">
                <a:latin typeface="Comic Sans MS" pitchFamily="66" charset="0"/>
              </a:rPr>
              <a:t>4.	Замерзают почва и водоёмы.</a:t>
            </a:r>
          </a:p>
          <a:p>
            <a:pPr marL="609600" indent="-609600">
              <a:buFontTx/>
              <a:buNone/>
            </a:pPr>
            <a:r>
              <a:rPr lang="ru-RU" sz="2800">
                <a:latin typeface="Comic Sans MS" pitchFamily="66" charset="0"/>
              </a:rPr>
              <a:t>5.	Земля покрывается снежным покровом.</a:t>
            </a:r>
          </a:p>
        </p:txBody>
      </p:sp>
      <p:pic>
        <p:nvPicPr>
          <p:cNvPr id="15364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15365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15366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15367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15369" name="Picture 9" descr="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1414463"/>
            <a:ext cx="3452812" cy="4751387"/>
          </a:xfrm>
          <a:prstGeom prst="rect">
            <a:avLst/>
          </a:prstGeom>
          <a:noFill/>
          <a:ln w="38100">
            <a:solidFill>
              <a:srgbClr val="9B8EFA"/>
            </a:solidFill>
            <a:miter lim="800000"/>
            <a:headEnd/>
            <a:tailEnd/>
          </a:ln>
        </p:spPr>
      </p:pic>
      <p:pic>
        <p:nvPicPr>
          <p:cNvPr id="15370" name="Picture 10" descr="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3713" y="333375"/>
            <a:ext cx="971550" cy="971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5" name="Picture 17" descr="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2420938"/>
            <a:ext cx="5035550" cy="4029075"/>
          </a:xfrm>
          <a:prstGeom prst="rect">
            <a:avLst/>
          </a:prstGeom>
          <a:noFill/>
          <a:ln w="38100">
            <a:solidFill>
              <a:srgbClr val="3366FF"/>
            </a:solidFill>
            <a:miter lim="800000"/>
            <a:headEnd/>
            <a:tailEnd/>
          </a:ln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pPr algn="l"/>
            <a:r>
              <a:rPr lang="ru-RU">
                <a:solidFill>
                  <a:srgbClr val="2C43B6"/>
                </a:solidFill>
                <a:latin typeface="Comic Sans MS" pitchFamily="66" charset="0"/>
              </a:rPr>
              <a:t>      Назовите зимние месяцы.</a:t>
            </a:r>
          </a:p>
        </p:txBody>
      </p:sp>
      <p:pic>
        <p:nvPicPr>
          <p:cNvPr id="17412" name="Picture 4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17413" name="Picture 5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17414" name="Picture 6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17415" name="Picture 7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17416" name="Picture 8" descr="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404813"/>
            <a:ext cx="971550" cy="971550"/>
          </a:xfrm>
          <a:prstGeom prst="rect">
            <a:avLst/>
          </a:prstGeom>
          <a:noFill/>
        </p:spPr>
      </p:pic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900113" y="1484313"/>
            <a:ext cx="1797050" cy="617537"/>
          </a:xfrm>
          <a:prstGeom prst="rect">
            <a:avLst/>
          </a:prstGeom>
          <a:solidFill>
            <a:srgbClr val="D1E8FF"/>
          </a:solidFill>
          <a:ln w="38100">
            <a:solidFill>
              <a:srgbClr val="9B8EFA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Comic Sans MS" pitchFamily="66" charset="0"/>
              </a:rPr>
              <a:t>Декабрь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3924300" y="1484313"/>
            <a:ext cx="1535113" cy="617537"/>
          </a:xfrm>
          <a:prstGeom prst="rect">
            <a:avLst/>
          </a:prstGeom>
          <a:solidFill>
            <a:srgbClr val="EAEAEA"/>
          </a:solidFill>
          <a:ln w="38100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Comic Sans MS" pitchFamily="66" charset="0"/>
              </a:rPr>
              <a:t>Январь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6659563" y="1484313"/>
            <a:ext cx="1797050" cy="617537"/>
          </a:xfrm>
          <a:prstGeom prst="rect">
            <a:avLst/>
          </a:prstGeom>
          <a:solidFill>
            <a:srgbClr val="8BD8FF"/>
          </a:solidFill>
          <a:ln w="38100">
            <a:solidFill>
              <a:srgbClr val="37BC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Comic Sans MS" pitchFamily="66" charset="0"/>
              </a:rPr>
              <a:t>Февраль</a:t>
            </a:r>
          </a:p>
        </p:txBody>
      </p:sp>
      <p:pic>
        <p:nvPicPr>
          <p:cNvPr id="17430" name="Picture 22" descr="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3635375" y="5013325"/>
            <a:ext cx="1296988" cy="1296988"/>
          </a:xfrm>
          <a:prstGeom prst="rect">
            <a:avLst/>
          </a:prstGeom>
          <a:noFill/>
        </p:spPr>
      </p:pic>
      <p:pic>
        <p:nvPicPr>
          <p:cNvPr id="17431" name="Picture 23" descr="1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22925" y="4437063"/>
            <a:ext cx="1330325" cy="1563687"/>
          </a:xfrm>
          <a:prstGeom prst="rect">
            <a:avLst/>
          </a:prstGeom>
          <a:noFill/>
        </p:spPr>
      </p:pic>
      <p:grpSp>
        <p:nvGrpSpPr>
          <p:cNvPr id="17436" name="Group 28"/>
          <p:cNvGrpSpPr>
            <a:grpSpLocks/>
          </p:cNvGrpSpPr>
          <p:nvPr/>
        </p:nvGrpSpPr>
        <p:grpSpPr bwMode="auto">
          <a:xfrm>
            <a:off x="827088" y="2349500"/>
            <a:ext cx="7685087" cy="3671888"/>
            <a:chOff x="521" y="1480"/>
            <a:chExt cx="4841" cy="2313"/>
          </a:xfrm>
        </p:grpSpPr>
        <p:pic>
          <p:nvPicPr>
            <p:cNvPr id="17426" name="Picture 18" descr="1"/>
            <p:cNvPicPr>
              <a:picLocks noChangeAspect="1" noChangeArrowheads="1" noCrop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21" y="3113"/>
              <a:ext cx="576" cy="589"/>
            </a:xfrm>
            <a:prstGeom prst="rect">
              <a:avLst/>
            </a:prstGeom>
            <a:noFill/>
          </p:spPr>
        </p:pic>
        <p:pic>
          <p:nvPicPr>
            <p:cNvPr id="17432" name="Picture 24" descr="1"/>
            <p:cNvPicPr>
              <a:picLocks noChangeAspect="1" noChangeArrowheads="1" noCrop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21" y="1480"/>
              <a:ext cx="532" cy="544"/>
            </a:xfrm>
            <a:prstGeom prst="rect">
              <a:avLst/>
            </a:prstGeom>
            <a:noFill/>
          </p:spPr>
        </p:pic>
        <p:pic>
          <p:nvPicPr>
            <p:cNvPr id="17433" name="Picture 25" descr="1"/>
            <p:cNvPicPr>
              <a:picLocks noChangeAspect="1" noChangeArrowheads="1" noCrop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830" y="1525"/>
              <a:ext cx="532" cy="544"/>
            </a:xfrm>
            <a:prstGeom prst="rect">
              <a:avLst/>
            </a:prstGeom>
            <a:noFill/>
          </p:spPr>
        </p:pic>
        <p:pic>
          <p:nvPicPr>
            <p:cNvPr id="17434" name="Picture 26" descr="1"/>
            <p:cNvPicPr>
              <a:picLocks noChangeAspect="1" noChangeArrowheads="1" noCrop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830" y="3249"/>
              <a:ext cx="532" cy="54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0" grpId="0" animBg="1"/>
      <p:bldP spid="17421" grpId="0" animBg="1"/>
      <p:bldP spid="174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2C43B6"/>
                </a:solidFill>
                <a:latin typeface="Comic Sans MS" pitchFamily="66" charset="0"/>
              </a:rPr>
              <a:t>Декабрь.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4221163"/>
            <a:ext cx="8075612" cy="226536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>
                <a:latin typeface="Comic Sans MS" pitchFamily="66" charset="0"/>
              </a:rPr>
              <a:t>Декабрь – «ветрозим»,полночь года,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>
                <a:latin typeface="Comic Sans MS" pitchFamily="66" charset="0"/>
              </a:rPr>
              <a:t>Месяц долгих ночей и морозных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>
                <a:latin typeface="Comic Sans MS" pitchFamily="66" charset="0"/>
              </a:rPr>
              <a:t>узоров на окнах. Декабрь год кончает,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>
                <a:latin typeface="Comic Sans MS" pitchFamily="66" charset="0"/>
              </a:rPr>
              <a:t>зиму начинает.</a:t>
            </a:r>
          </a:p>
        </p:txBody>
      </p:sp>
      <p:pic>
        <p:nvPicPr>
          <p:cNvPr id="52228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52229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52230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52231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52233" name="Picture 9" descr="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1341438"/>
            <a:ext cx="3527425" cy="2698750"/>
          </a:xfrm>
          <a:prstGeom prst="rect">
            <a:avLst/>
          </a:prstGeom>
          <a:noFill/>
          <a:ln w="38100">
            <a:solidFill>
              <a:srgbClr val="868686"/>
            </a:solidFill>
            <a:miter lim="800000"/>
            <a:headEnd/>
            <a:tailEnd/>
          </a:ln>
        </p:spPr>
      </p:pic>
      <p:pic>
        <p:nvPicPr>
          <p:cNvPr id="52234" name="Picture 10" descr="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1050" y="333375"/>
            <a:ext cx="971550" cy="971550"/>
          </a:xfrm>
          <a:prstGeom prst="rect">
            <a:avLst/>
          </a:prstGeom>
          <a:noFill/>
        </p:spPr>
      </p:pic>
      <p:pic>
        <p:nvPicPr>
          <p:cNvPr id="52236" name="Picture 12" descr="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1341438"/>
            <a:ext cx="3551238" cy="2665412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2C43B6"/>
                </a:solidFill>
                <a:latin typeface="Comic Sans MS" pitchFamily="66" charset="0"/>
              </a:rPr>
              <a:t>Январь.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4581525"/>
            <a:ext cx="8075612" cy="1943100"/>
          </a:xfrm>
        </p:spPr>
        <p:txBody>
          <a:bodyPr/>
          <a:lstStyle/>
          <a:p>
            <a:pPr>
              <a:buFontTx/>
              <a:buNone/>
            </a:pPr>
            <a:r>
              <a:rPr lang="ru-RU">
                <a:latin typeface="Comic Sans MS" pitchFamily="66" charset="0"/>
              </a:rPr>
              <a:t>	Январь – «студень». Самый холодный и ветреный месяц в году. Январь – году начало, зиме – середина.</a:t>
            </a:r>
          </a:p>
        </p:txBody>
      </p:sp>
      <p:pic>
        <p:nvPicPr>
          <p:cNvPr id="19460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19461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19462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19463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19464" name="Picture 8" descr="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1557338"/>
            <a:ext cx="3529013" cy="2663825"/>
          </a:xfrm>
          <a:prstGeom prst="rect">
            <a:avLst/>
          </a:prstGeom>
          <a:noFill/>
          <a:ln w="38100">
            <a:solidFill>
              <a:srgbClr val="5640F6"/>
            </a:solidFill>
            <a:miter lim="800000"/>
            <a:headEnd/>
            <a:tailEnd/>
          </a:ln>
        </p:spPr>
      </p:pic>
      <p:pic>
        <p:nvPicPr>
          <p:cNvPr id="19466" name="Picture 10" descr="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1050" y="333375"/>
            <a:ext cx="971550" cy="971550"/>
          </a:xfrm>
          <a:prstGeom prst="rect">
            <a:avLst/>
          </a:prstGeom>
          <a:noFill/>
        </p:spPr>
      </p:pic>
      <p:pic>
        <p:nvPicPr>
          <p:cNvPr id="19467" name="Picture 11" descr="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7538" y="1557338"/>
            <a:ext cx="4173537" cy="2663825"/>
          </a:xfrm>
          <a:prstGeom prst="rect">
            <a:avLst/>
          </a:prstGeom>
          <a:noFill/>
          <a:ln w="38100">
            <a:solidFill>
              <a:srgbClr val="757575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2C43B6"/>
                </a:solidFill>
                <a:latin typeface="Comic Sans MS" pitchFamily="66" charset="0"/>
              </a:rPr>
              <a:t>Февраль.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4508500"/>
            <a:ext cx="7786688" cy="20161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>
                <a:latin typeface="Comic Sans MS" pitchFamily="66" charset="0"/>
              </a:rPr>
              <a:t>	Февраль – «лютый», «снежень», «бокогрей». Месяц снегопадов, злых вьюг и первого тёплого солнца.</a:t>
            </a:r>
          </a:p>
        </p:txBody>
      </p:sp>
      <p:pic>
        <p:nvPicPr>
          <p:cNvPr id="21508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21509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21510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21511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21513" name="Picture 9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1050" y="333375"/>
            <a:ext cx="971550" cy="971550"/>
          </a:xfrm>
          <a:prstGeom prst="rect">
            <a:avLst/>
          </a:prstGeom>
          <a:noFill/>
        </p:spPr>
      </p:pic>
      <p:pic>
        <p:nvPicPr>
          <p:cNvPr id="21514" name="Picture 10" descr="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1484313"/>
            <a:ext cx="3816350" cy="2808287"/>
          </a:xfrm>
          <a:prstGeom prst="rect">
            <a:avLst/>
          </a:prstGeom>
          <a:noFill/>
          <a:ln w="38100">
            <a:solidFill>
              <a:srgbClr val="66CCFF"/>
            </a:solidFill>
            <a:miter lim="800000"/>
            <a:headEnd/>
            <a:tailEnd/>
          </a:ln>
        </p:spPr>
      </p:pic>
      <p:pic>
        <p:nvPicPr>
          <p:cNvPr id="21515" name="Picture 11" descr="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188" y="1484313"/>
            <a:ext cx="3816350" cy="2827337"/>
          </a:xfrm>
          <a:prstGeom prst="rect">
            <a:avLst/>
          </a:prstGeom>
          <a:noFill/>
          <a:ln w="38100">
            <a:solidFill>
              <a:srgbClr val="757575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>
                <a:solidFill>
                  <a:srgbClr val="2C43B6"/>
                </a:solidFill>
                <a:latin typeface="Comic Sans MS" pitchFamily="66" charset="0"/>
              </a:rPr>
              <a:t>            Работа по учебнику.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92500" y="1600200"/>
            <a:ext cx="51943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>
                <a:latin typeface="Comic Sans MS" pitchFamily="66" charset="0"/>
              </a:rPr>
              <a:t>Прочитай текст в учебнике «Неживая природа зимой» на стр.132-133.</a:t>
            </a:r>
          </a:p>
          <a:p>
            <a:pPr marL="609600" indent="-609600">
              <a:buFontTx/>
              <a:buAutoNum type="arabicPeriod"/>
            </a:pPr>
            <a:endParaRPr lang="ru-RU">
              <a:latin typeface="Comic Sans MS" pitchFamily="66" charset="0"/>
            </a:endParaRPr>
          </a:p>
          <a:p>
            <a:pPr marL="609600" indent="-609600">
              <a:buFontTx/>
              <a:buAutoNum type="arabicPeriod"/>
            </a:pPr>
            <a:r>
              <a:rPr lang="ru-RU">
                <a:latin typeface="Comic Sans MS" pitchFamily="66" charset="0"/>
              </a:rPr>
              <a:t>О каких зимних явлениях в неживой природе ты узнал?</a:t>
            </a:r>
          </a:p>
        </p:txBody>
      </p:sp>
      <p:pic>
        <p:nvPicPr>
          <p:cNvPr id="23556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23557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23558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23559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23560" name="Picture 8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333375"/>
            <a:ext cx="971550" cy="971550"/>
          </a:xfrm>
          <a:prstGeom prst="rect">
            <a:avLst/>
          </a:prstGeom>
          <a:noFill/>
        </p:spPr>
      </p:pic>
      <p:pic>
        <p:nvPicPr>
          <p:cNvPr id="23561" name="Picture 9" descr="gfj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4213" y="1916113"/>
            <a:ext cx="2509837" cy="3313112"/>
          </a:xfrm>
          <a:prstGeom prst="rect">
            <a:avLst/>
          </a:prstGeom>
          <a:noFill/>
          <a:ln w="38100">
            <a:solidFill>
              <a:srgbClr val="86868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4338"/>
            <a:ext cx="8229600" cy="1143000"/>
          </a:xfrm>
        </p:spPr>
        <p:txBody>
          <a:bodyPr/>
          <a:lstStyle/>
          <a:p>
            <a:pPr algn="l"/>
            <a:r>
              <a:rPr lang="ru-RU" sz="4000">
                <a:solidFill>
                  <a:srgbClr val="2C43B6"/>
                </a:solidFill>
                <a:latin typeface="Comic Sans MS" pitchFamily="66" charset="0"/>
              </a:rPr>
              <a:t>                Природные явления </a:t>
            </a:r>
            <a:br>
              <a:rPr lang="ru-RU" sz="4000">
                <a:solidFill>
                  <a:srgbClr val="2C43B6"/>
                </a:solidFill>
                <a:latin typeface="Comic Sans MS" pitchFamily="66" charset="0"/>
              </a:rPr>
            </a:br>
            <a:r>
              <a:rPr lang="ru-RU" sz="4000">
                <a:solidFill>
                  <a:srgbClr val="2C43B6"/>
                </a:solidFill>
                <a:latin typeface="Comic Sans MS" pitchFamily="66" charset="0"/>
              </a:rPr>
              <a:t>                             зимой.</a:t>
            </a:r>
          </a:p>
        </p:txBody>
      </p:sp>
      <p:pic>
        <p:nvPicPr>
          <p:cNvPr id="25604" name="Picture 4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</p:spPr>
      </p:pic>
      <p:pic>
        <p:nvPicPr>
          <p:cNvPr id="25605" name="Picture 5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</p:spPr>
      </p:pic>
      <p:pic>
        <p:nvPicPr>
          <p:cNvPr id="25606" name="Picture 6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173788"/>
            <a:ext cx="684213" cy="684212"/>
          </a:xfrm>
          <a:prstGeom prst="rect">
            <a:avLst/>
          </a:prstGeom>
          <a:noFill/>
        </p:spPr>
      </p:pic>
      <p:pic>
        <p:nvPicPr>
          <p:cNvPr id="25607" name="Picture 7" descr="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59788" y="6173788"/>
            <a:ext cx="684212" cy="684212"/>
          </a:xfrm>
          <a:prstGeom prst="rect">
            <a:avLst/>
          </a:prstGeom>
          <a:noFill/>
        </p:spPr>
      </p:pic>
      <p:pic>
        <p:nvPicPr>
          <p:cNvPr id="25608" name="Picture 8" descr="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92275" y="404813"/>
            <a:ext cx="971550" cy="971550"/>
          </a:xfrm>
          <a:prstGeom prst="rect">
            <a:avLst/>
          </a:prstGeom>
          <a:noFill/>
        </p:spPr>
      </p:pic>
      <p:grpSp>
        <p:nvGrpSpPr>
          <p:cNvPr id="25625" name="Group 25"/>
          <p:cNvGrpSpPr>
            <a:grpSpLocks/>
          </p:cNvGrpSpPr>
          <p:nvPr/>
        </p:nvGrpSpPr>
        <p:grpSpPr bwMode="auto">
          <a:xfrm>
            <a:off x="468313" y="2060575"/>
            <a:ext cx="8175625" cy="3676650"/>
            <a:chOff x="295" y="1298"/>
            <a:chExt cx="5150" cy="2316"/>
          </a:xfrm>
        </p:grpSpPr>
        <p:sp>
          <p:nvSpPr>
            <p:cNvPr id="25610" name="Text Box 10"/>
            <p:cNvSpPr txBox="1">
              <a:spLocks noChangeArrowheads="1"/>
            </p:cNvSpPr>
            <p:nvPr/>
          </p:nvSpPr>
          <p:spPr bwMode="auto">
            <a:xfrm>
              <a:off x="930" y="3249"/>
              <a:ext cx="13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>
                  <a:latin typeface="Comic Sans MS" pitchFamily="66" charset="0"/>
                </a:rPr>
                <a:t>Оттепель</a:t>
              </a:r>
            </a:p>
          </p:txBody>
        </p:sp>
        <p:pic>
          <p:nvPicPr>
            <p:cNvPr id="25611" name="Picture 11" descr="2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95" y="1298"/>
              <a:ext cx="2540" cy="1808"/>
            </a:xfrm>
            <a:prstGeom prst="rect">
              <a:avLst/>
            </a:prstGeom>
            <a:noFill/>
            <a:ln w="38100">
              <a:solidFill>
                <a:srgbClr val="8BD8FF"/>
              </a:solidFill>
              <a:miter lim="800000"/>
              <a:headEnd/>
              <a:tailEnd/>
            </a:ln>
          </p:spPr>
        </p:pic>
        <p:sp>
          <p:nvSpPr>
            <p:cNvPr id="25612" name="Text Box 12"/>
            <p:cNvSpPr txBox="1">
              <a:spLocks noChangeArrowheads="1"/>
            </p:cNvSpPr>
            <p:nvPr/>
          </p:nvSpPr>
          <p:spPr bwMode="auto">
            <a:xfrm>
              <a:off x="3515" y="3249"/>
              <a:ext cx="165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>
                  <a:latin typeface="Comic Sans MS" pitchFamily="66" charset="0"/>
                </a:rPr>
                <a:t>Гололедица</a:t>
              </a:r>
            </a:p>
          </p:txBody>
        </p:sp>
        <p:pic>
          <p:nvPicPr>
            <p:cNvPr id="25615" name="Picture 15" descr="2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971" y="1298"/>
              <a:ext cx="2474" cy="1809"/>
            </a:xfrm>
            <a:prstGeom prst="rect">
              <a:avLst/>
            </a:prstGeom>
            <a:noFill/>
            <a:ln w="38100">
              <a:solidFill>
                <a:srgbClr val="868686"/>
              </a:solidFill>
              <a:miter lim="800000"/>
              <a:headEnd/>
              <a:tailEnd/>
            </a:ln>
          </p:spPr>
        </p:pic>
      </p:grp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1547813" y="5229225"/>
            <a:ext cx="20208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Comic Sans MS" pitchFamily="66" charset="0"/>
              </a:rPr>
              <a:t>Снегопад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6084888" y="5157788"/>
            <a:ext cx="16430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Comic Sans MS" pitchFamily="66" charset="0"/>
              </a:rPr>
              <a:t>Метель</a:t>
            </a:r>
          </a:p>
        </p:txBody>
      </p:sp>
      <p:grpSp>
        <p:nvGrpSpPr>
          <p:cNvPr id="25626" name="Group 26"/>
          <p:cNvGrpSpPr>
            <a:grpSpLocks/>
          </p:cNvGrpSpPr>
          <p:nvPr/>
        </p:nvGrpSpPr>
        <p:grpSpPr bwMode="auto">
          <a:xfrm>
            <a:off x="395288" y="2060575"/>
            <a:ext cx="8248650" cy="2952750"/>
            <a:chOff x="249" y="1298"/>
            <a:chExt cx="5196" cy="1860"/>
          </a:xfrm>
        </p:grpSpPr>
        <p:pic>
          <p:nvPicPr>
            <p:cNvPr id="25619" name="Picture 19" descr="2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49" y="1298"/>
              <a:ext cx="2585" cy="1860"/>
            </a:xfrm>
            <a:prstGeom prst="rect">
              <a:avLst/>
            </a:prstGeom>
            <a:noFill/>
            <a:ln w="38100">
              <a:solidFill>
                <a:srgbClr val="868686"/>
              </a:solidFill>
              <a:miter lim="800000"/>
              <a:headEnd/>
              <a:tailEnd/>
            </a:ln>
          </p:spPr>
        </p:pic>
        <p:pic>
          <p:nvPicPr>
            <p:cNvPr id="25620" name="Picture 20" descr="24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971" y="1298"/>
              <a:ext cx="2474" cy="1858"/>
            </a:xfrm>
            <a:prstGeom prst="rect">
              <a:avLst/>
            </a:prstGeom>
            <a:noFill/>
            <a:ln w="38100">
              <a:solidFill>
                <a:srgbClr val="666699"/>
              </a:solidFill>
              <a:miter lim="800000"/>
              <a:headEnd/>
              <a:tailEnd/>
            </a:ln>
          </p:spPr>
        </p:pic>
      </p:grpSp>
      <p:grpSp>
        <p:nvGrpSpPr>
          <p:cNvPr id="25629" name="Group 29"/>
          <p:cNvGrpSpPr>
            <a:grpSpLocks/>
          </p:cNvGrpSpPr>
          <p:nvPr/>
        </p:nvGrpSpPr>
        <p:grpSpPr bwMode="auto">
          <a:xfrm>
            <a:off x="395288" y="2060575"/>
            <a:ext cx="8288337" cy="2933700"/>
            <a:chOff x="249" y="1298"/>
            <a:chExt cx="5221" cy="1848"/>
          </a:xfrm>
        </p:grpSpPr>
        <p:pic>
          <p:nvPicPr>
            <p:cNvPr id="25627" name="Picture 27" descr="2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49" y="1298"/>
              <a:ext cx="2586" cy="1837"/>
            </a:xfrm>
            <a:prstGeom prst="rect">
              <a:avLst/>
            </a:prstGeom>
            <a:noFill/>
            <a:ln w="38100">
              <a:solidFill>
                <a:srgbClr val="666699"/>
              </a:solidFill>
              <a:miter lim="800000"/>
              <a:headEnd/>
              <a:tailEnd/>
            </a:ln>
          </p:spPr>
        </p:pic>
        <p:pic>
          <p:nvPicPr>
            <p:cNvPr id="25628" name="Picture 28" descr="25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2925" y="1298"/>
              <a:ext cx="2545" cy="1848"/>
            </a:xfrm>
            <a:prstGeom prst="rect">
              <a:avLst/>
            </a:prstGeom>
            <a:noFill/>
            <a:ln w="38100">
              <a:solidFill>
                <a:srgbClr val="757575"/>
              </a:solidFill>
              <a:miter lim="800000"/>
              <a:headEnd/>
              <a:tailEnd/>
            </a:ln>
          </p:spPr>
        </p:pic>
      </p:grpSp>
      <p:sp>
        <p:nvSpPr>
          <p:cNvPr id="25630" name="Text Box 30"/>
          <p:cNvSpPr txBox="1">
            <a:spLocks noChangeArrowheads="1"/>
          </p:cNvSpPr>
          <p:nvPr/>
        </p:nvSpPr>
        <p:spPr bwMode="auto">
          <a:xfrm>
            <a:off x="3708400" y="5445125"/>
            <a:ext cx="2041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latin typeface="Comic Sans MS" pitchFamily="66" charset="0"/>
              </a:rPr>
              <a:t>Изморозь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4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6" grpId="0"/>
      <p:bldP spid="25616" grpId="1"/>
      <p:bldP spid="25617" grpId="0"/>
      <p:bldP spid="25617" grpId="1"/>
      <p:bldP spid="25630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</TotalTime>
  <Words>573</Words>
  <Application>Microsoft Office PowerPoint</Application>
  <PresentationFormat>Экран (4:3)</PresentationFormat>
  <Paragraphs>108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Comic Sans MS</vt:lpstr>
      <vt:lpstr>Оформление по умолчанию</vt:lpstr>
      <vt:lpstr>В гости к зиме.</vt:lpstr>
      <vt:lpstr>Отгадайте загадку.</vt:lpstr>
      <vt:lpstr>Презентация PowerPoint</vt:lpstr>
      <vt:lpstr>      Назовите зимние месяцы.</vt:lpstr>
      <vt:lpstr>Декабрь.</vt:lpstr>
      <vt:lpstr>Январь.</vt:lpstr>
      <vt:lpstr>Февраль.</vt:lpstr>
      <vt:lpstr>            Работа по учебнику.</vt:lpstr>
      <vt:lpstr>                Природные явления                               зимой.</vt:lpstr>
      <vt:lpstr>            Как зимуют растения?</vt:lpstr>
      <vt:lpstr>Это интересно.</vt:lpstr>
      <vt:lpstr>Как изменилась жизнь животных с наступлением зимы?</vt:lpstr>
      <vt:lpstr>Как животные готовятся к зиме?</vt:lpstr>
      <vt:lpstr>Презентация PowerPoint</vt:lpstr>
      <vt:lpstr>Презентация PowerPoint</vt:lpstr>
      <vt:lpstr>Презентация PowerPoint</vt:lpstr>
      <vt:lpstr>Презентация PowerPoint</vt:lpstr>
      <vt:lpstr>Птицы.</vt:lpstr>
      <vt:lpstr>Перелётные птицы.</vt:lpstr>
      <vt:lpstr>Осёдлые птицы.</vt:lpstr>
      <vt:lpstr>Кочующие птицы.</vt:lpstr>
      <vt:lpstr>Презентация PowerPoint</vt:lpstr>
      <vt:lpstr>Покорми птиц зимой!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изменения в природе.</dc:title>
  <dc:creator>мама</dc:creator>
  <cp:lastModifiedBy>Admin</cp:lastModifiedBy>
  <cp:revision>24</cp:revision>
  <dcterms:created xsi:type="dcterms:W3CDTF">2010-12-11T12:50:15Z</dcterms:created>
  <dcterms:modified xsi:type="dcterms:W3CDTF">2022-12-10T11:56:20Z</dcterms:modified>
</cp:coreProperties>
</file>